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3"/>
  </p:notesMasterIdLst>
  <p:sldIdLst>
    <p:sldId id="257" r:id="rId5"/>
    <p:sldId id="258" r:id="rId6"/>
    <p:sldId id="260" r:id="rId7"/>
    <p:sldId id="261" r:id="rId8"/>
    <p:sldId id="262" r:id="rId9"/>
    <p:sldId id="263" r:id="rId10"/>
    <p:sldId id="264" r:id="rId11"/>
    <p:sldId id="291" r:id="rId12"/>
    <p:sldId id="265" r:id="rId13"/>
    <p:sldId id="266" r:id="rId14"/>
    <p:sldId id="296" r:id="rId15"/>
    <p:sldId id="292" r:id="rId16"/>
    <p:sldId id="295" r:id="rId17"/>
    <p:sldId id="267" r:id="rId18"/>
    <p:sldId id="268" r:id="rId19"/>
    <p:sldId id="293" r:id="rId20"/>
    <p:sldId id="297" r:id="rId21"/>
    <p:sldId id="299" r:id="rId22"/>
    <p:sldId id="298" r:id="rId23"/>
    <p:sldId id="273" r:id="rId24"/>
    <p:sldId id="274" r:id="rId25"/>
    <p:sldId id="275" r:id="rId26"/>
    <p:sldId id="276" r:id="rId27"/>
    <p:sldId id="278" r:id="rId28"/>
    <p:sldId id="290" r:id="rId29"/>
    <p:sldId id="287" r:id="rId30"/>
    <p:sldId id="288" r:id="rId31"/>
    <p:sldId id="28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 autoAdjust="0"/>
    <p:restoredTop sz="93609" autoAdjust="0"/>
  </p:normalViewPr>
  <p:slideViewPr>
    <p:cSldViewPr snapToGrid="0">
      <p:cViewPr varScale="1">
        <p:scale>
          <a:sx n="104" d="100"/>
          <a:sy n="104" d="100"/>
        </p:scale>
        <p:origin x="208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93F35-F13A-4F57-BBC6-7C953344B8D8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C4ECA7-9663-43DF-87E1-C372D039A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27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4ECA7-9663-43DF-87E1-C372D039A5B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03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074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</a:t>
            </a:r>
            <a:r>
              <a:rPr lang="en-US" baseline="0" dirty="0"/>
              <a:t>s to Trainer:</a:t>
            </a:r>
          </a:p>
          <a:p>
            <a:endParaRPr lang="en-US" baseline="0" dirty="0"/>
          </a:p>
          <a:p>
            <a:r>
              <a:rPr lang="en-US" baseline="0" dirty="0"/>
              <a:t>Instructions to Facilitator: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438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</a:t>
            </a:r>
            <a:r>
              <a:rPr lang="en-US" baseline="0" dirty="0"/>
              <a:t>s to Trainer:</a:t>
            </a:r>
          </a:p>
          <a:p>
            <a:endParaRPr lang="en-US" baseline="0" dirty="0"/>
          </a:p>
          <a:p>
            <a:r>
              <a:rPr lang="en-US" baseline="0" dirty="0"/>
              <a:t>Instructions to Facilitator: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692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ED8F-F4BA-4C5B-9498-F896284E1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06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ED8F-F4BA-4C5B-9498-F896284E1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98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ED8F-F4BA-4C5B-9498-F896284E1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33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5" cy="6858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4724400"/>
            <a:ext cx="10769600" cy="1383268"/>
          </a:xfrm>
          <a:prstGeom prst="rect">
            <a:avLst/>
          </a:prstGeom>
          <a:solidFill>
            <a:srgbClr val="81D8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000" dirty="0">
              <a:latin typeface="Arial Rounded MT Bold" panose="020F070403050403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3507" y="6172200"/>
            <a:ext cx="5286707" cy="397014"/>
          </a:xfrm>
          <a:prstGeom prst="rect">
            <a:avLst/>
          </a:prstGeom>
          <a:solidFill>
            <a:schemeClr val="bg1">
              <a:lumMod val="65000"/>
              <a:alpha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333651" y="6186041"/>
            <a:ext cx="2052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- EXPERT</a:t>
            </a:r>
          </a:p>
        </p:txBody>
      </p:sp>
    </p:spTree>
    <p:extLst>
      <p:ext uri="{BB962C8B-B14F-4D97-AF65-F5344CB8AC3E}">
        <p14:creationId xmlns:p14="http://schemas.microsoft.com/office/powerpoint/2010/main" val="2788950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_the_Auth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048000" y="0"/>
            <a:ext cx="81280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buNone/>
            </a:pPr>
            <a:r>
              <a:rPr lang="en-US" sz="3000" b="0" dirty="0">
                <a:solidFill>
                  <a:schemeClr val="bg1"/>
                </a:solidFill>
                <a:latin typeface="Arial Rounded MT Bold" pitchFamily="34" charset="0"/>
              </a:rPr>
              <a:t>About the Author</a:t>
            </a:r>
          </a:p>
        </p:txBody>
      </p:sp>
      <p:graphicFrame>
        <p:nvGraphicFramePr>
          <p:cNvPr id="12" name="Group 81"/>
          <p:cNvGraphicFramePr>
            <a:graphicFrameLocks noGrp="1"/>
          </p:cNvGraphicFramePr>
          <p:nvPr userDrawn="1">
            <p:extLst/>
          </p:nvPr>
        </p:nvGraphicFramePr>
        <p:xfrm>
          <a:off x="711200" y="2286000"/>
          <a:ext cx="10871200" cy="1828800"/>
        </p:xfrm>
        <a:graphic>
          <a:graphicData uri="http://schemas.openxmlformats.org/drawingml/2006/table">
            <a:tbl>
              <a:tblPr/>
              <a:tblGrid>
                <a:gridCol w="264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Created By: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Credential Information: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Version and Date: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 userDrawn="1"/>
        </p:nvSpPr>
        <p:spPr>
          <a:xfrm>
            <a:off x="2901056" y="4648201"/>
            <a:ext cx="63898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200" b="1" kern="10" dirty="0">
                <a:ln w="3175">
                  <a:solidFill>
                    <a:srgbClr val="92D050"/>
                  </a:solidFill>
                  <a:round/>
                  <a:headEnd/>
                  <a:tailEnd/>
                </a:ln>
                <a:solidFill>
                  <a:schemeClr val="accent3">
                    <a:lumMod val="50000"/>
                  </a:schemeClr>
                </a:solidFill>
                <a:effectLst>
                  <a:glow rad="63500">
                    <a:schemeClr val="accent3">
                      <a:lumMod val="50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Narrow" pitchFamily="34" charset="0"/>
              </a:rPr>
              <a:t>Cognizant Certified Official Curriculum</a:t>
            </a:r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480800" y="6629401"/>
            <a:ext cx="711195" cy="2285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US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AF38FF-B38D-4060-8B8D-2D16AAFBAAC1}" type="slidenum">
              <a:rPr lang="en-US" sz="1200" smtClean="0"/>
              <a:pPr/>
              <a:t>‹#›</a:t>
            </a:fld>
            <a:endParaRPr lang="en-US" sz="1200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76" y="6553200"/>
            <a:ext cx="18288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09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5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5334000"/>
            <a:ext cx="9347200" cy="773668"/>
          </a:xfrm>
          <a:prstGeom prst="rect">
            <a:avLst/>
          </a:prstGeom>
          <a:solidFill>
            <a:srgbClr val="81D8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76" y="6553200"/>
            <a:ext cx="18288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87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urse_Completion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5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5283200" y="4437966"/>
            <a:ext cx="6908795" cy="1353234"/>
          </a:xfrm>
          <a:prstGeom prst="rect">
            <a:avLst/>
          </a:prstGeom>
          <a:solidFill>
            <a:srgbClr val="81D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739254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ED8F-F4BA-4C5B-9498-F896284E1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2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ED8F-F4BA-4C5B-9498-F896284E1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81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ED8F-F4BA-4C5B-9498-F896284E1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37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ED8F-F4BA-4C5B-9498-F896284E1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3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ED8F-F4BA-4C5B-9498-F896284E1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56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ED8F-F4BA-4C5B-9498-F896284E1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0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ED8F-F4BA-4C5B-9498-F896284E1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42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ED8F-F4BA-4C5B-9498-F896284E1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60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Cognizant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0ED8F-F4BA-4C5B-9498-F896284E1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39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ypescriptlang.org/docs/handbook/decorators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03218" y="4779818"/>
            <a:ext cx="7924802" cy="1239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38125" lvl="1"/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  <a:cs typeface="Arial" pitchFamily="34" charset="0"/>
              </a:rPr>
              <a:t>Angular 8 - Day 2</a:t>
            </a:r>
          </a:p>
          <a:p>
            <a:pPr marL="238125" lvl="1"/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  <a:cs typeface="Arial" pitchFamily="34" charset="0"/>
              </a:rPr>
              <a:t>Basic Concepts, Binding</a:t>
            </a:r>
          </a:p>
        </p:txBody>
      </p:sp>
    </p:spTree>
    <p:extLst>
      <p:ext uri="{BB962C8B-B14F-4D97-AF65-F5344CB8AC3E}">
        <p14:creationId xmlns:p14="http://schemas.microsoft.com/office/powerpoint/2010/main" val="2050390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001" y="0"/>
            <a:ext cx="5057775" cy="514350"/>
          </a:xfrm>
        </p:spPr>
        <p:txBody>
          <a:bodyPr>
            <a:normAutofit fontScale="90000"/>
          </a:bodyPr>
          <a:lstStyle/>
          <a:p>
            <a:r>
              <a:rPr lang="en-US" dirty="0"/>
              <a:t>Types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73901" y="842156"/>
            <a:ext cx="10703810" cy="4348822"/>
          </a:xfrm>
        </p:spPr>
        <p:txBody>
          <a:bodyPr>
            <a:noAutofit/>
          </a:bodyPr>
          <a:lstStyle/>
          <a:p>
            <a:r>
              <a:rPr lang="en-US" dirty="0"/>
              <a:t>Typescript provides the following basic types – Boolean, number, string, arrays [], object literals{}, undefined, null, enum, any and void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Typescript’s type inference let the language choose the types automatically based on the literal and context of usage. In the below example, type of x is inferred a number</a:t>
            </a:r>
          </a:p>
          <a:p>
            <a:endParaRPr lang="en-US" dirty="0"/>
          </a:p>
          <a:p>
            <a:pPr lvl="1">
              <a:buFontTx/>
              <a:buChar char="-"/>
            </a:pPr>
            <a:endParaRPr lang="en-US" sz="2800" dirty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39789" y="6294664"/>
            <a:ext cx="1349051" cy="16212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95C7EC-CF6C-48FE-8388-8DFD7C87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ED8F-F4BA-4C5B-9498-F896284E1CAD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95CB06-7A4C-D648-B12C-C73C840E7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328" y="1954925"/>
            <a:ext cx="4722956" cy="15590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9E0C6C-818D-464A-9F44-0F719D413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746" y="5190978"/>
            <a:ext cx="2376119" cy="66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930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001" y="0"/>
            <a:ext cx="5057775" cy="514350"/>
          </a:xfrm>
        </p:spPr>
        <p:txBody>
          <a:bodyPr>
            <a:normAutofit fontScale="90000"/>
          </a:bodyPr>
          <a:lstStyle/>
          <a:p>
            <a:r>
              <a:rPr lang="en-US" dirty="0"/>
              <a:t>Types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35259" y="693025"/>
            <a:ext cx="6013237" cy="6312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Spread and Rest Operators</a:t>
            </a:r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marL="457200" lvl="1" indent="0">
              <a:buNone/>
            </a:pPr>
            <a:endParaRPr lang="en-US" sz="2800" dirty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39789" y="6294664"/>
            <a:ext cx="1349051" cy="16212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87E64D-16BD-4DC1-8AA8-EF9032D8B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ED8F-F4BA-4C5B-9498-F896284E1CAD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726BD5-EF03-574F-98FD-73123C102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327" y="1324303"/>
            <a:ext cx="8938286" cy="45930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F1F043-724E-9849-890A-957F33E1AD1A}"/>
              </a:ext>
            </a:extLst>
          </p:cNvPr>
          <p:cNvSpPr txBox="1"/>
          <p:nvPr/>
        </p:nvSpPr>
        <p:spPr>
          <a:xfrm>
            <a:off x="10366613" y="2585546"/>
            <a:ext cx="18400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 operator </a:t>
            </a:r>
          </a:p>
          <a:p>
            <a:r>
              <a:rPr lang="en-US" dirty="0"/>
              <a:t>must be last</a:t>
            </a:r>
          </a:p>
          <a:p>
            <a:r>
              <a:rPr lang="en-US" dirty="0"/>
              <a:t>formal parameter</a:t>
            </a:r>
          </a:p>
        </p:txBody>
      </p:sp>
    </p:spTree>
    <p:extLst>
      <p:ext uri="{BB962C8B-B14F-4D97-AF65-F5344CB8AC3E}">
        <p14:creationId xmlns:p14="http://schemas.microsoft.com/office/powerpoint/2010/main" val="2386474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001" y="0"/>
            <a:ext cx="5057775" cy="514350"/>
          </a:xfrm>
        </p:spPr>
        <p:txBody>
          <a:bodyPr>
            <a:normAutofit fontScale="90000"/>
          </a:bodyPr>
          <a:lstStyle/>
          <a:p>
            <a:r>
              <a:rPr lang="en-US" dirty="0"/>
              <a:t>Types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58404" y="514350"/>
            <a:ext cx="6172200" cy="3737372"/>
          </a:xfrm>
        </p:spPr>
        <p:txBody>
          <a:bodyPr>
            <a:no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Type keyword usage</a:t>
            </a:r>
          </a:p>
          <a:p>
            <a:pPr lvl="1"/>
            <a:r>
              <a:rPr lang="en-US" sz="2800" dirty="0"/>
              <a:t>Alias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marL="457200" lvl="1" indent="0">
              <a:buNone/>
            </a:pPr>
            <a:endParaRPr lang="en-US" sz="2800" dirty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39789" y="6294664"/>
            <a:ext cx="1349051" cy="16212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87E64D-16BD-4DC1-8AA8-EF9032D8B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ED8F-F4BA-4C5B-9498-F896284E1CAD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003DDE-D31C-8547-9707-6FBA919B1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548" y="2081048"/>
            <a:ext cx="8766897" cy="122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150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001" y="0"/>
            <a:ext cx="5057775" cy="514350"/>
          </a:xfrm>
        </p:spPr>
        <p:txBody>
          <a:bodyPr>
            <a:normAutofit fontScale="90000"/>
          </a:bodyPr>
          <a:lstStyle/>
          <a:p>
            <a:r>
              <a:rPr lang="en-US" dirty="0"/>
              <a:t>Types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58404" y="514350"/>
            <a:ext cx="6172200" cy="373737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sz="2800" dirty="0"/>
              <a:t>Union of Types</a:t>
            </a:r>
          </a:p>
          <a:p>
            <a:pPr lvl="1">
              <a:buFontTx/>
              <a:buChar char="-"/>
            </a:pPr>
            <a:endParaRPr lang="en-US" sz="1200" dirty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39789" y="6294664"/>
            <a:ext cx="1349051" cy="16212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87E64D-16BD-4DC1-8AA8-EF9032D8B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ED8F-F4BA-4C5B-9498-F896284E1CAD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12C26A-CE02-B64C-B6AF-AE6E94AF9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134" y="1501768"/>
            <a:ext cx="9400352" cy="460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88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1" y="-86883"/>
            <a:ext cx="5915025" cy="745629"/>
          </a:xfrm>
        </p:spPr>
        <p:txBody>
          <a:bodyPr>
            <a:normAutofit/>
          </a:bodyPr>
          <a:lstStyle/>
          <a:p>
            <a:r>
              <a:rPr lang="en-US" dirty="0"/>
              <a:t>Classes &amp; Interfaces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73295" y="954258"/>
            <a:ext cx="8482263" cy="3737372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dirty="0"/>
              <a:t>TypeScript interfaces define contracts of an object and its functions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TypeScript classes are types that could be instantiated</a:t>
            </a:r>
          </a:p>
          <a:p>
            <a:pPr lvl="1">
              <a:buFontTx/>
              <a:buChar char="-"/>
            </a:pPr>
            <a:endParaRPr lang="en-US" sz="1200" dirty="0"/>
          </a:p>
          <a:p>
            <a:pPr lvl="1">
              <a:buFontTx/>
              <a:buChar char="-"/>
            </a:pPr>
            <a:endParaRPr lang="en-US" sz="1200" dirty="0"/>
          </a:p>
          <a:p>
            <a:pPr lvl="1">
              <a:buFontTx/>
              <a:buChar char="-"/>
            </a:pPr>
            <a:endParaRPr lang="en-US" sz="12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>
              <a:buFontTx/>
              <a:buChar char="-"/>
            </a:pPr>
            <a:endParaRPr lang="en-US" sz="1200" dirty="0"/>
          </a:p>
          <a:p>
            <a:pPr lvl="1">
              <a:buFontTx/>
              <a:buChar char="-"/>
            </a:pPr>
            <a:endParaRPr lang="en-US" sz="1200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37153" y="6406631"/>
            <a:ext cx="1395704" cy="218104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50F41E-ABB9-451D-82AD-DD384B35C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ED8F-F4BA-4C5B-9498-F896284E1CAD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F1DD27-FD8D-B944-A0C2-552F4353B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817" y="4019046"/>
            <a:ext cx="4763218" cy="13451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B44683-5859-A24C-A226-26C140318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454" y="1743553"/>
            <a:ext cx="3524117" cy="137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788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1" y="-76200"/>
            <a:ext cx="5915025" cy="745629"/>
          </a:xfrm>
        </p:spPr>
        <p:txBody>
          <a:bodyPr>
            <a:normAutofit/>
          </a:bodyPr>
          <a:lstStyle/>
          <a:p>
            <a:r>
              <a:rPr lang="en-US" dirty="0"/>
              <a:t>Shapes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0457" y="854984"/>
            <a:ext cx="10992453" cy="1078918"/>
          </a:xfrm>
        </p:spPr>
        <p:txBody>
          <a:bodyPr>
            <a:noAutofit/>
          </a:bodyPr>
          <a:lstStyle/>
          <a:p>
            <a:r>
              <a:rPr lang="en-US" dirty="0"/>
              <a:t>Shapes</a:t>
            </a:r>
            <a:r>
              <a:rPr lang="en-US" b="1" dirty="0"/>
              <a:t>:</a:t>
            </a:r>
            <a:r>
              <a:rPr lang="en-US" dirty="0"/>
              <a:t> Any two JavaScript objects (despite from different classes) are considered equivalent, if they are composed of same type of attributes</a:t>
            </a:r>
          </a:p>
          <a:p>
            <a:pPr lvl="1">
              <a:buFontTx/>
              <a:buChar char="-"/>
            </a:pPr>
            <a:endParaRPr lang="en-US" sz="1200" dirty="0"/>
          </a:p>
          <a:p>
            <a:pPr lvl="1">
              <a:buFontTx/>
              <a:buChar char="-"/>
            </a:pPr>
            <a:endParaRPr lang="en-US" sz="1200" dirty="0"/>
          </a:p>
          <a:p>
            <a:pPr lvl="1">
              <a:buFontTx/>
              <a:buChar char="-"/>
            </a:pPr>
            <a:endParaRPr lang="en-US" sz="1200" dirty="0"/>
          </a:p>
          <a:p>
            <a:pPr lvl="1">
              <a:buFontTx/>
              <a:buChar char="-"/>
            </a:pPr>
            <a:endParaRPr lang="en-US" sz="1200" dirty="0"/>
          </a:p>
          <a:p>
            <a:pPr lvl="1">
              <a:buFontTx/>
              <a:buChar char="-"/>
            </a:pPr>
            <a:endParaRPr lang="en-US" sz="1200" dirty="0"/>
          </a:p>
          <a:p>
            <a:pPr lvl="1">
              <a:buFontTx/>
              <a:buChar char="-"/>
            </a:pPr>
            <a:endParaRPr lang="en-US" sz="1200" dirty="0"/>
          </a:p>
          <a:p>
            <a:pPr lvl="1">
              <a:buFontTx/>
              <a:buChar char="-"/>
            </a:pPr>
            <a:endParaRPr lang="en-US" sz="1200" dirty="0"/>
          </a:p>
          <a:p>
            <a:pPr lvl="1">
              <a:buFontTx/>
              <a:buChar char="-"/>
            </a:pPr>
            <a:endParaRPr lang="en-US" sz="1200" dirty="0"/>
          </a:p>
          <a:p>
            <a:pPr lvl="1">
              <a:buFontTx/>
              <a:buChar char="-"/>
            </a:pPr>
            <a:endParaRPr lang="en-US" sz="1200" dirty="0"/>
          </a:p>
          <a:p>
            <a:pPr marL="457200" lvl="1" indent="0">
              <a:buNone/>
            </a:pPr>
            <a:endParaRPr lang="en-US" sz="1200" dirty="0"/>
          </a:p>
          <a:p>
            <a:pPr lvl="1">
              <a:buFontTx/>
              <a:buChar char="-"/>
            </a:pPr>
            <a:endParaRPr lang="en-US" sz="1200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97193" y="6425293"/>
            <a:ext cx="1470349" cy="162119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9D9E42-3A44-4AD3-942E-44AD33013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ED8F-F4BA-4C5B-9498-F896284E1CAD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A0FE2B-2678-0841-83F0-5B401ECEE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689" y="1721332"/>
            <a:ext cx="9315987" cy="470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906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1" y="1"/>
            <a:ext cx="5915025" cy="745629"/>
          </a:xfrm>
        </p:spPr>
        <p:txBody>
          <a:bodyPr>
            <a:normAutofit/>
          </a:bodyPr>
          <a:lstStyle/>
          <a:p>
            <a:r>
              <a:rPr lang="en-US" dirty="0"/>
              <a:t>Decorators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24157" y="1089333"/>
            <a:ext cx="9822216" cy="3472155"/>
          </a:xfrm>
        </p:spPr>
        <p:txBody>
          <a:bodyPr>
            <a:noAutofit/>
          </a:bodyPr>
          <a:lstStyle/>
          <a:p>
            <a:r>
              <a:rPr lang="en-US" dirty="0"/>
              <a:t>Decorators are auxiliary components that can be hosted by Classes, Methods, Properties or Parameters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These are specialized functions that execute in the context of the entity that they decorate – class / method etc.</a:t>
            </a:r>
          </a:p>
          <a:p>
            <a:endParaRPr lang="en-US" dirty="0"/>
          </a:p>
          <a:p>
            <a:r>
              <a:rPr lang="en-US" dirty="0"/>
              <a:t>Any function can be used as a decorator</a:t>
            </a:r>
          </a:p>
          <a:p>
            <a:endParaRPr lang="en-US" dirty="0"/>
          </a:p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https://www.typescriptlang.org/docs/handbook/decorators.html</a:t>
            </a:r>
            <a:r>
              <a:rPr lang="en-US" dirty="0"/>
              <a:t> for more info</a:t>
            </a:r>
          </a:p>
          <a:p>
            <a:endParaRPr lang="en-US" dirty="0"/>
          </a:p>
          <a:p>
            <a:endParaRPr lang="en-US" dirty="0"/>
          </a:p>
          <a:p>
            <a:pPr lvl="1">
              <a:buFontTx/>
              <a:buChar char="-"/>
            </a:pPr>
            <a:endParaRPr lang="en-US" sz="1200" dirty="0"/>
          </a:p>
          <a:p>
            <a:pPr lvl="1">
              <a:buFontTx/>
              <a:buChar char="-"/>
            </a:pPr>
            <a:endParaRPr lang="en-US" sz="1200" dirty="0"/>
          </a:p>
          <a:p>
            <a:pPr marL="457200" lvl="1" indent="0">
              <a:buNone/>
            </a:pPr>
            <a:endParaRPr lang="en-US" sz="1200" dirty="0"/>
          </a:p>
          <a:p>
            <a:pPr marL="457200" lvl="1" indent="0">
              <a:buNone/>
            </a:pPr>
            <a:endParaRPr lang="en-US" sz="1200" dirty="0"/>
          </a:p>
          <a:p>
            <a:pPr lvl="1">
              <a:buFontTx/>
              <a:buChar char="-"/>
            </a:pPr>
            <a:endParaRPr lang="en-US" sz="1200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79841" y="6406632"/>
            <a:ext cx="1422387" cy="162119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01986B-D783-4CC9-B4B1-7C403EF48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ED8F-F4BA-4C5B-9498-F896284E1C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6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0804" y="-106544"/>
            <a:ext cx="2756094" cy="74562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Decorators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52751" y="639085"/>
            <a:ext cx="6172200" cy="373737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Class Decorator</a:t>
            </a:r>
          </a:p>
          <a:p>
            <a:pPr lvl="1">
              <a:buFontTx/>
              <a:buChar char="-"/>
            </a:pPr>
            <a:endParaRPr lang="en-US" sz="1200" dirty="0"/>
          </a:p>
          <a:p>
            <a:pPr lvl="1">
              <a:buFontTx/>
              <a:buChar char="-"/>
            </a:pPr>
            <a:endParaRPr lang="en-US" sz="1200" dirty="0"/>
          </a:p>
          <a:p>
            <a:pPr lvl="1">
              <a:buFontTx/>
              <a:buChar char="-"/>
            </a:pPr>
            <a:endParaRPr lang="en-US" sz="1200" dirty="0"/>
          </a:p>
          <a:p>
            <a:pPr lvl="1">
              <a:buFontTx/>
              <a:buChar char="-"/>
            </a:pPr>
            <a:endParaRPr lang="en-US" sz="1200" dirty="0"/>
          </a:p>
          <a:p>
            <a:pPr lvl="1">
              <a:buFontTx/>
              <a:buChar char="-"/>
            </a:pPr>
            <a:endParaRPr lang="en-US" sz="1200" dirty="0"/>
          </a:p>
          <a:p>
            <a:pPr lvl="1">
              <a:buFontTx/>
              <a:buChar char="-"/>
            </a:pPr>
            <a:endParaRPr lang="en-US" sz="1200" dirty="0"/>
          </a:p>
          <a:p>
            <a:pPr lvl="1">
              <a:buFontTx/>
              <a:buChar char="-"/>
            </a:pPr>
            <a:endParaRPr lang="en-US" sz="1200" dirty="0"/>
          </a:p>
          <a:p>
            <a:pPr lvl="1">
              <a:buFontTx/>
              <a:buChar char="-"/>
            </a:pPr>
            <a:endParaRPr lang="en-US" sz="1200" dirty="0"/>
          </a:p>
          <a:p>
            <a:pPr lvl="1">
              <a:buFontTx/>
              <a:buChar char="-"/>
            </a:pPr>
            <a:endParaRPr lang="en-US" sz="1200" dirty="0"/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486875"/>
            <a:ext cx="1367711" cy="199442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FA90E1-9751-4AAF-AF7F-A0EE18AE0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ED8F-F4BA-4C5B-9498-F896284E1CAD}" type="slidenum">
              <a:rPr lang="en-US" smtClean="0"/>
              <a:t>17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BB459F-43D2-C640-865F-66D93245DCF5}"/>
              </a:ext>
            </a:extLst>
          </p:cNvPr>
          <p:cNvSpPr txBox="1"/>
          <p:nvPr/>
        </p:nvSpPr>
        <p:spPr>
          <a:xfrm>
            <a:off x="231228" y="1481959"/>
            <a:ext cx="44295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class decorator function is called with the following argument: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Either the constructor function of the class for a static member, or the prototype of the class for an instance member.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310033-BC9F-1C4E-9F77-DC4B707DF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122" y="1216397"/>
            <a:ext cx="6416340" cy="45014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F50098-BED3-2D4D-AE71-B52E4F34AAD2}"/>
              </a:ext>
            </a:extLst>
          </p:cNvPr>
          <p:cNvSpPr txBox="1"/>
          <p:nvPr/>
        </p:nvSpPr>
        <p:spPr>
          <a:xfrm>
            <a:off x="683855" y="5122086"/>
            <a:ext cx="3541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Decorator executed at time of class evaluation (not instantiation)</a:t>
            </a:r>
          </a:p>
          <a:p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32258A-9089-154E-A713-14A9CD196C4B}"/>
              </a:ext>
            </a:extLst>
          </p:cNvPr>
          <p:cNvCxnSpPr>
            <a:cxnSpLocks/>
          </p:cNvCxnSpPr>
          <p:nvPr/>
        </p:nvCxnSpPr>
        <p:spPr>
          <a:xfrm flipV="1">
            <a:off x="4232847" y="3821213"/>
            <a:ext cx="929938" cy="1300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51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0804" y="-106544"/>
            <a:ext cx="2756094" cy="74562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Decorators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52751" y="639085"/>
            <a:ext cx="6172200" cy="373737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Property Decorator</a:t>
            </a:r>
          </a:p>
          <a:p>
            <a:pPr lvl="1">
              <a:buFontTx/>
              <a:buChar char="-"/>
            </a:pPr>
            <a:endParaRPr lang="en-US" sz="1200" dirty="0"/>
          </a:p>
          <a:p>
            <a:pPr lvl="1">
              <a:buFontTx/>
              <a:buChar char="-"/>
            </a:pPr>
            <a:endParaRPr lang="en-US" sz="1200" dirty="0"/>
          </a:p>
          <a:p>
            <a:pPr lvl="1">
              <a:buFontTx/>
              <a:buChar char="-"/>
            </a:pPr>
            <a:endParaRPr lang="en-US" sz="1200" dirty="0"/>
          </a:p>
          <a:p>
            <a:pPr lvl="1">
              <a:buFontTx/>
              <a:buChar char="-"/>
            </a:pPr>
            <a:endParaRPr lang="en-US" sz="1200" dirty="0"/>
          </a:p>
          <a:p>
            <a:pPr lvl="1">
              <a:buFontTx/>
              <a:buChar char="-"/>
            </a:pPr>
            <a:endParaRPr lang="en-US" sz="1200" dirty="0"/>
          </a:p>
          <a:p>
            <a:pPr lvl="1">
              <a:buFontTx/>
              <a:buChar char="-"/>
            </a:pPr>
            <a:endParaRPr lang="en-US" sz="1200" dirty="0"/>
          </a:p>
          <a:p>
            <a:pPr lvl="1">
              <a:buFontTx/>
              <a:buChar char="-"/>
            </a:pPr>
            <a:endParaRPr lang="en-US" sz="1200" dirty="0"/>
          </a:p>
          <a:p>
            <a:pPr lvl="1">
              <a:buFontTx/>
              <a:buChar char="-"/>
            </a:pPr>
            <a:endParaRPr lang="en-US" sz="1200" dirty="0"/>
          </a:p>
          <a:p>
            <a:pPr lvl="1">
              <a:buFontTx/>
              <a:buChar char="-"/>
            </a:pPr>
            <a:endParaRPr lang="en-US" sz="1200" dirty="0"/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486875"/>
            <a:ext cx="1367711" cy="199442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FA90E1-9751-4AAF-AF7F-A0EE18AE0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ED8F-F4BA-4C5B-9498-F896284E1CAD}" type="slidenum">
              <a:rPr lang="en-US" smtClean="0"/>
              <a:t>18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BB459F-43D2-C640-865F-66D93245DCF5}"/>
              </a:ext>
            </a:extLst>
          </p:cNvPr>
          <p:cNvSpPr txBox="1"/>
          <p:nvPr/>
        </p:nvSpPr>
        <p:spPr>
          <a:xfrm>
            <a:off x="231228" y="1481959"/>
            <a:ext cx="33843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property decorator function is called with the following arguments: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Either the constructor function of the class for a static member, or the prototype of the class for an instance member.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name of the member </a:t>
            </a:r>
            <a:r>
              <a:rPr lang="en-US"/>
              <a:t>(property).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2CC8D1-C902-0C41-BC51-BA0A01ABA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073" y="1158209"/>
            <a:ext cx="6343650" cy="532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97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0804" y="-106544"/>
            <a:ext cx="2756094" cy="74562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Decorators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52751" y="639085"/>
            <a:ext cx="6172200" cy="373737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Parameter Decorator</a:t>
            </a:r>
          </a:p>
          <a:p>
            <a:pPr lvl="1">
              <a:buFontTx/>
              <a:buChar char="-"/>
            </a:pPr>
            <a:endParaRPr lang="en-US" sz="1200" dirty="0"/>
          </a:p>
          <a:p>
            <a:pPr lvl="1">
              <a:buFontTx/>
              <a:buChar char="-"/>
            </a:pPr>
            <a:endParaRPr lang="en-US" sz="1200" dirty="0"/>
          </a:p>
          <a:p>
            <a:pPr lvl="1">
              <a:buFontTx/>
              <a:buChar char="-"/>
            </a:pPr>
            <a:endParaRPr lang="en-US" sz="1200" dirty="0"/>
          </a:p>
          <a:p>
            <a:pPr lvl="1">
              <a:buFontTx/>
              <a:buChar char="-"/>
            </a:pPr>
            <a:endParaRPr lang="en-US" sz="1200" dirty="0"/>
          </a:p>
          <a:p>
            <a:pPr lvl="1">
              <a:buFontTx/>
              <a:buChar char="-"/>
            </a:pPr>
            <a:endParaRPr lang="en-US" sz="1200" dirty="0"/>
          </a:p>
          <a:p>
            <a:pPr lvl="1">
              <a:buFontTx/>
              <a:buChar char="-"/>
            </a:pPr>
            <a:endParaRPr lang="en-US" sz="1200" dirty="0"/>
          </a:p>
          <a:p>
            <a:pPr lvl="1">
              <a:buFontTx/>
              <a:buChar char="-"/>
            </a:pPr>
            <a:endParaRPr lang="en-US" sz="1200" dirty="0"/>
          </a:p>
          <a:p>
            <a:pPr lvl="1">
              <a:buFontTx/>
              <a:buChar char="-"/>
            </a:pPr>
            <a:endParaRPr lang="en-US" sz="1200" dirty="0"/>
          </a:p>
          <a:p>
            <a:pPr lvl="1">
              <a:buFontTx/>
              <a:buChar char="-"/>
            </a:pPr>
            <a:endParaRPr lang="en-US" sz="1200" dirty="0"/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486875"/>
            <a:ext cx="1367711" cy="199442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FA90E1-9751-4AAF-AF7F-A0EE18AE0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ED8F-F4BA-4C5B-9498-F896284E1CAD}" type="slidenum">
              <a:rPr lang="en-US" smtClean="0"/>
              <a:t>19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BB459F-43D2-C640-865F-66D93245DCF5}"/>
              </a:ext>
            </a:extLst>
          </p:cNvPr>
          <p:cNvSpPr txBox="1"/>
          <p:nvPr/>
        </p:nvSpPr>
        <p:spPr>
          <a:xfrm>
            <a:off x="231228" y="1481959"/>
            <a:ext cx="33843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parameter decorator function is called with the following arguments: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Either the constructor function of the class for a static member, or the prototype of the class for an instance member.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name of the member (method).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ordinal index of the parameter in the function's parameter list.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A8992C-D9C0-4B4D-B57A-02872A28C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9382" y="1381012"/>
            <a:ext cx="7918834" cy="407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38601" y="2438400"/>
            <a:ext cx="7434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SzPct val="95000"/>
            </a:pPr>
            <a:r>
              <a:rPr lang="en-US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Vignesh Murali Natarajan (119780)   Edited By Jason Monroe (688776)</a:t>
            </a:r>
          </a:p>
        </p:txBody>
      </p:sp>
      <p:sp>
        <p:nvSpPr>
          <p:cNvPr id="5" name="Rectangle 4"/>
          <p:cNvSpPr/>
          <p:nvPr/>
        </p:nvSpPr>
        <p:spPr>
          <a:xfrm>
            <a:off x="4038600" y="2888233"/>
            <a:ext cx="6324600" cy="671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SzPct val="95000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Veteran Trainer, Project Manager and Solution Architect with 14 years of technical training experience and 12 technical certifications on Java, Mobile, Web, Architecture, Design and Development</a:t>
            </a:r>
            <a:endParaRPr lang="en-US" sz="1200" dirty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38600" y="3693906"/>
            <a:ext cx="164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SzPct val="95000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2.1, May 2019</a:t>
            </a:r>
            <a:endParaRPr lang="en-US" dirty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116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3999" y="5341258"/>
            <a:ext cx="7010401" cy="754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38125" lvl="1"/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  <a:cs typeface="Arial" pitchFamily="34" charset="0"/>
              </a:rPr>
              <a:t>Data Binding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7A16D00-CA4B-4B6E-8D77-62C85AC57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193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5740" y="-131667"/>
            <a:ext cx="3195069" cy="84291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Data Binding</a:t>
            </a:r>
          </a:p>
        </p:txBody>
      </p:sp>
      <p:grpSp>
        <p:nvGrpSpPr>
          <p:cNvPr id="17" name="Group 16"/>
          <p:cNvGrpSpPr/>
          <p:nvPr/>
        </p:nvGrpSpPr>
        <p:grpSpPr>
          <a:xfrm rot="16200000">
            <a:off x="3330057" y="17978"/>
            <a:ext cx="5227086" cy="7315200"/>
            <a:chOff x="1473981" y="1219200"/>
            <a:chExt cx="6076971" cy="4724400"/>
          </a:xfrm>
        </p:grpSpPr>
        <p:sp>
          <p:nvSpPr>
            <p:cNvPr id="11" name="Rectangle 10"/>
            <p:cNvSpPr/>
            <p:nvPr/>
          </p:nvSpPr>
          <p:spPr>
            <a:xfrm>
              <a:off x="1473981" y="1219200"/>
              <a:ext cx="6043633" cy="7620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Arial" panose="020B0604020202020204" pitchFamily="34" charset="0"/>
                  <a:cs typeface="Arial" panose="020B0604020202020204" pitchFamily="34" charset="0"/>
                </a:rPr>
                <a:t>&lt;Template&gt;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07319" y="5181600"/>
              <a:ext cx="6043633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Arial" panose="020B0604020202020204" pitchFamily="34" charset="0"/>
                  <a:cs typeface="Arial" panose="020B0604020202020204" pitchFamily="34" charset="0"/>
                </a:rPr>
                <a:t>@Component</a:t>
              </a:r>
            </a:p>
          </p:txBody>
        </p:sp>
        <p:sp>
          <p:nvSpPr>
            <p:cNvPr id="5" name="Up Arrow 4"/>
            <p:cNvSpPr/>
            <p:nvPr/>
          </p:nvSpPr>
          <p:spPr>
            <a:xfrm>
              <a:off x="6675538" y="2088752"/>
              <a:ext cx="533400" cy="28194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Up Arrow 12"/>
            <p:cNvSpPr/>
            <p:nvPr/>
          </p:nvSpPr>
          <p:spPr>
            <a:xfrm rot="10800000" flipH="1">
              <a:off x="3468430" y="2076450"/>
              <a:ext cx="533400" cy="28194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Up Arrow 13"/>
            <p:cNvSpPr/>
            <p:nvPr/>
          </p:nvSpPr>
          <p:spPr>
            <a:xfrm>
              <a:off x="5159830" y="2076450"/>
              <a:ext cx="533400" cy="28194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Up-Down Arrow 5"/>
            <p:cNvSpPr/>
            <p:nvPr/>
          </p:nvSpPr>
          <p:spPr>
            <a:xfrm>
              <a:off x="1772839" y="2107802"/>
              <a:ext cx="457200" cy="2800350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912862" y="1078468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{{interpolation}}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27890" y="2228358"/>
            <a:ext cx="259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[property]=“binding”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65976" y="3821668"/>
            <a:ext cx="2355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(event)=“binding”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10086" y="5334000"/>
            <a:ext cx="254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[(two-way)]=“binding”</a:t>
            </a:r>
          </a:p>
        </p:txBody>
      </p:sp>
      <p:sp>
        <p:nvSpPr>
          <p:cNvPr id="15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2623" y="6538912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38FF-B38D-4060-8B8D-2D16AAFBAAC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942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0204" y="0"/>
            <a:ext cx="3061996" cy="629871"/>
          </a:xfrm>
        </p:spPr>
        <p:txBody>
          <a:bodyPr>
            <a:normAutofit fontScale="90000"/>
          </a:bodyPr>
          <a:lstStyle/>
          <a:p>
            <a:r>
              <a:rPr lang="en-US" dirty="0"/>
              <a:t>Data Binding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2057400" y="838201"/>
            <a:ext cx="8229600" cy="7417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Data binding signifies how and what kind of data is bound between a component and its template.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Interpolation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– binds component properties in output template.  It uses {{}}.</a:t>
            </a:r>
            <a:endParaRPr lang="en-US" sz="1700" dirty="0">
              <a:solidFill>
                <a:srgbClr val="FF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Property Binding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– flows data from the component to the element. Uses []</a:t>
            </a:r>
            <a:r>
              <a:rPr lang="en-US" sz="1700" dirty="0">
                <a:solidFill>
                  <a:srgbClr val="FF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Event Binding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– flows data from an element to the component. Uses ()</a:t>
            </a:r>
            <a:r>
              <a:rPr lang="en-US" sz="1700" dirty="0">
                <a:solidFill>
                  <a:srgbClr val="FF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Two-Way Binding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– is a combination of the Event and Property Bindings. Used along with the ngModel object. *Must Import FormsModule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sp>
        <p:nvSpPr>
          <p:cNvPr id="4" name="Rectangle 3"/>
          <p:cNvSpPr/>
          <p:nvPr/>
        </p:nvSpPr>
        <p:spPr>
          <a:xfrm>
            <a:off x="2514600" y="2078472"/>
            <a:ext cx="7559494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&lt;span&gt;{{interpolatedValue}}&lt;span&gt;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1840164" y="3127111"/>
            <a:ext cx="8908366" cy="4220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&lt;span [style.color]="componentStyle"&gt;Some colored text!&lt;/span&gt;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2514600" y="4099976"/>
            <a:ext cx="7559494" cy="50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 (click)="alertTheWorld()"&gt;Click me!&lt;/button&gt;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17868" y="5422386"/>
            <a:ext cx="6952957" cy="11165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md-input [(ngModel)]="dynamicValue"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placeholder="Watch the text update!" type="text"&gt;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&lt;br&gt;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&lt;span&gt;{{dynamicValue}}&lt;/span&gt;</a:t>
            </a:r>
          </a:p>
        </p:txBody>
      </p:sp>
      <p:sp>
        <p:nvSpPr>
          <p:cNvPr id="11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13004" y="6424612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489FAE-4110-407B-AB52-A4EED619A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ED8F-F4BA-4C5B-9498-F896284E1CA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96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0"/>
            <a:ext cx="4396273" cy="577267"/>
          </a:xfrm>
        </p:spPr>
        <p:txBody>
          <a:bodyPr>
            <a:normAutofit fontScale="90000"/>
          </a:bodyPr>
          <a:lstStyle/>
          <a:p>
            <a:r>
              <a:rPr lang="en-US" dirty="0"/>
              <a:t>Two-Way Binding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981200" y="1143001"/>
            <a:ext cx="8229600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Two-way data binding combines the input and output binding into a single notation using the ngModel directive.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following statement: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is the same as:</a:t>
            </a:r>
          </a:p>
          <a:p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FF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65248" y="2435424"/>
            <a:ext cx="7562088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[(ngModel)]="name"&gt;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65248" y="3426024"/>
            <a:ext cx="7562088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[ngModel]="name" (ngModelChange)="name=$event"&gt;</a:t>
            </a: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31257" y="6553200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38FF-B38D-4060-8B8D-2D16AAFBAAC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055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70853" y="-104582"/>
            <a:ext cx="5829298" cy="791871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Practice – HelloAngular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41" y="1003132"/>
            <a:ext cx="1589293" cy="1589293"/>
          </a:xfrm>
          <a:prstGeom prst="rect">
            <a:avLst/>
          </a:prstGeom>
        </p:spPr>
      </p:pic>
      <p:sp>
        <p:nvSpPr>
          <p:cNvPr id="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76827" y="6490977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021501" y="858056"/>
            <a:ext cx="980925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Property Binding Practice: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[style.color]=‘myColor’ property binding to the h2 element in app.component.html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myColor property to app.component.ts.  Make it a string type and assign it a literal that is your favorite color.  Verify that the h2 color changed in your app (it should be served to observe this 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Event Binding Practice: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a button with a click event that calls a function called “changeColor()”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Define the function as shown below in app.component.ts.  Verify that clicking the button changes the color.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4013" y="1581260"/>
            <a:ext cx="7839075" cy="304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6457" y="2609264"/>
            <a:ext cx="3897094" cy="8823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6457" y="4490901"/>
            <a:ext cx="6248400" cy="3143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6952" y="5633727"/>
            <a:ext cx="3638550" cy="8572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CF349-2F95-4643-AD6C-D64A9AA8E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ED8F-F4BA-4C5B-9498-F896284E1CA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50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70853" y="-104582"/>
            <a:ext cx="5829298" cy="791871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Practice – HelloAngular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41" y="1003132"/>
            <a:ext cx="1589293" cy="1589293"/>
          </a:xfrm>
          <a:prstGeom prst="rect">
            <a:avLst/>
          </a:prstGeom>
        </p:spPr>
      </p:pic>
      <p:sp>
        <p:nvSpPr>
          <p:cNvPr id="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76827" y="6490977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021501" y="858056"/>
            <a:ext cx="980925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Two-Way Binding Practice: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an input element to app.component.html with a binding to ‘myColor’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 order for Two-Way binding to work, FormsModule must be imported in app.module.ts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Type color names into the new textbox and verify that the color of the h2 element changes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6952" y="1515790"/>
            <a:ext cx="3819525" cy="314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b="15811"/>
          <a:stretch/>
        </p:blipFill>
        <p:spPr>
          <a:xfrm>
            <a:off x="2485222" y="2347221"/>
            <a:ext cx="4793215" cy="341959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3D2D4E-47EB-47E4-88F7-0FC62C4BD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ED8F-F4BA-4C5B-9498-F896284E1CA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11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0" y="0"/>
            <a:ext cx="6099048" cy="57607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7ED8886-DB3B-44F4-9A80-E6A224679F20}" type="slidenum">
              <a:rPr lang="en-US" smtClean="0"/>
              <a:pPr algn="r"/>
              <a:t>26</a:t>
            </a:fld>
            <a:endParaRPr lang="en-US" dirty="0"/>
          </a:p>
        </p:txBody>
      </p:sp>
      <p:pic>
        <p:nvPicPr>
          <p:cNvPr id="1026" name="Picture 2" descr="C:\Users\332822\Downloads\1434556888_support-px-p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057400"/>
            <a:ext cx="2235200" cy="223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Logos\1434554660_Help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7EF030">
                <a:alpha val="0"/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543" y="1905000"/>
            <a:ext cx="3468914" cy="346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31257" y="6553200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6321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10200" y="5029201"/>
            <a:ext cx="5250543" cy="685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65088" lvl="1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itchFamily="34" charset="0"/>
              </a:rPr>
              <a:t>You have successfully completed</a:t>
            </a:r>
          </a:p>
          <a:p>
            <a:pPr marL="65088" lvl="1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  <a:cs typeface="Arial" pitchFamily="34" charset="0"/>
              </a:rPr>
              <a:t>Angular Basic Concepts,  Binding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itchFamily="34" charset="0"/>
            </a:endParaRPr>
          </a:p>
          <a:p>
            <a:pPr marL="65088" lvl="1"/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3652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0134600" y="6629400"/>
            <a:ext cx="533400" cy="228600"/>
          </a:xfrm>
        </p:spPr>
        <p:txBody>
          <a:bodyPr/>
          <a:lstStyle/>
          <a:p>
            <a:fld id="{E7AF38FF-B38D-4060-8B8D-2D16AAFBAAC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3999" y="5341258"/>
            <a:ext cx="7010401" cy="754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38125" lvl="1"/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  <a:cs typeface="Arial" pitchFamily="34" charset="0"/>
              </a:rPr>
              <a:t>Thank You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31257" y="6553200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290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68216" y="-297498"/>
            <a:ext cx="10515600" cy="1325563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94401"/>
            <a:ext cx="1429042" cy="365125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pic>
        <p:nvPicPr>
          <p:cNvPr id="4098" name="Picture 2" descr="D:\Images\Images\Objective\shutterstock_6790168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08588" y="1989844"/>
            <a:ext cx="2748038" cy="412205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1981200" y="1143000"/>
            <a:ext cx="8229600" cy="498348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In this session we will be accomplishing the following goals:</a:t>
            </a:r>
          </a:p>
          <a:p>
            <a:pPr marL="285750" indent="-285750"/>
            <a:r>
              <a:rPr lang="en-US" sz="2400" dirty="0">
                <a:solidFill>
                  <a:schemeClr val="tx1"/>
                </a:solidFill>
              </a:rPr>
              <a:t>TS / JS Primer</a:t>
            </a:r>
          </a:p>
          <a:p>
            <a:pPr marL="285750" indent="-285750"/>
            <a:r>
              <a:rPr lang="en-US" sz="2400" dirty="0">
                <a:solidFill>
                  <a:schemeClr val="tx1"/>
                </a:solidFill>
              </a:rPr>
              <a:t>The Data Binding process in Angular 7</a:t>
            </a:r>
          </a:p>
          <a:p>
            <a:pPr marL="685800" lvl="1"/>
            <a:r>
              <a:rPr lang="en-US" sz="2200" dirty="0">
                <a:solidFill>
                  <a:schemeClr val="tx1"/>
                </a:solidFill>
              </a:rPr>
              <a:t>Interpolation</a:t>
            </a:r>
          </a:p>
          <a:p>
            <a:pPr marL="685800" lvl="1"/>
            <a:r>
              <a:rPr lang="en-US" sz="2200" dirty="0">
                <a:solidFill>
                  <a:schemeClr val="tx1"/>
                </a:solidFill>
              </a:rPr>
              <a:t>Property</a:t>
            </a:r>
          </a:p>
          <a:p>
            <a:pPr marL="685800" lvl="1"/>
            <a:r>
              <a:rPr lang="en-US" sz="2200" dirty="0">
                <a:solidFill>
                  <a:schemeClr val="tx1"/>
                </a:solidFill>
              </a:rPr>
              <a:t>Event</a:t>
            </a:r>
          </a:p>
          <a:p>
            <a:pPr marL="685800" lvl="1"/>
            <a:r>
              <a:rPr lang="en-US" sz="2200" dirty="0">
                <a:solidFill>
                  <a:schemeClr val="tx1"/>
                </a:solidFill>
              </a:rPr>
              <a:t>Two-Way</a:t>
            </a:r>
          </a:p>
          <a:p>
            <a:pPr marL="285750"/>
            <a:r>
              <a:rPr lang="en-US" sz="2400" dirty="0">
                <a:solidFill>
                  <a:schemeClr val="tx1"/>
                </a:solidFill>
              </a:rPr>
              <a:t>Intro to Components</a:t>
            </a:r>
          </a:p>
          <a:p>
            <a:pPr marL="685800" lvl="1"/>
            <a:endParaRPr lang="en-US" sz="2200" dirty="0">
              <a:solidFill>
                <a:schemeClr val="tx1"/>
              </a:solidFill>
            </a:endParaRPr>
          </a:p>
          <a:p>
            <a:pPr marL="685800" lvl="1"/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726D15-075F-4C06-9A78-9209859F1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ED8F-F4BA-4C5B-9498-F896284E1C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05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3233" y="6629400"/>
            <a:ext cx="18288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38476" y="5425902"/>
            <a:ext cx="5257801" cy="566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8594" lvl="1"/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  <a:cs typeface="Arial" pitchFamily="34" charset="0"/>
              </a:rPr>
              <a:t>TS / JS Primer</a:t>
            </a:r>
          </a:p>
        </p:txBody>
      </p:sp>
    </p:spTree>
    <p:extLst>
      <p:ext uri="{BB962C8B-B14F-4D97-AF65-F5344CB8AC3E}">
        <p14:creationId xmlns:p14="http://schemas.microsoft.com/office/powerpoint/2010/main" val="3982797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3770" y="76200"/>
            <a:ext cx="5114925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Introducing TypeScript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3550" y="990600"/>
            <a:ext cx="8724900" cy="373737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TypeScript is a superset of ES6, which means all ES6 features are part of TypeScript, but not all TypeScript features are part of ES6. </a:t>
            </a:r>
          </a:p>
          <a:p>
            <a:pPr>
              <a:lnSpc>
                <a:spcPct val="150000"/>
              </a:lnSpc>
            </a:pPr>
            <a:r>
              <a:rPr lang="en-US" dirty="0"/>
              <a:t>One of TypeScript's primary features is the addition of type information, hence the name. This type information can help make JavaScript programs more predictable and easier to reason about. </a:t>
            </a:r>
          </a:p>
          <a:p>
            <a:pPr>
              <a:lnSpc>
                <a:spcPct val="150000"/>
              </a:lnSpc>
            </a:pPr>
            <a:r>
              <a:rPr lang="en-US" dirty="0"/>
              <a:t>Types let developers write more explicit ‘contracts’. In other words, things like function signatures are more explicit. </a:t>
            </a:r>
          </a:p>
          <a:p>
            <a:pPr>
              <a:lnSpc>
                <a:spcPct val="150000"/>
              </a:lnSpc>
            </a:pPr>
            <a:endParaRPr lang="en-US" sz="1350" dirty="0"/>
          </a:p>
        </p:txBody>
      </p:sp>
      <p:sp>
        <p:nvSpPr>
          <p:cNvPr id="6" name="Rectangle 5"/>
          <p:cNvSpPr/>
          <p:nvPr/>
        </p:nvSpPr>
        <p:spPr>
          <a:xfrm>
            <a:off x="2836463" y="4727972"/>
            <a:ext cx="6036947" cy="14907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add (a:number, b:number){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add(‘5’,6);//Compilation error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add(1, 3);//works</a:t>
            </a: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34515" y="6386221"/>
            <a:ext cx="1349051" cy="115466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9744A-4B36-4E60-857D-52968D349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ED8F-F4BA-4C5B-9498-F896284E1C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793" y="70056"/>
            <a:ext cx="6920204" cy="414436"/>
          </a:xfrm>
        </p:spPr>
        <p:txBody>
          <a:bodyPr>
            <a:normAutofit fontScale="90000"/>
          </a:bodyPr>
          <a:lstStyle/>
          <a:p>
            <a:r>
              <a:rPr lang="en-US" dirty="0"/>
              <a:t>Running TypeScript Programs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219200"/>
            <a:ext cx="7924800" cy="4983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Install typescript compiler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Write a TypeScript program (with .ts extension)</a:t>
            </a:r>
          </a:p>
          <a:p>
            <a:r>
              <a:rPr lang="en-US" dirty="0"/>
              <a:t>Transpile the TS program into a Javascript program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Upon successful Transpilation, each .ts file will generate a corresponding .js file(JavaScript file)</a:t>
            </a:r>
          </a:p>
          <a:p>
            <a:r>
              <a:rPr lang="en-US" dirty="0"/>
              <a:t>Include these JavaScript files in html documents</a:t>
            </a:r>
          </a:p>
          <a:p>
            <a:r>
              <a:rPr lang="en-US" dirty="0"/>
              <a:t>Launch the html document on a browser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10691" y="1658904"/>
            <a:ext cx="5601236" cy="3943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npm install -g typescript</a:t>
            </a:r>
          </a:p>
        </p:txBody>
      </p:sp>
      <p:sp>
        <p:nvSpPr>
          <p:cNvPr id="7" name="Rectangle 6"/>
          <p:cNvSpPr/>
          <p:nvPr/>
        </p:nvSpPr>
        <p:spPr>
          <a:xfrm>
            <a:off x="2351273" y="3340331"/>
            <a:ext cx="5660654" cy="271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tsc HelloWorld.ts</a:t>
            </a:r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62509" y="6415962"/>
            <a:ext cx="1321058" cy="152788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A0471-BCFA-4410-A09A-1EC54D16A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ED8F-F4BA-4C5B-9498-F896284E1C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36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1" y="-77183"/>
            <a:ext cx="5915025" cy="745629"/>
          </a:xfrm>
        </p:spPr>
        <p:txBody>
          <a:bodyPr>
            <a:normAutofit/>
          </a:bodyPr>
          <a:lstStyle/>
          <a:p>
            <a:r>
              <a:rPr lang="en-US" dirty="0"/>
              <a:t>TypeScript Configuration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861" y="1016054"/>
            <a:ext cx="10515600" cy="4351338"/>
          </a:xfrm>
        </p:spPr>
        <p:txBody>
          <a:bodyPr/>
          <a:lstStyle/>
          <a:p>
            <a:r>
              <a:rPr lang="en-US" dirty="0"/>
              <a:t>TypeScript compiler supports a number of command line options, while launching, which is usually consolidated in the tsconfig.json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These command line options can be configured in an external </a:t>
            </a:r>
            <a:r>
              <a:rPr lang="en-US" dirty="0" err="1"/>
              <a:t>config</a:t>
            </a:r>
            <a:r>
              <a:rPr lang="en-US" dirty="0"/>
              <a:t> file that could be picked up each time. tsconfig.json</a:t>
            </a:r>
          </a:p>
        </p:txBody>
      </p:sp>
      <p:sp>
        <p:nvSpPr>
          <p:cNvPr id="6" name="Rectangle 5"/>
          <p:cNvSpPr/>
          <p:nvPr/>
        </p:nvSpPr>
        <p:spPr>
          <a:xfrm>
            <a:off x="2672443" y="3306775"/>
            <a:ext cx="6275614" cy="31715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compilerOptions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"module": "commonjs",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"target": "es5",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emitDecoratorMetadata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true,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experimentalDecorators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true,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noImplicitAny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false,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removeComments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false,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sourceMap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true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"exclude": [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"node_modules",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/"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2979923" y="2060124"/>
            <a:ext cx="5660654" cy="271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tsc -m commonjs ./a.ts ./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b.ts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55813" y="6378640"/>
            <a:ext cx="1349051" cy="199442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A42AA3-42D6-4521-A54B-5E49141A4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ED8F-F4BA-4C5B-9498-F896284E1C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17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0026" y="76200"/>
            <a:ext cx="5114925" cy="514350"/>
          </a:xfrm>
        </p:spPr>
        <p:txBody>
          <a:bodyPr>
            <a:normAutofit fontScale="90000"/>
          </a:bodyPr>
          <a:lstStyle/>
          <a:p>
            <a:r>
              <a:rPr lang="en-US" dirty="0"/>
              <a:t>Key Features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199"/>
            <a:ext cx="11582400" cy="5168705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dirty="0"/>
              <a:t>Linting: It is a grammar check for Typescript, usually provided by the IDE and </a:t>
            </a:r>
            <a:r>
              <a:rPr lang="en-US" dirty="0">
                <a:solidFill>
                  <a:schemeClr val="tx1"/>
                </a:solidFill>
              </a:rPr>
              <a:t>through </a:t>
            </a:r>
            <a:r>
              <a:rPr lang="en-US" dirty="0"/>
              <a:t>automation. The TypeScript package – </a:t>
            </a:r>
            <a:r>
              <a:rPr lang="en-US" dirty="0" err="1"/>
              <a:t>tslint</a:t>
            </a:r>
            <a:r>
              <a:rPr lang="en-US" dirty="0"/>
              <a:t> serves this purpose. </a:t>
            </a:r>
            <a:r>
              <a:rPr lang="en-US" dirty="0" err="1"/>
              <a:t>tslint</a:t>
            </a:r>
            <a:r>
              <a:rPr lang="en-US" dirty="0"/>
              <a:t> can also be configured with a </a:t>
            </a:r>
            <a:r>
              <a:rPr lang="en-US" dirty="0" err="1"/>
              <a:t>tslint.json</a:t>
            </a:r>
            <a:r>
              <a:rPr lang="en-US" dirty="0"/>
              <a:t> file.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60784" y="6304384"/>
            <a:ext cx="1447800" cy="1524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5656CB-DDCE-4E57-B316-C6255D391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ED8F-F4BA-4C5B-9498-F896284E1C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3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0026" y="76200"/>
            <a:ext cx="5114925" cy="514350"/>
          </a:xfrm>
        </p:spPr>
        <p:txBody>
          <a:bodyPr>
            <a:normAutofit fontScale="90000"/>
          </a:bodyPr>
          <a:lstStyle/>
          <a:p>
            <a:r>
              <a:rPr lang="en-US" dirty="0"/>
              <a:t>Key Features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11582400" cy="373737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The basic features that are key to understanding the Typescript language include: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Types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Spread and Rest Operators, Aliases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Classes and Interfaces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Shapes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Decorators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60784" y="6304384"/>
            <a:ext cx="1447800" cy="1524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90A3E8-6065-40F8-99B2-EDCE4CFB3D67}"/>
              </a:ext>
            </a:extLst>
          </p:cNvPr>
          <p:cNvSpPr/>
          <p:nvPr/>
        </p:nvSpPr>
        <p:spPr>
          <a:xfrm>
            <a:off x="1467876" y="4823222"/>
            <a:ext cx="9256248" cy="271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git clone https://github.com/CognizantFSE/TypeScript-Primer.git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D4576-E156-4480-A75D-62EF98E6F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ED8F-F4BA-4C5B-9498-F896284E1C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7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8CA4AA68F5A649B6FC2B4481499820" ma:contentTypeVersion="0" ma:contentTypeDescription="Create a new document." ma:contentTypeScope="" ma:versionID="b9f06d6c5e6413d5718fbf4634c1f44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7E06977-26C6-4BD3-9F37-44216CD187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FDFBD88-7B16-476B-AF47-AB7BEBA326E3}">
  <ds:schemaRefs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FFCC6EC-85D7-4DC5-82B2-48FBAA9091E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7720</TotalTime>
  <Words>1335</Words>
  <Application>Microsoft Macintosh PowerPoint</Application>
  <PresentationFormat>Widescreen</PresentationFormat>
  <Paragraphs>313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 Unicode MS</vt:lpstr>
      <vt:lpstr>Arial</vt:lpstr>
      <vt:lpstr>Arial Narrow</vt:lpstr>
      <vt:lpstr>Arial Rounded MT Bold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Objectives</vt:lpstr>
      <vt:lpstr>PowerPoint Presentation</vt:lpstr>
      <vt:lpstr>Introducing TypeScript</vt:lpstr>
      <vt:lpstr>Running TypeScript Programs</vt:lpstr>
      <vt:lpstr>TypeScript Configuration</vt:lpstr>
      <vt:lpstr>Key Features</vt:lpstr>
      <vt:lpstr>Key Features</vt:lpstr>
      <vt:lpstr>Types</vt:lpstr>
      <vt:lpstr>Types</vt:lpstr>
      <vt:lpstr>Types</vt:lpstr>
      <vt:lpstr>Types</vt:lpstr>
      <vt:lpstr>Classes &amp; Interfaces</vt:lpstr>
      <vt:lpstr>Shapes</vt:lpstr>
      <vt:lpstr>Decorators</vt:lpstr>
      <vt:lpstr>Decorators</vt:lpstr>
      <vt:lpstr>Decorators</vt:lpstr>
      <vt:lpstr>Decorators</vt:lpstr>
      <vt:lpstr>PowerPoint Presentation</vt:lpstr>
      <vt:lpstr>Data Binding</vt:lpstr>
      <vt:lpstr>Data Binding</vt:lpstr>
      <vt:lpstr>Two-Way Binding</vt:lpstr>
      <vt:lpstr>Practice – HelloAngular</vt:lpstr>
      <vt:lpstr>Practice – HelloAngular</vt:lpstr>
      <vt:lpstr>Questions</vt:lpstr>
      <vt:lpstr>PowerPoint Presentation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Monroe, Jason (Cognizant)</dc:creator>
  <cp:lastModifiedBy>Monroe, Jason (Cognizant)</cp:lastModifiedBy>
  <cp:revision>36</cp:revision>
  <dcterms:created xsi:type="dcterms:W3CDTF">2018-07-19T17:09:12Z</dcterms:created>
  <dcterms:modified xsi:type="dcterms:W3CDTF">2019-11-12T23:47:37Z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0x010100348CA4AA68F5A649B6FC2B4481499820</vt:lpwstr>
  </property>
</Properties>
</file>