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7"/>
  </p:notesMasterIdLst>
  <p:sldIdLst>
    <p:sldId id="262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8" r:id="rId14"/>
    <p:sldId id="269" r:id="rId15"/>
    <p:sldId id="263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3737" autoAdjust="0"/>
  </p:normalViewPr>
  <p:slideViewPr>
    <p:cSldViewPr snapToGrid="0">
      <p:cViewPr varScale="1">
        <p:scale>
          <a:sx n="64" d="100"/>
          <a:sy n="64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C62A2BA-0AF1-4D35-8548-3310E73C7BD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C46BF7-B7ED-4D83-B422-54EEF1C7B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2:33 – 2:40 RFI Response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2:40 – 2:42 Live Poll and 2:42 – 2:55 Interview with Margaret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46BF7-B7ED-4D83-B422-54EEF1C7B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2:33 – 2:40 RFI Response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2:33 – 2:40 RFI Response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2:40 – 2:42 Live Poll and 2:42 – 2:55 Interview with Margaret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3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2:55 – 3:05 GEAR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2:55 – 3:05 GEAR Models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We’ll start with the networked model:</a:t>
            </a:r>
            <a:endParaRPr lang="en-US" sz="1100" dirty="0"/>
          </a:p>
          <a:p>
            <a:pPr lvl="1"/>
            <a:r>
              <a:rPr lang="en-US" dirty="0"/>
              <a:t>Priority-setting: Federal</a:t>
            </a:r>
            <a:endParaRPr lang="en-US" sz="1100" dirty="0"/>
          </a:p>
          <a:p>
            <a:pPr lvl="1"/>
            <a:r>
              <a:rPr lang="en-US" dirty="0"/>
              <a:t>Management: Federal government has its own program management function.  Dispersed network of centers includes a variety of “nodes” that serve as individual PMOs.  These nodes could be based on geography, policy areas, or other factors.</a:t>
            </a:r>
            <a:endParaRPr lang="en-US" sz="1100" dirty="0"/>
          </a:p>
          <a:p>
            <a:pPr lvl="1"/>
            <a:r>
              <a:rPr lang="en-US" dirty="0"/>
              <a:t>Operations: Each node would oversee operations for specific GEAR Center projects that it undertakes, and successful results would be fed back into the federal government for broader application or scaling.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5355A6DB-3AC1-415A-B7D3-A26F565FBF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729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2:55 – 3:05 GEAR Models</a:t>
            </a:r>
          </a:p>
          <a:p>
            <a:pPr lvl="0"/>
            <a:r>
              <a:rPr lang="en-US" dirty="0"/>
              <a:t>In the centralized model:</a:t>
            </a:r>
            <a:endParaRPr lang="en-US" sz="1100" dirty="0"/>
          </a:p>
          <a:p>
            <a:pPr lvl="1"/>
            <a:r>
              <a:rPr lang="en-US" dirty="0"/>
              <a:t>Priority-setting: a cross-sector board</a:t>
            </a:r>
            <a:endParaRPr lang="en-US" sz="1100" dirty="0"/>
          </a:p>
          <a:p>
            <a:pPr lvl="1"/>
            <a:r>
              <a:rPr lang="en-US" dirty="0"/>
              <a:t>Management: Single, non-federal PMO</a:t>
            </a:r>
            <a:endParaRPr lang="en-US" sz="1100" dirty="0"/>
          </a:p>
          <a:p>
            <a:pPr lvl="1"/>
            <a:r>
              <a:rPr lang="en-US" dirty="0"/>
              <a:t>Operations: All project partnerships and execution are overseen by the central PMO, which is responsible for feeding innovations back to the board for use across sectors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5355A6DB-3AC1-415A-B7D3-A26F565FBF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524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3:05 – 3:15 Through the GEAR Lens (Mary Ellen)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3:05 – 3:15 Through the GEAR Lens (Robyn Rees)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6BF7-B7ED-4D83-B422-54EEF1C7B7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FF9-FA19-48D0-8C97-246C1DD1553C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D499-39F9-4551-A79B-80A23891F4F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7611-C176-4DC1-A851-0192EB2B9CB9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3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837B-4547-4910-A88E-E02B8915BBBC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7EC0-2AA6-433E-A981-9FB88DAAE8D0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068-F0D0-400C-83DF-5DCF40BD6FCB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A3B6-9DB1-4EDE-B40E-47DD116047B5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45F-9285-4066-97A0-230D19E59F0D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A6E7-F941-4A0A-ADBA-C55243CFDABE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1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7F-960C-4F30-94E8-5A29ACA8BCF8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7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BBE3-90A0-4EC8-831E-754039739EF6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5F08-E4ED-41AF-AB0D-C7B259B3FAF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9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C82A-3450-4767-B806-998B86F02C35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FC50-B1A4-4430-86BE-856510CAB756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2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B3E4-F515-4BDF-952F-831D227A213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2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7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8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8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2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AA20-F081-4156-BE96-63D6FD562A3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6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3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5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5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4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8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4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6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82A-5B01-47C4-A123-CC85E7D8445A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8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01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3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98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B8FF-AE8D-4B5C-8795-3F20EBDCC266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E5B-7802-4E1C-BABC-AC104E020B3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ED43-86BB-4881-BC74-2044BF004547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CD20-2828-4624-89C9-2F7168811C29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78B5-623E-4B4F-8F6F-157BC047055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F381-7B3C-4982-9432-0AA161E8C979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88F-B51E-4044-AA04-69D441414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0A37-BA9B-48C9-B2DE-289F0273A88D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88F-B51E-4044-AA04-69D441414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B7E2-C015-49B6-A3D4-94414B82019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F6E8-09F1-4A0E-853D-A640C97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1918-D5CD-45B6-90AC-1AB6F9EC36D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0FF4-F091-4ED2-AB2D-BC3B5267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formance.gov/GEARcenter" TargetMode="External"/><Relationship Id="rId2" Type="http://schemas.openxmlformats.org/officeDocument/2006/relationships/hyperlink" Target="mailto:performance@omb.eop.gov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microsoft.com/office/2007/relationships/hdphoto" Target="../media/hdphoto8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microsoft.com/office/2007/relationships/hdphoto" Target="../media/hdphoto7.wdp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microsoft.com/office/2007/relationships/hdphoto" Target="../media/hdphoto7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70" y="1443748"/>
            <a:ext cx="6858000" cy="1790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5250" b="1" dirty="0">
                <a:latin typeface="Century Gothic" panose="020B0502020202020204" pitchFamily="34" charset="0"/>
              </a:rPr>
              <a:t>The GEAR Center </a:t>
            </a:r>
            <a:br>
              <a:rPr lang="en-US" sz="5250" b="1" dirty="0">
                <a:latin typeface="Century Gothic" panose="020B0502020202020204" pitchFamily="34" charset="0"/>
              </a:rPr>
            </a:br>
            <a:r>
              <a:rPr lang="en-US" sz="4400" b="1" dirty="0">
                <a:latin typeface="Century Gothic" panose="020B0502020202020204" pitchFamily="34" charset="0"/>
              </a:rPr>
              <a:t>Virtual Stakeholder Forum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20" y="3692591"/>
            <a:ext cx="6519497" cy="5692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Wednesday, December 12</a:t>
            </a:r>
            <a:r>
              <a:rPr lang="en-US" sz="2400" baseline="30000" dirty="0">
                <a:latin typeface="Century Gothic" panose="020B0502020202020204" pitchFamily="34" charset="0"/>
              </a:rPr>
              <a:t>th</a:t>
            </a:r>
            <a:r>
              <a:rPr lang="en-US" sz="2400" dirty="0">
                <a:latin typeface="Century Gothic" panose="020B0502020202020204" pitchFamily="34" charset="0"/>
              </a:rPr>
              <a:t>, 2:30-3:30 EST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42" y="1359524"/>
            <a:ext cx="1273559" cy="127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387" y="627816"/>
            <a:ext cx="735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00" b="1" i="1" dirty="0">
                <a:solidFill>
                  <a:prstClr val="black"/>
                </a:solidFill>
                <a:latin typeface="Century Gothic" panose="020B0502020202020204" pitchFamily="34" charset="0"/>
              </a:rPr>
              <a:t>Questions?  Email us at Performance@omb.eop.gov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02774"/>
            <a:ext cx="9144000" cy="13979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94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F46B91-DAF0-49DF-926E-A7DA9BEEB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8" b="8190"/>
          <a:stretch/>
        </p:blipFill>
        <p:spPr>
          <a:xfrm>
            <a:off x="3517582" y="228598"/>
            <a:ext cx="5613933" cy="6290613"/>
          </a:xfr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6CF46B91-DAF0-49DF-926E-A7DA9BEEBA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01" r="51673" b="84754"/>
          <a:stretch/>
        </p:blipFill>
        <p:spPr>
          <a:xfrm>
            <a:off x="189404" y="1253188"/>
            <a:ext cx="3045807" cy="1480144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6CF46B91-DAF0-49DF-926E-A7DA9BEEBA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6" t="95070" r="6246" b="987"/>
          <a:stretch/>
        </p:blipFill>
        <p:spPr>
          <a:xfrm>
            <a:off x="223914" y="2896147"/>
            <a:ext cx="3236111" cy="5328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175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9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70" y="1443748"/>
            <a:ext cx="6858000" cy="1790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5250" b="1" dirty="0">
                <a:latin typeface="Century Gothic" panose="020B0502020202020204" pitchFamily="34" charset="0"/>
              </a:rPr>
              <a:t>The GEAR Center </a:t>
            </a:r>
            <a:br>
              <a:rPr lang="en-US" sz="5250" b="1" dirty="0">
                <a:latin typeface="Century Gothic" panose="020B0502020202020204" pitchFamily="34" charset="0"/>
              </a:rPr>
            </a:br>
            <a:r>
              <a:rPr lang="en-US" sz="4400" b="1" dirty="0">
                <a:latin typeface="Century Gothic" panose="020B0502020202020204" pitchFamily="34" charset="0"/>
              </a:rPr>
              <a:t>Virtual Stakeholder Forum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20" y="3692591"/>
            <a:ext cx="6519497" cy="5692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Wednesday, December 12</a:t>
            </a:r>
            <a:r>
              <a:rPr lang="en-US" sz="2400" baseline="30000" dirty="0">
                <a:latin typeface="Century Gothic" panose="020B0502020202020204" pitchFamily="34" charset="0"/>
              </a:rPr>
              <a:t>th</a:t>
            </a:r>
            <a:r>
              <a:rPr lang="en-US" sz="2400" dirty="0">
                <a:latin typeface="Century Gothic" panose="020B0502020202020204" pitchFamily="34" charset="0"/>
              </a:rPr>
              <a:t>, 2:30-3:30 EST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42" y="1359524"/>
            <a:ext cx="1273559" cy="127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387" y="627816"/>
            <a:ext cx="735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Questions?  Email us at Performance@omb.eop.gov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02774"/>
            <a:ext cx="9144000" cy="13979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53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101639" cy="1325563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Thank you for joining!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329" y="2394913"/>
            <a:ext cx="7348287" cy="340500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We anticipate making RFI responses publicly available. Need to alert us to proprietary information in your response?  Email </a:t>
            </a:r>
            <a:r>
              <a:rPr lang="en-US" sz="2000" u="sng" dirty="0">
                <a:solidFill>
                  <a:srgbClr val="0563C1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performance@omb.eop.gov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Stay tuned for more about next steps at 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www.performance.gov/GEARcenter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and by following @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</a:rPr>
              <a:t>performancegov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6" y="365126"/>
            <a:ext cx="1716644" cy="16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197881"/>
            <a:ext cx="9144000" cy="1006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1937" y="5110715"/>
            <a:ext cx="1340126" cy="11713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7911" y="2966517"/>
            <a:ext cx="1153577" cy="1119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6424" y="1436274"/>
            <a:ext cx="951152" cy="91173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369970"/>
            <a:ext cx="9144000" cy="430214"/>
            <a:chOff x="0" y="857251"/>
            <a:chExt cx="9144000" cy="430214"/>
          </a:xfrm>
        </p:grpSpPr>
        <p:sp>
          <p:nvSpPr>
            <p:cNvPr id="32" name="Rectangle 31"/>
            <p:cNvSpPr/>
            <p:nvPr/>
          </p:nvSpPr>
          <p:spPr>
            <a:xfrm>
              <a:off x="0" y="857251"/>
              <a:ext cx="9144000" cy="430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418D21-DADC-4328-8CC6-E8D3C5AADF49}"/>
                </a:ext>
              </a:extLst>
            </p:cNvPr>
            <p:cNvSpPr txBox="1"/>
            <p:nvPr/>
          </p:nvSpPr>
          <p:spPr>
            <a:xfrm>
              <a:off x="0" y="910917"/>
              <a:ext cx="914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FROM RFI TO ACTION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0" y="934705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REQUEST FOR INFORMATION: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Establishing a Government Effectiveness Advanced Research (GEAR) Center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95901" y="2337331"/>
            <a:ext cx="152199" cy="21551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8" y="2831805"/>
            <a:ext cx="1293592" cy="1334248"/>
          </a:xfrm>
          <a:prstGeom prst="rect">
            <a:avLst/>
          </a:prstGeom>
        </p:spPr>
      </p:pic>
      <p:pic>
        <p:nvPicPr>
          <p:cNvPr id="11" name="Graphic 121" descr="Building">
            <a:extLst>
              <a:ext uri="{FF2B5EF4-FFF2-40B4-BE49-F238E27FC236}">
                <a16:creationId xmlns:a16="http://schemas.microsoft.com/office/drawing/2014/main" id="{B1CB2E41-3503-4C07-A04A-E4A0A38991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41" y="3110425"/>
            <a:ext cx="1090683" cy="9303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1951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total of 42 responses came in from across sectors…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5644" y="3956537"/>
            <a:ext cx="10567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Academia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(8)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9356" y="3995009"/>
            <a:ext cx="7986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Industry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(25)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552975" y="3110426"/>
            <a:ext cx="1219425" cy="955508"/>
            <a:chOff x="10348585" y="887039"/>
            <a:chExt cx="1422787" cy="1422787"/>
          </a:xfrm>
        </p:grpSpPr>
        <p:pic>
          <p:nvPicPr>
            <p:cNvPr id="18" name="Graphic 121" descr="Building">
              <a:extLst>
                <a:ext uri="{FF2B5EF4-FFF2-40B4-BE49-F238E27FC236}">
                  <a16:creationId xmlns:a16="http://schemas.microsoft.com/office/drawing/2014/main" id="{B1CB2E41-3503-4C07-A04A-E4A0A389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8585" y="887039"/>
              <a:ext cx="1422787" cy="142278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5DC31E-505E-45EA-92CE-AB8E2E7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100000"/>
                      </a14:imgEffect>
                      <a14:imgEffect>
                        <a14:saturation sat="0"/>
                      </a14:imgEffect>
                      <a14:imgEffect>
                        <a14:brightnessContrast bright="17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53398" y="922023"/>
              <a:ext cx="438150" cy="13144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Rectangle 20"/>
          <p:cNvSpPr/>
          <p:nvPr/>
        </p:nvSpPr>
        <p:spPr>
          <a:xfrm>
            <a:off x="4056622" y="3994269"/>
            <a:ext cx="2425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Good Government Groups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(5)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9415" y="4002887"/>
            <a:ext cx="5645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Joint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26035" y="5265254"/>
            <a:ext cx="3901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OMB Office of Personnel &amp; Performance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0" y="5798508"/>
            <a:ext cx="39019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OMB Office of Federal Procurement Policy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69682"/>
            <a:ext cx="9144000" cy="380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4592398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WHO REVIEWED THE RFI RESPONSES?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5242062" y="5306065"/>
            <a:ext cx="3901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DOD MD5 National Security Technology Accelerator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5242063" y="5798508"/>
            <a:ext cx="39019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National Science Foundation</a:t>
            </a:r>
          </a:p>
        </p:txBody>
      </p:sp>
    </p:spTree>
    <p:extLst>
      <p:ext uri="{BB962C8B-B14F-4D97-AF65-F5344CB8AC3E}">
        <p14:creationId xmlns:p14="http://schemas.microsoft.com/office/powerpoint/2010/main" val="111402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535" y="2692579"/>
            <a:ext cx="3204310" cy="19981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458238" y="1846654"/>
            <a:ext cx="786452" cy="7631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761" y="1874238"/>
            <a:ext cx="738224" cy="761426"/>
          </a:xfrm>
          <a:prstGeom prst="rect">
            <a:avLst/>
          </a:prstGeom>
        </p:spPr>
      </p:pic>
      <p:pic>
        <p:nvPicPr>
          <p:cNvPr id="40" name="Graphic 121" descr="Building">
            <a:extLst>
              <a:ext uri="{FF2B5EF4-FFF2-40B4-BE49-F238E27FC236}">
                <a16:creationId xmlns:a16="http://schemas.microsoft.com/office/drawing/2014/main" id="{B1CB2E41-3503-4C07-A04A-E4A0A38991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1133" y="1926160"/>
            <a:ext cx="633248" cy="6332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00886" y="1845858"/>
            <a:ext cx="786452" cy="7631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424109"/>
            <a:ext cx="9144000" cy="430214"/>
            <a:chOff x="0" y="857251"/>
            <a:chExt cx="9144000" cy="430214"/>
          </a:xfrm>
        </p:grpSpPr>
        <p:sp>
          <p:nvSpPr>
            <p:cNvPr id="32" name="Rectangle 31"/>
            <p:cNvSpPr/>
            <p:nvPr/>
          </p:nvSpPr>
          <p:spPr>
            <a:xfrm>
              <a:off x="0" y="857251"/>
              <a:ext cx="9144000" cy="430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418D21-DADC-4328-8CC6-E8D3C5AADF49}"/>
                </a:ext>
              </a:extLst>
            </p:cNvPr>
            <p:cNvSpPr txBox="1"/>
            <p:nvPr/>
          </p:nvSpPr>
          <p:spPr>
            <a:xfrm>
              <a:off x="0" y="904901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FROM RFI TO ACTION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0" y="11689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Major take-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aways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from RFI responses…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0409" y="1884327"/>
            <a:ext cx="738224" cy="761426"/>
          </a:xfrm>
          <a:prstGeom prst="rect">
            <a:avLst/>
          </a:prstGeom>
        </p:spPr>
      </p:pic>
      <p:pic>
        <p:nvPicPr>
          <p:cNvPr id="11" name="Graphic 121" descr="Building">
            <a:extLst>
              <a:ext uri="{FF2B5EF4-FFF2-40B4-BE49-F238E27FC236}">
                <a16:creationId xmlns:a16="http://schemas.microsoft.com/office/drawing/2014/main" id="{B1CB2E41-3503-4C07-A04A-E4A0A38991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3781" y="1936249"/>
            <a:ext cx="633248" cy="633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9740" y="19956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Bringing together expertise from across sectors can be a powerful catalyst for learning and solutions.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738" y="3064984"/>
            <a:ext cx="51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GEAR can learn from existing models that serve similar purposes,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particularly models that support state and local governments.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9739" y="3711514"/>
            <a:ext cx="4800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Stakeholders have ideas and desire to connect ongoing efforts to a GEAR capability.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9738" y="4625438"/>
            <a:ext cx="48905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Stakeholders endorse workforce reskilling and data commercialization as priorities—and recommend priorities like: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government services,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 reform,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Behavioral insights and evidence-based policy,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intelligence,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 security,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Intergovernmental collaboration.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805" y="4748365"/>
            <a:ext cx="1438106" cy="12875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2515" y="4853868"/>
            <a:ext cx="1116743" cy="10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5050482" y="4226109"/>
            <a:ext cx="860726" cy="72219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23505"/>
            <a:ext cx="9144000" cy="430214"/>
            <a:chOff x="0" y="857251"/>
            <a:chExt cx="9144000" cy="430214"/>
          </a:xfrm>
        </p:grpSpPr>
        <p:sp>
          <p:nvSpPr>
            <p:cNvPr id="32" name="Rectangle 31"/>
            <p:cNvSpPr/>
            <p:nvPr/>
          </p:nvSpPr>
          <p:spPr>
            <a:xfrm>
              <a:off x="0" y="857251"/>
              <a:ext cx="9144000" cy="430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418D21-DADC-4328-8CC6-E8D3C5AADF49}"/>
                </a:ext>
              </a:extLst>
            </p:cNvPr>
            <p:cNvSpPr txBox="1"/>
            <p:nvPr/>
          </p:nvSpPr>
          <p:spPr>
            <a:xfrm>
              <a:off x="0" y="910917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FROM RFI TO ACTION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0" y="122063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Stakeholders see many potential roles for the GEAR Center…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8616" y="2126852"/>
            <a:ext cx="8228718" cy="1300086"/>
            <a:chOff x="234909" y="1605361"/>
            <a:chExt cx="10824760" cy="162120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5000" y="2476415"/>
              <a:ext cx="837864" cy="75015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95716" y="2482044"/>
              <a:ext cx="672821" cy="6486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AB08C7-CC2C-4202-AE0A-94FF76DF9E9A}"/>
                </a:ext>
              </a:extLst>
            </p:cNvPr>
            <p:cNvSpPr txBox="1"/>
            <p:nvPr/>
          </p:nvSpPr>
          <p:spPr>
            <a:xfrm>
              <a:off x="234909" y="1607707"/>
              <a:ext cx="1809297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Directly Conduct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Projects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(27)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79B40B-4A46-4150-8A7F-996F3DA22428}"/>
                </a:ext>
              </a:extLst>
            </p:cNvPr>
            <p:cNvSpPr txBox="1"/>
            <p:nvPr/>
          </p:nvSpPr>
          <p:spPr>
            <a:xfrm>
              <a:off x="2097512" y="1622205"/>
              <a:ext cx="2054153" cy="863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Project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 Office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(25)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A1D4F4-A0FD-48C8-9F69-BF4B45A6FAB2}"/>
                </a:ext>
              </a:extLst>
            </p:cNvPr>
            <p:cNvSpPr txBox="1"/>
            <p:nvPr/>
          </p:nvSpPr>
          <p:spPr>
            <a:xfrm>
              <a:off x="6140503" y="1605361"/>
              <a:ext cx="1167841" cy="923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Facilitator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(16)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34D2B2-B416-4C1F-8541-4978BECDA903}"/>
                </a:ext>
              </a:extLst>
            </p:cNvPr>
            <p:cNvSpPr txBox="1"/>
            <p:nvPr/>
          </p:nvSpPr>
          <p:spPr>
            <a:xfrm>
              <a:off x="4499896" y="1608023"/>
              <a:ext cx="1143904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Scale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(17)</a:t>
              </a:r>
            </a:p>
          </p:txBody>
        </p:sp>
        <p:pic>
          <p:nvPicPr>
            <p:cNvPr id="27" name="Graphic 197" descr="Checklist">
              <a:extLst>
                <a:ext uri="{FF2B5EF4-FFF2-40B4-BE49-F238E27FC236}">
                  <a16:creationId xmlns:a16="http://schemas.microsoft.com/office/drawing/2014/main" id="{DC936B1C-8912-44DC-8F2D-AD026612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269" y="2507893"/>
              <a:ext cx="665019" cy="665018"/>
            </a:xfrm>
            <a:prstGeom prst="rect">
              <a:avLst/>
            </a:prstGeom>
          </p:spPr>
        </p:pic>
        <p:pic>
          <p:nvPicPr>
            <p:cNvPr id="29" name="Graphic 204" descr="Scale">
              <a:extLst>
                <a:ext uri="{FF2B5EF4-FFF2-40B4-BE49-F238E27FC236}">
                  <a16:creationId xmlns:a16="http://schemas.microsoft.com/office/drawing/2014/main" id="{CED328CB-0C72-49E0-8B89-8C53B1CC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66912" y="2444649"/>
              <a:ext cx="648607" cy="648607"/>
            </a:xfrm>
            <a:prstGeom prst="rect">
              <a:avLst/>
            </a:prstGeom>
          </p:spPr>
        </p:pic>
        <p:pic>
          <p:nvPicPr>
            <p:cNvPr id="31" name="Graphic 207" descr="Bullseye">
              <a:extLst>
                <a:ext uri="{FF2B5EF4-FFF2-40B4-BE49-F238E27FC236}">
                  <a16:creationId xmlns:a16="http://schemas.microsoft.com/office/drawing/2014/main" id="{DD92D56C-E56B-4238-B726-FF59D4250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57646" y="2572485"/>
              <a:ext cx="643968" cy="64396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8204D1-AD3A-44D4-9DDF-AF3EB6DB3D8B}"/>
                </a:ext>
              </a:extLst>
            </p:cNvPr>
            <p:cNvSpPr txBox="1"/>
            <p:nvPr/>
          </p:nvSpPr>
          <p:spPr>
            <a:xfrm>
              <a:off x="7623024" y="1698167"/>
              <a:ext cx="1894879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 as 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Procurement Lab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(8)</a:t>
              </a:r>
            </a:p>
          </p:txBody>
        </p:sp>
        <p:pic>
          <p:nvPicPr>
            <p:cNvPr id="35" name="Graphic 243" descr="Network">
              <a:extLst>
                <a:ext uri="{FF2B5EF4-FFF2-40B4-BE49-F238E27FC236}">
                  <a16:creationId xmlns:a16="http://schemas.microsoft.com/office/drawing/2014/main" id="{59A2D115-5A89-4DAD-BC74-06C062346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76612" y="2568677"/>
              <a:ext cx="559963" cy="55996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AB08C7-CC2C-4202-AE0A-94FF76DF9E9A}"/>
                </a:ext>
              </a:extLst>
            </p:cNvPr>
            <p:cNvSpPr txBox="1"/>
            <p:nvPr/>
          </p:nvSpPr>
          <p:spPr>
            <a:xfrm>
              <a:off x="9686497" y="1625404"/>
              <a:ext cx="1373172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 Policy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Expertise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(6)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3418D21-DADC-4328-8CC6-E8D3C5AADF49}"/>
              </a:ext>
            </a:extLst>
          </p:cNvPr>
          <p:cNvSpPr txBox="1"/>
          <p:nvPr/>
        </p:nvSpPr>
        <p:spPr>
          <a:xfrm>
            <a:off x="0" y="382338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a cluster of possible models to operationalize the GEAR Center…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39942" y="4922040"/>
            <a:ext cx="7346571" cy="1169551"/>
            <a:chOff x="1057559" y="5490151"/>
            <a:chExt cx="9795427" cy="1559402"/>
          </a:xfrm>
        </p:grpSpPr>
        <p:sp>
          <p:nvSpPr>
            <p:cNvPr id="8" name="Rectangle 7"/>
            <p:cNvSpPr/>
            <p:nvPr/>
          </p:nvSpPr>
          <p:spPr>
            <a:xfrm>
              <a:off x="1057559" y="5490151"/>
              <a:ext cx="2524668" cy="155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Clearinghouse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Central capability matches government needs to project ideas.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(7)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50176" y="5490151"/>
              <a:ext cx="2255637" cy="155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 Service: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In-house capability to conduct projects and research.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(16)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28128" y="5490151"/>
              <a:ext cx="2101270" cy="155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Network: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“hubs” manage projects and research.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(22)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751716" y="5490151"/>
              <a:ext cx="2101270" cy="1559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Alternate ideas for managing projects and research.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(3)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945" y="4331549"/>
            <a:ext cx="610421" cy="5686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2630" y="4208989"/>
            <a:ext cx="832691" cy="8048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03587" y="4331549"/>
            <a:ext cx="589895" cy="5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70" y="1443748"/>
            <a:ext cx="6858000" cy="1790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5250" b="1" dirty="0">
                <a:latin typeface="Century Gothic" panose="020B0502020202020204" pitchFamily="34" charset="0"/>
              </a:rPr>
              <a:t>The GEAR Center </a:t>
            </a:r>
            <a:br>
              <a:rPr lang="en-US" sz="5250" b="1" dirty="0">
                <a:latin typeface="Century Gothic" panose="020B0502020202020204" pitchFamily="34" charset="0"/>
              </a:rPr>
            </a:br>
            <a:r>
              <a:rPr lang="en-US" sz="4400" b="1" dirty="0">
                <a:latin typeface="Century Gothic" panose="020B0502020202020204" pitchFamily="34" charset="0"/>
              </a:rPr>
              <a:t>Virtual Stakeholder Forum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20" y="3692591"/>
            <a:ext cx="6519497" cy="5692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Wednesday, December 12</a:t>
            </a:r>
            <a:r>
              <a:rPr lang="en-US" sz="2400" baseline="30000" dirty="0">
                <a:latin typeface="Century Gothic" panose="020B0502020202020204" pitchFamily="34" charset="0"/>
              </a:rPr>
              <a:t>th</a:t>
            </a:r>
            <a:r>
              <a:rPr lang="en-US" sz="2400" dirty="0">
                <a:latin typeface="Century Gothic" panose="020B0502020202020204" pitchFamily="34" charset="0"/>
              </a:rPr>
              <a:t>, 2:30-3:30 EST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42" y="1359524"/>
            <a:ext cx="1273559" cy="127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387" y="627816"/>
            <a:ext cx="735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Questions?  Email us at Performance@omb.eop.gov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02774"/>
            <a:ext cx="9144000" cy="13979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2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006D6BC-CA8A-42D0-A08F-32756C6324A5}"/>
              </a:ext>
            </a:extLst>
          </p:cNvPr>
          <p:cNvSpPr/>
          <p:nvPr/>
        </p:nvSpPr>
        <p:spPr>
          <a:xfrm>
            <a:off x="651149" y="1219021"/>
            <a:ext cx="3987164" cy="5251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717BD-3972-42EC-9019-C23638ECF28E}"/>
              </a:ext>
            </a:extLst>
          </p:cNvPr>
          <p:cNvSpPr/>
          <p:nvPr/>
        </p:nvSpPr>
        <p:spPr>
          <a:xfrm>
            <a:off x="4653563" y="1219021"/>
            <a:ext cx="4139820" cy="5251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677" y="255797"/>
            <a:ext cx="8178281" cy="394660"/>
            <a:chOff x="721023" y="1063446"/>
            <a:chExt cx="8006487" cy="394660"/>
          </a:xfrm>
        </p:grpSpPr>
        <p:sp>
          <p:nvSpPr>
            <p:cNvPr id="38" name="TextBox 37"/>
            <p:cNvSpPr txBox="1"/>
            <p:nvPr/>
          </p:nvSpPr>
          <p:spPr>
            <a:xfrm>
              <a:off x="737356" y="1063446"/>
              <a:ext cx="7990154" cy="3661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1500">
                  <a:solidFill>
                    <a:schemeClr val="bg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023" y="1088774"/>
              <a:ext cx="80064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GEAR Center Models </a:t>
              </a:r>
              <a:r>
                <a:rPr kumimoji="0" lang="en-US" b="1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 – </a:t>
              </a:r>
              <a:r>
                <a:rPr lang="en-US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 </a:t>
              </a:r>
              <a:r>
                <a:rPr kumimoji="0" lang="en-US" b="1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Synthesis of RFI Responses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-44487" y="1673569"/>
            <a:ext cx="1126937" cy="55399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PRIORITIES SETTING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271085" y="3462568"/>
            <a:ext cx="1600202" cy="5078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MODEL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770350" y="4647766"/>
            <a:ext cx="7872608" cy="0"/>
          </a:xfrm>
          <a:prstGeom prst="line">
            <a:avLst/>
          </a:prstGeom>
          <a:ln w="31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-69024" y="5238424"/>
            <a:ext cx="1244628" cy="5078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PROJECTS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3FC8DA0-01A0-4792-A264-2C2855F35093}"/>
              </a:ext>
            </a:extLst>
          </p:cNvPr>
          <p:cNvCxnSpPr/>
          <p:nvPr/>
        </p:nvCxnSpPr>
        <p:spPr>
          <a:xfrm flipH="1">
            <a:off x="770350" y="2782091"/>
            <a:ext cx="7872608" cy="0"/>
          </a:xfrm>
          <a:prstGeom prst="line">
            <a:avLst/>
          </a:prstGeom>
          <a:ln w="31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4CF039-2F1C-4C03-AB86-6733D172D505}"/>
              </a:ext>
            </a:extLst>
          </p:cNvPr>
          <p:cNvSpPr txBox="1"/>
          <p:nvPr/>
        </p:nvSpPr>
        <p:spPr>
          <a:xfrm>
            <a:off x="1557553" y="1534795"/>
            <a:ext cx="2517861" cy="53091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 Board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96B55D-7CE2-4821-B1C7-3E6686AA9C1B}"/>
              </a:ext>
            </a:extLst>
          </p:cNvPr>
          <p:cNvSpPr/>
          <p:nvPr/>
        </p:nvSpPr>
        <p:spPr>
          <a:xfrm>
            <a:off x="795980" y="809709"/>
            <a:ext cx="39079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Networked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GEAR Center Model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BFD014-F072-4E69-9ADE-5724A88AD229}"/>
              </a:ext>
            </a:extLst>
          </p:cNvPr>
          <p:cNvSpPr txBox="1"/>
          <p:nvPr/>
        </p:nvSpPr>
        <p:spPr>
          <a:xfrm>
            <a:off x="905794" y="2804047"/>
            <a:ext cx="3658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300" b="1" dirty="0">
                <a:solidFill>
                  <a:prstClr val="black"/>
                </a:solidFill>
                <a:latin typeface="Century Gothic" panose="020B0502020202020204" pitchFamily="34" charset="0"/>
              </a:rPr>
              <a:t>Network of Independently Managed Centers Responds to Federal Priorities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A401E24-3A29-42E3-BFBB-A55A0CE4E8EA}"/>
              </a:ext>
            </a:extLst>
          </p:cNvPr>
          <p:cNvSpPr/>
          <p:nvPr/>
        </p:nvSpPr>
        <p:spPr>
          <a:xfrm>
            <a:off x="4782335" y="809709"/>
            <a:ext cx="38532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Centralized GEAR Center Model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27222" y="1495856"/>
            <a:ext cx="2647198" cy="542000"/>
            <a:chOff x="5427222" y="1688367"/>
            <a:chExt cx="2647198" cy="542000"/>
          </a:xfrm>
        </p:grpSpPr>
        <p:sp>
          <p:nvSpPr>
            <p:cNvPr id="244" name="TextBox 243"/>
            <p:cNvSpPr txBox="1"/>
            <p:nvPr/>
          </p:nvSpPr>
          <p:spPr>
            <a:xfrm>
              <a:off x="5427222" y="1688367"/>
              <a:ext cx="2647198" cy="542000"/>
            </a:xfrm>
            <a:prstGeom prst="rect">
              <a:avLst/>
            </a:prstGeom>
            <a:gradFill>
              <a:gsLst>
                <a:gs pos="33000">
                  <a:schemeClr val="accent1">
                    <a:lumMod val="40000"/>
                    <a:lumOff val="60000"/>
                  </a:schemeClr>
                </a:gs>
                <a:gs pos="65000">
                  <a:schemeClr val="bg1">
                    <a:lumMod val="85000"/>
                  </a:schemeClr>
                </a:gs>
                <a:gs pos="69000">
                  <a:schemeClr val="tx2">
                    <a:alpha val="5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10800000" scaled="1"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532010" y="1689831"/>
              <a:ext cx="24314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Cross-Sector Board</a:t>
              </a:r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905793" y="4815706"/>
            <a:ext cx="3658943" cy="3000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b="1" noProof="0" dirty="0">
                <a:solidFill>
                  <a:prstClr val="white"/>
                </a:solidFill>
                <a:latin typeface="Century Gothic" panose="020B0502020202020204" pitchFamily="34" charset="0"/>
              </a:rPr>
              <a:t>Each </a:t>
            </a:r>
            <a:r>
              <a:rPr lang="en-US" sz="1350" b="1" dirty="0">
                <a:solidFill>
                  <a:prstClr val="white"/>
                </a:solidFill>
                <a:latin typeface="Century Gothic" panose="020B0502020202020204" pitchFamily="34" charset="0"/>
              </a:rPr>
              <a:t>Center</a:t>
            </a:r>
            <a:r>
              <a:rPr lang="en-US" sz="1350" b="1" noProof="0" dirty="0">
                <a:solidFill>
                  <a:prstClr val="white"/>
                </a:solidFill>
                <a:latin typeface="Century Gothic" panose="020B0502020202020204" pitchFamily="34" charset="0"/>
              </a:rPr>
              <a:t> oversees portfolio of projects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65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85" y="5790254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41" y="5318561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88" y="5762414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52" y="5335870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84" y="5732515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04" y="5566773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35" y="5541309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18" y="5525429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TextBox 284"/>
          <p:cNvSpPr txBox="1"/>
          <p:nvPr/>
        </p:nvSpPr>
        <p:spPr>
          <a:xfrm>
            <a:off x="5050215" y="4811340"/>
            <a:ext cx="3461590" cy="3000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b="1" noProof="0" dirty="0">
                <a:solidFill>
                  <a:prstClr val="white"/>
                </a:solidFill>
                <a:latin typeface="Century Gothic" panose="020B0502020202020204" pitchFamily="34" charset="0"/>
              </a:rPr>
              <a:t>Single </a:t>
            </a:r>
            <a:r>
              <a:rPr lang="en-US" sz="1350" b="1" dirty="0">
                <a:solidFill>
                  <a:prstClr val="white"/>
                </a:solidFill>
                <a:latin typeface="Century Gothic" panose="020B0502020202020204" pitchFamily="34" charset="0"/>
              </a:rPr>
              <a:t>Center</a:t>
            </a:r>
            <a:r>
              <a:rPr lang="en-US" sz="1350" b="1" noProof="0" dirty="0">
                <a:solidFill>
                  <a:prstClr val="white"/>
                </a:solidFill>
                <a:latin typeface="Century Gothic" panose="020B0502020202020204" pitchFamily="34" charset="0"/>
              </a:rPr>
              <a:t> oversees all projects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64FE63-26D8-420B-8F07-A50F77AB2B20}"/>
              </a:ext>
            </a:extLst>
          </p:cNvPr>
          <p:cNvGrpSpPr/>
          <p:nvPr/>
        </p:nvGrpSpPr>
        <p:grpSpPr>
          <a:xfrm>
            <a:off x="1327478" y="3573521"/>
            <a:ext cx="791302" cy="812432"/>
            <a:chOff x="5060484" y="5399799"/>
            <a:chExt cx="771263" cy="79185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376C53F-2D1F-4C5D-8E13-F7B3B03D8BF2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942130-0D85-4075-B3E4-E64B404E28F1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930D88-EA2F-418B-B580-875DCEF03520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2CEB7-C97F-4AC5-B199-CB431FA7D286}"/>
              </a:ext>
            </a:extLst>
          </p:cNvPr>
          <p:cNvGrpSpPr/>
          <p:nvPr/>
        </p:nvGrpSpPr>
        <p:grpSpPr>
          <a:xfrm>
            <a:off x="1422625" y="3755651"/>
            <a:ext cx="594491" cy="439042"/>
            <a:chOff x="3675013" y="3485779"/>
            <a:chExt cx="1747554" cy="1369774"/>
          </a:xfrm>
        </p:grpSpPr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C01688C5-4487-4A2E-892C-5DCF52B82207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233B885B-5A7E-4B77-B3EE-C62E8E009593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D059F74D-7D02-4B1F-A2E5-87D89B7325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9" y="3776532"/>
            <a:ext cx="680125" cy="44293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DB29F-A061-41B6-9FD7-C09072FDA4AD}"/>
              </a:ext>
            </a:extLst>
          </p:cNvPr>
          <p:cNvGrpSpPr/>
          <p:nvPr/>
        </p:nvGrpSpPr>
        <p:grpSpPr>
          <a:xfrm>
            <a:off x="2469724" y="3573337"/>
            <a:ext cx="791302" cy="812432"/>
            <a:chOff x="5060484" y="5399799"/>
            <a:chExt cx="771263" cy="79185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01A75CF-BA23-4ECA-B282-1327CB5D2042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085B4D-BC59-4130-A32D-577F70F00DA6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969CA90-8735-431B-9A94-D0EF7F84BA28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471A91-9C98-4710-9789-F502CABAA6A9}"/>
              </a:ext>
            </a:extLst>
          </p:cNvPr>
          <p:cNvGrpSpPr/>
          <p:nvPr/>
        </p:nvGrpSpPr>
        <p:grpSpPr>
          <a:xfrm>
            <a:off x="2564871" y="3755467"/>
            <a:ext cx="594491" cy="439042"/>
            <a:chOff x="3675013" y="3485779"/>
            <a:chExt cx="1747554" cy="1369774"/>
          </a:xfrm>
        </p:grpSpPr>
        <p:sp>
          <p:nvSpPr>
            <p:cNvPr id="68" name="Arrow: Circular 67">
              <a:extLst>
                <a:ext uri="{FF2B5EF4-FFF2-40B4-BE49-F238E27FC236}">
                  <a16:creationId xmlns:a16="http://schemas.microsoft.com/office/drawing/2014/main" id="{7B3F045F-20A0-45AE-9E7B-22130F43343C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Arrow: Circular 69">
              <a:extLst>
                <a:ext uri="{FF2B5EF4-FFF2-40B4-BE49-F238E27FC236}">
                  <a16:creationId xmlns:a16="http://schemas.microsoft.com/office/drawing/2014/main" id="{C71CAB5E-C038-4B6A-9A37-B06BC12F812A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FEED1655-540C-4262-8742-C18675B47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55" y="3776348"/>
            <a:ext cx="680125" cy="44293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2AFA641-E9EA-4927-8EDE-6DC75653097D}"/>
              </a:ext>
            </a:extLst>
          </p:cNvPr>
          <p:cNvGrpSpPr/>
          <p:nvPr/>
        </p:nvGrpSpPr>
        <p:grpSpPr>
          <a:xfrm>
            <a:off x="3628959" y="3607267"/>
            <a:ext cx="791302" cy="812432"/>
            <a:chOff x="5060484" y="5399799"/>
            <a:chExt cx="771263" cy="79185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E617D7-AD77-4B42-BA36-B68284302238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6CD8EF-0851-4119-BFF2-9DAF2EDBCB1F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A72564-BABD-4F41-89D0-3EF5A9CDBA9F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06B911-3D28-4157-8A58-A67A17F60231}"/>
              </a:ext>
            </a:extLst>
          </p:cNvPr>
          <p:cNvGrpSpPr/>
          <p:nvPr/>
        </p:nvGrpSpPr>
        <p:grpSpPr>
          <a:xfrm>
            <a:off x="3724106" y="3789397"/>
            <a:ext cx="594491" cy="439042"/>
            <a:chOff x="3675013" y="3485779"/>
            <a:chExt cx="1747554" cy="1369774"/>
          </a:xfrm>
        </p:grpSpPr>
        <p:sp>
          <p:nvSpPr>
            <p:cNvPr id="77" name="Arrow: Circular 76">
              <a:extLst>
                <a:ext uri="{FF2B5EF4-FFF2-40B4-BE49-F238E27FC236}">
                  <a16:creationId xmlns:a16="http://schemas.microsoft.com/office/drawing/2014/main" id="{2B106274-F750-44F4-9537-4A8FA6300604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Arrow: Circular 77">
              <a:extLst>
                <a:ext uri="{FF2B5EF4-FFF2-40B4-BE49-F238E27FC236}">
                  <a16:creationId xmlns:a16="http://schemas.microsoft.com/office/drawing/2014/main" id="{3B7B62E3-7615-4CE0-BAAF-5ADD8D71ECC7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FA762C2-86A7-4101-B439-AE287ED41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90" y="3810278"/>
            <a:ext cx="680125" cy="44293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88BDC31-F80F-4140-8B05-B0D225C86CD0}"/>
              </a:ext>
            </a:extLst>
          </p:cNvPr>
          <p:cNvGrpSpPr/>
          <p:nvPr/>
        </p:nvGrpSpPr>
        <p:grpSpPr>
          <a:xfrm>
            <a:off x="6148492" y="3586310"/>
            <a:ext cx="1270995" cy="799459"/>
            <a:chOff x="3675013" y="3485779"/>
            <a:chExt cx="1747554" cy="1369774"/>
          </a:xfrm>
        </p:grpSpPr>
        <p:sp>
          <p:nvSpPr>
            <p:cNvPr id="89" name="Arrow: Circular 88">
              <a:extLst>
                <a:ext uri="{FF2B5EF4-FFF2-40B4-BE49-F238E27FC236}">
                  <a16:creationId xmlns:a16="http://schemas.microsoft.com/office/drawing/2014/main" id="{C7EFCE3D-697E-45A3-A91A-4C52718B6414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Arrow: Circular 89">
              <a:extLst>
                <a:ext uri="{FF2B5EF4-FFF2-40B4-BE49-F238E27FC236}">
                  <a16:creationId xmlns:a16="http://schemas.microsoft.com/office/drawing/2014/main" id="{05DF32C5-CE6E-48B9-84A9-B40FDED02A14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67996" y="3310912"/>
            <a:ext cx="1308474" cy="1251244"/>
            <a:chOff x="5964460" y="3096707"/>
            <a:chExt cx="1691768" cy="147937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3448F4-7AD1-4FE2-A48E-FFA8DFF63FC7}"/>
                </a:ext>
              </a:extLst>
            </p:cNvPr>
            <p:cNvGrpSpPr/>
            <p:nvPr/>
          </p:nvGrpSpPr>
          <p:grpSpPr>
            <a:xfrm>
              <a:off x="5964460" y="3096707"/>
              <a:ext cx="1691768" cy="1479373"/>
              <a:chOff x="5060484" y="5399799"/>
              <a:chExt cx="771263" cy="79185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DE280F9-E2FD-4E10-A18B-9F4A330746BF}"/>
                  </a:ext>
                </a:extLst>
              </p:cNvPr>
              <p:cNvSpPr/>
              <p:nvPr/>
            </p:nvSpPr>
            <p:spPr>
              <a:xfrm>
                <a:off x="5216719" y="5399799"/>
                <a:ext cx="489542" cy="504893"/>
              </a:xfrm>
              <a:prstGeom prst="ellipse">
                <a:avLst/>
              </a:prstGeom>
              <a:solidFill>
                <a:schemeClr val="tx2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685783">
                  <a:defRPr/>
                </a:pPr>
                <a:endParaRPr lang="en-US" sz="105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C976CC-F8F6-4EC3-912A-857113DE0227}"/>
                  </a:ext>
                </a:extLst>
              </p:cNvPr>
              <p:cNvSpPr/>
              <p:nvPr/>
            </p:nvSpPr>
            <p:spPr>
              <a:xfrm>
                <a:off x="5342205" y="5681047"/>
                <a:ext cx="489542" cy="504893"/>
              </a:xfrm>
              <a:prstGeom prst="ellipse">
                <a:avLst/>
              </a:prstGeom>
              <a:solidFill>
                <a:schemeClr val="accent1"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defTabSz="685783">
                  <a:defRPr/>
                </a:pPr>
                <a:endParaRPr lang="en-US" sz="105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A958111-4F7C-4BFA-99C8-DA927E3D25E2}"/>
                  </a:ext>
                </a:extLst>
              </p:cNvPr>
              <p:cNvSpPr/>
              <p:nvPr/>
            </p:nvSpPr>
            <p:spPr>
              <a:xfrm>
                <a:off x="5060484" y="5686763"/>
                <a:ext cx="489542" cy="504893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783">
                  <a:defRPr/>
                </a:pPr>
                <a:endParaRPr lang="en-US" sz="105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080A3A6-8C03-4C53-8745-56D6D1819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446" y="3493683"/>
              <a:ext cx="1454077" cy="946984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4D590E4-6E43-44FF-927F-0737F1D1B095}"/>
              </a:ext>
            </a:extLst>
          </p:cNvPr>
          <p:cNvSpPr txBox="1"/>
          <p:nvPr/>
        </p:nvSpPr>
        <p:spPr>
          <a:xfrm>
            <a:off x="4761175" y="2824729"/>
            <a:ext cx="3900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3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Single, Non-Governmental Center </a:t>
            </a:r>
          </a:p>
          <a:p>
            <a:pPr lvl="0" algn="ctr" defTabSz="685783">
              <a:defRPr/>
            </a:pPr>
            <a:r>
              <a:rPr lang="en-US" sz="1300" b="1" noProof="0" dirty="0">
                <a:solidFill>
                  <a:prstClr val="black"/>
                </a:solidFill>
                <a:latin typeface="Century Gothic" panose="020B0502020202020204" pitchFamily="34" charset="0"/>
              </a:rPr>
              <a:t>Works with Board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ECD0F0F-1B5E-4127-9C93-DB1191A868C8}"/>
              </a:ext>
            </a:extLst>
          </p:cNvPr>
          <p:cNvSpPr/>
          <p:nvPr/>
        </p:nvSpPr>
        <p:spPr>
          <a:xfrm>
            <a:off x="2303880" y="1955221"/>
            <a:ext cx="828399" cy="7461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 PMO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CD0F0F-1B5E-4127-9C93-DB1191A868C8}"/>
              </a:ext>
            </a:extLst>
          </p:cNvPr>
          <p:cNvSpPr/>
          <p:nvPr/>
        </p:nvSpPr>
        <p:spPr>
          <a:xfrm>
            <a:off x="6336621" y="1932799"/>
            <a:ext cx="828399" cy="7461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Non-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PMO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3901" y="5131"/>
            <a:ext cx="4487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models are for discussion purposes and do not represent any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368531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D18CB9-5868-436B-8F37-A00EB040FC21}"/>
              </a:ext>
            </a:extLst>
          </p:cNvPr>
          <p:cNvCxnSpPr>
            <a:cxnSpLocks/>
          </p:cNvCxnSpPr>
          <p:nvPr/>
        </p:nvCxnSpPr>
        <p:spPr>
          <a:xfrm flipH="1">
            <a:off x="3843954" y="1156078"/>
            <a:ext cx="29855" cy="51987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3D977F-4CBB-4F27-B285-2FC905FD6E65}"/>
              </a:ext>
            </a:extLst>
          </p:cNvPr>
          <p:cNvSpPr txBox="1"/>
          <p:nvPr/>
        </p:nvSpPr>
        <p:spPr>
          <a:xfrm>
            <a:off x="4337603" y="1847160"/>
            <a:ext cx="429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1400" b="1" i="1" dirty="0">
                <a:solidFill>
                  <a:prstClr val="black"/>
                </a:solidFill>
                <a:latin typeface="Century Gothic" panose="020B0502020202020204" pitchFamily="34" charset="0"/>
              </a:rPr>
              <a:t>Sample</a:t>
            </a:r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Center and Participants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2D7AA9-919B-4966-B0D2-0D519CEEF84A}"/>
              </a:ext>
            </a:extLst>
          </p:cNvPr>
          <p:cNvSpPr/>
          <p:nvPr/>
        </p:nvSpPr>
        <p:spPr>
          <a:xfrm>
            <a:off x="795428" y="2747088"/>
            <a:ext cx="1811612" cy="1850003"/>
          </a:xfrm>
          <a:prstGeom prst="ellipse">
            <a:avLst/>
          </a:prstGeom>
          <a:solidFill>
            <a:schemeClr val="tx2">
              <a:alpha val="9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DBB1BB-5455-417A-8053-88268FE42F06}"/>
              </a:ext>
            </a:extLst>
          </p:cNvPr>
          <p:cNvSpPr/>
          <p:nvPr/>
        </p:nvSpPr>
        <p:spPr>
          <a:xfrm>
            <a:off x="5553864" y="2280587"/>
            <a:ext cx="1347848" cy="1380881"/>
          </a:xfrm>
          <a:prstGeom prst="ellipse">
            <a:avLst/>
          </a:prstGeom>
          <a:solidFill>
            <a:schemeClr val="tx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Government (all levels)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EB9B38-D019-4A59-B3A4-F2D6BB622541}"/>
              </a:ext>
            </a:extLst>
          </p:cNvPr>
          <p:cNvSpPr/>
          <p:nvPr/>
        </p:nvSpPr>
        <p:spPr>
          <a:xfrm>
            <a:off x="6036156" y="2982742"/>
            <a:ext cx="1347848" cy="1380881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bIns="91440" rtlCol="0" anchor="b" anchorCtr="1"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Industry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0579D4-103B-46AE-8083-01745A1139DE}"/>
              </a:ext>
            </a:extLst>
          </p:cNvPr>
          <p:cNvSpPr/>
          <p:nvPr/>
        </p:nvSpPr>
        <p:spPr>
          <a:xfrm>
            <a:off x="5077905" y="2962381"/>
            <a:ext cx="1347848" cy="1380881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274320" rIns="91440" bIns="91440" rtlCol="0" anchor="b" anchorCtr="1"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Academia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8AC95-B0DE-405E-A7E0-024B94AA750B}"/>
              </a:ext>
            </a:extLst>
          </p:cNvPr>
          <p:cNvSpPr txBox="1"/>
          <p:nvPr/>
        </p:nvSpPr>
        <p:spPr>
          <a:xfrm>
            <a:off x="3946028" y="1201832"/>
            <a:ext cx="4909214" cy="276999"/>
          </a:xfrm>
          <a:prstGeom prst="rect">
            <a:avLst/>
          </a:prstGeom>
          <a:gradFill flip="none" rotWithShape="1">
            <a:gsLst>
              <a:gs pos="100000">
                <a:srgbClr val="967200"/>
              </a:gs>
              <a:gs pos="56000">
                <a:srgbClr val="967200">
                  <a:alpha val="78000"/>
                </a:srgbClr>
              </a:gs>
              <a:gs pos="42000">
                <a:srgbClr val="2E75B6">
                  <a:alpha val="80000"/>
                </a:srgbClr>
              </a:gs>
              <a:gs pos="1000">
                <a:srgbClr val="2E75B6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OPERATIONAL MODEL &amp; PROJECTS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18C7D6-1E13-42FE-8EFC-BCE715B5D1F2}"/>
              </a:ext>
            </a:extLst>
          </p:cNvPr>
          <p:cNvSpPr txBox="1"/>
          <p:nvPr/>
        </p:nvSpPr>
        <p:spPr>
          <a:xfrm>
            <a:off x="3946028" y="862552"/>
            <a:ext cx="4909214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NON-FEDERAL (Academia, Industry, State/Local, Non-Profit)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83DB38-4B6B-4F3C-A7D2-5FAD1A867D0F}"/>
              </a:ext>
            </a:extLst>
          </p:cNvPr>
          <p:cNvSpPr txBox="1"/>
          <p:nvPr/>
        </p:nvSpPr>
        <p:spPr>
          <a:xfrm>
            <a:off x="308557" y="862552"/>
            <a:ext cx="345217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45F010-6B40-4AEA-962E-F3688FECAA75}"/>
              </a:ext>
            </a:extLst>
          </p:cNvPr>
          <p:cNvSpPr txBox="1"/>
          <p:nvPr/>
        </p:nvSpPr>
        <p:spPr>
          <a:xfrm>
            <a:off x="1049560" y="3407193"/>
            <a:ext cx="1262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PMC*</a:t>
            </a: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or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Board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242079" y="3045148"/>
            <a:ext cx="309403" cy="3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7848" y="3214123"/>
            <a:ext cx="243154" cy="14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150801" y="2839245"/>
            <a:ext cx="144926" cy="18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7068FF5-A9E3-47A7-B61D-C6D103663DC0}"/>
              </a:ext>
            </a:extLst>
          </p:cNvPr>
          <p:cNvSpPr/>
          <p:nvPr/>
        </p:nvSpPr>
        <p:spPr>
          <a:xfrm>
            <a:off x="1432498" y="2925290"/>
            <a:ext cx="502646" cy="4663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PMO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AF22218-6F2E-4CDD-823F-0D7B4F64C54D}"/>
              </a:ext>
            </a:extLst>
          </p:cNvPr>
          <p:cNvSpPr/>
          <p:nvPr/>
        </p:nvSpPr>
        <p:spPr>
          <a:xfrm flipH="1">
            <a:off x="2843877" y="3831547"/>
            <a:ext cx="1990837" cy="1237537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104" name="Arrow: Striped Right 103">
            <a:extLst>
              <a:ext uri="{FF2B5EF4-FFF2-40B4-BE49-F238E27FC236}">
                <a16:creationId xmlns:a16="http://schemas.microsoft.com/office/drawing/2014/main" id="{B559CC13-E169-4280-B126-FCD9AC8E3E8C}"/>
              </a:ext>
            </a:extLst>
          </p:cNvPr>
          <p:cNvSpPr/>
          <p:nvPr/>
        </p:nvSpPr>
        <p:spPr>
          <a:xfrm>
            <a:off x="2869009" y="2389570"/>
            <a:ext cx="1965705" cy="1237537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 Priorities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77" y="4272453"/>
            <a:ext cx="324638" cy="32463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7296924-E9D1-43A0-86D1-C7B8F2A29914}"/>
              </a:ext>
            </a:extLst>
          </p:cNvPr>
          <p:cNvSpPr txBox="1"/>
          <p:nvPr/>
        </p:nvSpPr>
        <p:spPr>
          <a:xfrm>
            <a:off x="308557" y="1201833"/>
            <a:ext cx="3459617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PRIORITY-SETTING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723" y="260449"/>
            <a:ext cx="9144000" cy="430214"/>
            <a:chOff x="0" y="857251"/>
            <a:chExt cx="9144000" cy="430214"/>
          </a:xfrm>
        </p:grpSpPr>
        <p:sp>
          <p:nvSpPr>
            <p:cNvPr id="102" name="Rectangle 101"/>
            <p:cNvSpPr/>
            <p:nvPr/>
          </p:nvSpPr>
          <p:spPr>
            <a:xfrm>
              <a:off x="0" y="857251"/>
              <a:ext cx="9144000" cy="430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418D21-DADC-4328-8CC6-E8D3C5AADF49}"/>
                </a:ext>
              </a:extLst>
            </p:cNvPr>
            <p:cNvSpPr txBox="1"/>
            <p:nvPr/>
          </p:nvSpPr>
          <p:spPr>
            <a:xfrm>
              <a:off x="0" y="910917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FROM RFI TO ACTION: NETWORKED GEAR CENTER MODEL 1 </a:t>
              </a:r>
            </a:p>
          </p:txBody>
        </p:sp>
      </p:grpSp>
      <p:pic>
        <p:nvPicPr>
          <p:cNvPr id="1026" name="Picture 2" descr="Image result for hamm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81" y="2248796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Image result for hamm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80" y="2765991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hamm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28" y="3360059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Connector 109"/>
          <p:cNvCxnSpPr/>
          <p:nvPr/>
        </p:nvCxnSpPr>
        <p:spPr>
          <a:xfrm>
            <a:off x="5056467" y="1743910"/>
            <a:ext cx="2573361" cy="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39" y="5538982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02" y="6007729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57" y="6050327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13" y="6075846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08" y="5994074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9" y="5546278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78" y="5885538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75" y="6034660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Image result for hammer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25" y="5888904"/>
            <a:ext cx="464511" cy="4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CE82B9-A0B8-4DC8-A3FB-34D745DE28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92" y="3037309"/>
            <a:ext cx="1248970" cy="81340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44546274-6C4B-4070-A692-80755F75047D}"/>
              </a:ext>
            </a:extLst>
          </p:cNvPr>
          <p:cNvGrpSpPr/>
          <p:nvPr/>
        </p:nvGrpSpPr>
        <p:grpSpPr>
          <a:xfrm>
            <a:off x="5607941" y="3039680"/>
            <a:ext cx="1248970" cy="792030"/>
            <a:chOff x="3675013" y="3485779"/>
            <a:chExt cx="1747554" cy="1369774"/>
          </a:xfrm>
        </p:grpSpPr>
        <p:sp>
          <p:nvSpPr>
            <p:cNvPr id="65" name="Arrow: Circular 64">
              <a:extLst>
                <a:ext uri="{FF2B5EF4-FFF2-40B4-BE49-F238E27FC236}">
                  <a16:creationId xmlns:a16="http://schemas.microsoft.com/office/drawing/2014/main" id="{1EDB98D2-6991-4877-857E-A0AE59E745B8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Arrow: Circular 65">
              <a:extLst>
                <a:ext uri="{FF2B5EF4-FFF2-40B4-BE49-F238E27FC236}">
                  <a16:creationId xmlns:a16="http://schemas.microsoft.com/office/drawing/2014/main" id="{607F883B-433D-4751-885D-60F983AC5317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8A994A-A21D-4BEF-B442-5155220DE29E}"/>
              </a:ext>
            </a:extLst>
          </p:cNvPr>
          <p:cNvGrpSpPr/>
          <p:nvPr/>
        </p:nvGrpSpPr>
        <p:grpSpPr>
          <a:xfrm>
            <a:off x="4586143" y="5143690"/>
            <a:ext cx="791302" cy="812432"/>
            <a:chOff x="5060484" y="5399799"/>
            <a:chExt cx="771263" cy="79185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4257D4C-ADA8-415E-955B-18E0C6937F74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B5CC80E-DEC0-40D4-9648-D0829534BC2E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DE4CE7-9233-4DF6-B36C-70116FE726B0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92A8E7-9529-49E5-AE7F-218F1611484B}"/>
              </a:ext>
            </a:extLst>
          </p:cNvPr>
          <p:cNvGrpSpPr/>
          <p:nvPr/>
        </p:nvGrpSpPr>
        <p:grpSpPr>
          <a:xfrm>
            <a:off x="4681290" y="5325820"/>
            <a:ext cx="594491" cy="439042"/>
            <a:chOff x="3675013" y="3485779"/>
            <a:chExt cx="1747554" cy="1369774"/>
          </a:xfrm>
        </p:grpSpPr>
        <p:sp>
          <p:nvSpPr>
            <p:cNvPr id="73" name="Arrow: Circular 72">
              <a:extLst>
                <a:ext uri="{FF2B5EF4-FFF2-40B4-BE49-F238E27FC236}">
                  <a16:creationId xmlns:a16="http://schemas.microsoft.com/office/drawing/2014/main" id="{812302B9-5BB5-4BC9-98A0-A4FA20504043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Arrow: Circular 73">
              <a:extLst>
                <a:ext uri="{FF2B5EF4-FFF2-40B4-BE49-F238E27FC236}">
                  <a16:creationId xmlns:a16="http://schemas.microsoft.com/office/drawing/2014/main" id="{3DB074B3-D039-45CD-97E9-02423F4FC59D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50E332D0-AE87-493A-AB00-E74710D214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74" y="5346701"/>
            <a:ext cx="680125" cy="44293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5C92B27-F918-4181-9C45-1434BF4567E2}"/>
              </a:ext>
            </a:extLst>
          </p:cNvPr>
          <p:cNvGrpSpPr/>
          <p:nvPr/>
        </p:nvGrpSpPr>
        <p:grpSpPr>
          <a:xfrm>
            <a:off x="6152206" y="5128737"/>
            <a:ext cx="791302" cy="812432"/>
            <a:chOff x="5060484" y="5399799"/>
            <a:chExt cx="771263" cy="791857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758814-01A0-473D-B86A-995958E6933E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F1395A8-ADCD-4830-8400-8C953F226F68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541017B-EF30-45CD-A4B7-ECB22AABAF6D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30EF30-3284-446A-AE4E-533B5E7AF02B}"/>
              </a:ext>
            </a:extLst>
          </p:cNvPr>
          <p:cNvGrpSpPr/>
          <p:nvPr/>
        </p:nvGrpSpPr>
        <p:grpSpPr>
          <a:xfrm>
            <a:off x="6247353" y="5310867"/>
            <a:ext cx="594491" cy="439042"/>
            <a:chOff x="3675013" y="3485779"/>
            <a:chExt cx="1747554" cy="1369774"/>
          </a:xfrm>
        </p:grpSpPr>
        <p:sp>
          <p:nvSpPr>
            <p:cNvPr id="81" name="Arrow: Circular 80">
              <a:extLst>
                <a:ext uri="{FF2B5EF4-FFF2-40B4-BE49-F238E27FC236}">
                  <a16:creationId xmlns:a16="http://schemas.microsoft.com/office/drawing/2014/main" id="{07F73FA2-9CF0-41B7-9E8E-FFC2C356FB51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Arrow: Circular 84">
              <a:extLst>
                <a:ext uri="{FF2B5EF4-FFF2-40B4-BE49-F238E27FC236}">
                  <a16:creationId xmlns:a16="http://schemas.microsoft.com/office/drawing/2014/main" id="{BFE34582-2278-417C-ADBC-554025650381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90E41C8F-AF99-4D2C-A312-EDE0374E2F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37" y="5331748"/>
            <a:ext cx="680125" cy="44293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BFD754F9-E7BD-4D97-9CB9-C45E4F646F33}"/>
              </a:ext>
            </a:extLst>
          </p:cNvPr>
          <p:cNvGrpSpPr/>
          <p:nvPr/>
        </p:nvGrpSpPr>
        <p:grpSpPr>
          <a:xfrm>
            <a:off x="7679990" y="5114957"/>
            <a:ext cx="791302" cy="812432"/>
            <a:chOff x="5060484" y="5399799"/>
            <a:chExt cx="771263" cy="79185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D42BCE4-7306-4DBE-AF68-22B3E0B6EB7D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705D213-7ECA-45EB-8978-07CCDC9EE90A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A76C224-A352-4E7C-B6A1-866884987951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8E7B02-06C9-4055-8AA1-2C9EC7FCFAE1}"/>
              </a:ext>
            </a:extLst>
          </p:cNvPr>
          <p:cNvGrpSpPr/>
          <p:nvPr/>
        </p:nvGrpSpPr>
        <p:grpSpPr>
          <a:xfrm>
            <a:off x="7775137" y="5297087"/>
            <a:ext cx="594491" cy="439042"/>
            <a:chOff x="3675013" y="3485779"/>
            <a:chExt cx="1747554" cy="1369774"/>
          </a:xfrm>
        </p:grpSpPr>
        <p:sp>
          <p:nvSpPr>
            <p:cNvPr id="94" name="Arrow: Circular 93">
              <a:extLst>
                <a:ext uri="{FF2B5EF4-FFF2-40B4-BE49-F238E27FC236}">
                  <a16:creationId xmlns:a16="http://schemas.microsoft.com/office/drawing/2014/main" id="{88DD0767-EA34-4B54-AB48-5EEA01BAC31E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Arrow: Circular 95">
              <a:extLst>
                <a:ext uri="{FF2B5EF4-FFF2-40B4-BE49-F238E27FC236}">
                  <a16:creationId xmlns:a16="http://schemas.microsoft.com/office/drawing/2014/main" id="{83CD25F8-CC51-44DA-8776-2E4F55CC39F7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3EC5555-0F7B-4F24-A64A-89C86252E6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21" y="5317968"/>
            <a:ext cx="680125" cy="44293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54EF0A0-8A89-4D42-8C99-2ED15A9F17B5}"/>
              </a:ext>
            </a:extLst>
          </p:cNvPr>
          <p:cNvSpPr txBox="1"/>
          <p:nvPr/>
        </p:nvSpPr>
        <p:spPr>
          <a:xfrm>
            <a:off x="5334000" y="4618528"/>
            <a:ext cx="221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Possible Types of Centers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F75DC9-C0C4-48DF-B86F-A674B6DC640D}"/>
              </a:ext>
            </a:extLst>
          </p:cNvPr>
          <p:cNvCxnSpPr>
            <a:cxnSpLocks/>
          </p:cNvCxnSpPr>
          <p:nvPr/>
        </p:nvCxnSpPr>
        <p:spPr>
          <a:xfrm>
            <a:off x="5207464" y="4670932"/>
            <a:ext cx="243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F076B7-2E91-46E4-93D7-37371A91B82B}"/>
              </a:ext>
            </a:extLst>
          </p:cNvPr>
          <p:cNvSpPr/>
          <p:nvPr/>
        </p:nvSpPr>
        <p:spPr>
          <a:xfrm>
            <a:off x="4537850" y="4908369"/>
            <a:ext cx="813341" cy="1541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Regional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72DA984-51F7-4E0E-8313-153874CAA10A}"/>
              </a:ext>
            </a:extLst>
          </p:cNvPr>
          <p:cNvSpPr/>
          <p:nvPr/>
        </p:nvSpPr>
        <p:spPr>
          <a:xfrm>
            <a:off x="5307200" y="4899814"/>
            <a:ext cx="2322628" cy="125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Mission Specific 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8E25D-D730-46E4-9FB7-C12E1D7CDEFB}"/>
              </a:ext>
            </a:extLst>
          </p:cNvPr>
          <p:cNvSpPr/>
          <p:nvPr/>
        </p:nvSpPr>
        <p:spPr>
          <a:xfrm>
            <a:off x="7307849" y="4853062"/>
            <a:ext cx="1469070" cy="1813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Function Specific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06509D-5CBD-4E67-8E4C-2AC33EEC3107}"/>
              </a:ext>
            </a:extLst>
          </p:cNvPr>
          <p:cNvSpPr/>
          <p:nvPr/>
        </p:nvSpPr>
        <p:spPr>
          <a:xfrm>
            <a:off x="305704" y="1572179"/>
            <a:ext cx="360350" cy="45405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Agencies adopt successful solutions at scale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4787" y="6270198"/>
            <a:ext cx="3844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200" dirty="0"/>
              <a:t>PMC refers to the President’s Management Council   </a:t>
            </a:r>
          </a:p>
          <a:p>
            <a:r>
              <a:rPr lang="en-US" sz="1200" dirty="0"/>
              <a:t>   consisting of agency chief operating officers.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02113" y="5131"/>
            <a:ext cx="438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model is for discussion purposes and does not represent any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39000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>
            <a:extLst>
              <a:ext uri="{FF2B5EF4-FFF2-40B4-BE49-F238E27FC236}">
                <a16:creationId xmlns:a16="http://schemas.microsoft.com/office/drawing/2014/main" id="{9CA17E81-CF45-46DE-AF93-1AEC622FF68B}"/>
              </a:ext>
            </a:extLst>
          </p:cNvPr>
          <p:cNvSpPr/>
          <p:nvPr/>
        </p:nvSpPr>
        <p:spPr>
          <a:xfrm>
            <a:off x="4272314" y="2751642"/>
            <a:ext cx="1347848" cy="1380881"/>
          </a:xfrm>
          <a:prstGeom prst="ellipse">
            <a:avLst/>
          </a:prstGeom>
          <a:solidFill>
            <a:schemeClr val="tx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Government (all levels)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E5EC8C2-6F08-4985-BD4F-90830B0AEEF9}"/>
              </a:ext>
            </a:extLst>
          </p:cNvPr>
          <p:cNvSpPr/>
          <p:nvPr/>
        </p:nvSpPr>
        <p:spPr>
          <a:xfrm>
            <a:off x="4754606" y="3453797"/>
            <a:ext cx="1347848" cy="1380881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bIns="91440" rtlCol="0" anchor="b" anchorCtr="1"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Industry 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A6317DF-7EEB-4560-BE16-265C1EF51AF2}"/>
              </a:ext>
            </a:extLst>
          </p:cNvPr>
          <p:cNvSpPr/>
          <p:nvPr/>
        </p:nvSpPr>
        <p:spPr>
          <a:xfrm>
            <a:off x="3796355" y="3433436"/>
            <a:ext cx="1347848" cy="1380881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274320" rIns="91440" bIns="91440" rtlCol="0" anchor="b" anchorCtr="1"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Academia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2D7AA9-919B-4966-B0D2-0D519CEEF84A}"/>
              </a:ext>
            </a:extLst>
          </p:cNvPr>
          <p:cNvSpPr/>
          <p:nvPr/>
        </p:nvSpPr>
        <p:spPr>
          <a:xfrm>
            <a:off x="1616377" y="3239114"/>
            <a:ext cx="1539333" cy="1446423"/>
          </a:xfrm>
          <a:prstGeom prst="ellipse">
            <a:avLst/>
          </a:pr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65000">
                <a:schemeClr val="bg1">
                  <a:lumMod val="65000"/>
                </a:schemeClr>
              </a:gs>
              <a:gs pos="69000">
                <a:schemeClr val="tx2">
                  <a:alpha val="55000"/>
                </a:schemeClr>
              </a:gs>
              <a:gs pos="37000">
                <a:schemeClr val="bg1">
                  <a:lumMod val="65000"/>
                </a:schemeClr>
              </a:gs>
              <a:gs pos="100000">
                <a:schemeClr val="tx2">
                  <a:alpha val="55000"/>
                </a:schemeClr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296924-E9D1-43A0-86D1-C7B8F2A29914}"/>
              </a:ext>
            </a:extLst>
          </p:cNvPr>
          <p:cNvSpPr txBox="1"/>
          <p:nvPr/>
        </p:nvSpPr>
        <p:spPr>
          <a:xfrm>
            <a:off x="1396415" y="1201832"/>
            <a:ext cx="2054930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PRIORITY-SETTING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0D03A4-65FB-4BB4-B83E-1D1B63ACD82A}"/>
              </a:ext>
            </a:extLst>
          </p:cNvPr>
          <p:cNvSpPr txBox="1"/>
          <p:nvPr/>
        </p:nvSpPr>
        <p:spPr>
          <a:xfrm>
            <a:off x="3617812" y="1207764"/>
            <a:ext cx="2417143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OPERATIONAL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8AC95-B0DE-405E-A7E0-024B94AA750B}"/>
              </a:ext>
            </a:extLst>
          </p:cNvPr>
          <p:cNvSpPr txBox="1"/>
          <p:nvPr/>
        </p:nvSpPr>
        <p:spPr>
          <a:xfrm>
            <a:off x="6137400" y="1201167"/>
            <a:ext cx="267336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18C7D6-1E13-42FE-8EFC-BCE715B5D1F2}"/>
              </a:ext>
            </a:extLst>
          </p:cNvPr>
          <p:cNvSpPr txBox="1"/>
          <p:nvPr/>
        </p:nvSpPr>
        <p:spPr>
          <a:xfrm>
            <a:off x="1396415" y="862552"/>
            <a:ext cx="2054930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ALL SECTORS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83DB38-4B6B-4F3C-A7D2-5FAD1A867D0F}"/>
              </a:ext>
            </a:extLst>
          </p:cNvPr>
          <p:cNvSpPr txBox="1"/>
          <p:nvPr/>
        </p:nvSpPr>
        <p:spPr>
          <a:xfrm>
            <a:off x="174086" y="862552"/>
            <a:ext cx="112755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D18CB9-5868-436B-8F37-A00EB040FC21}"/>
              </a:ext>
            </a:extLst>
          </p:cNvPr>
          <p:cNvCxnSpPr>
            <a:cxnSpLocks/>
          </p:cNvCxnSpPr>
          <p:nvPr/>
        </p:nvCxnSpPr>
        <p:spPr>
          <a:xfrm flipH="1">
            <a:off x="1292680" y="1201832"/>
            <a:ext cx="29855" cy="51987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96BB08-0F50-4EB5-AAE4-C5FC18AE468C}"/>
              </a:ext>
            </a:extLst>
          </p:cNvPr>
          <p:cNvSpPr txBox="1"/>
          <p:nvPr/>
        </p:nvSpPr>
        <p:spPr>
          <a:xfrm>
            <a:off x="1733256" y="3731494"/>
            <a:ext cx="132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Cross-Sector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Board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-723" y="260449"/>
            <a:ext cx="9144000" cy="430214"/>
            <a:chOff x="0" y="857251"/>
            <a:chExt cx="9144000" cy="430214"/>
          </a:xfrm>
        </p:grpSpPr>
        <p:sp>
          <p:nvSpPr>
            <p:cNvPr id="66" name="Rectangle 65"/>
            <p:cNvSpPr/>
            <p:nvPr/>
          </p:nvSpPr>
          <p:spPr>
            <a:xfrm>
              <a:off x="0" y="857251"/>
              <a:ext cx="9144000" cy="430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418D21-DADC-4328-8CC6-E8D3C5AADF49}"/>
                </a:ext>
              </a:extLst>
            </p:cNvPr>
            <p:cNvSpPr txBox="1"/>
            <p:nvPr/>
          </p:nvSpPr>
          <p:spPr>
            <a:xfrm>
              <a:off x="0" y="910917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FROM RFI TO ACTION: CENTRALIZED GEAR CENTER MODEL 2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71" y="3287667"/>
            <a:ext cx="645299" cy="311296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Agencies adopt successful solutions at scale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D18CB9-5868-436B-8F37-A00EB040FC21}"/>
              </a:ext>
            </a:extLst>
          </p:cNvPr>
          <p:cNvCxnSpPr>
            <a:cxnSpLocks/>
          </p:cNvCxnSpPr>
          <p:nvPr/>
        </p:nvCxnSpPr>
        <p:spPr>
          <a:xfrm flipH="1">
            <a:off x="3499874" y="1201832"/>
            <a:ext cx="29855" cy="51987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Arrow: Striped Right 103">
            <a:extLst>
              <a:ext uri="{FF2B5EF4-FFF2-40B4-BE49-F238E27FC236}">
                <a16:creationId xmlns:a16="http://schemas.microsoft.com/office/drawing/2014/main" id="{B559CC13-E169-4280-B126-FCD9AC8E3E8C}"/>
              </a:ext>
            </a:extLst>
          </p:cNvPr>
          <p:cNvSpPr/>
          <p:nvPr/>
        </p:nvSpPr>
        <p:spPr>
          <a:xfrm>
            <a:off x="2758039" y="1851557"/>
            <a:ext cx="1627472" cy="1113621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Shared Priorities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8C7D6-1E13-42FE-8EFC-BCE715B5D1F2}"/>
              </a:ext>
            </a:extLst>
          </p:cNvPr>
          <p:cNvSpPr txBox="1"/>
          <p:nvPr/>
        </p:nvSpPr>
        <p:spPr>
          <a:xfrm>
            <a:off x="3630245" y="847163"/>
            <a:ext cx="5156681" cy="2923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NON-FEDERAL (Academia, Industry, State/Local, Non-Profit)</a:t>
            </a:r>
          </a:p>
        </p:txBody>
      </p:sp>
      <p:sp>
        <p:nvSpPr>
          <p:cNvPr id="72" name="Arrow: Striped Right 5">
            <a:extLst>
              <a:ext uri="{FF2B5EF4-FFF2-40B4-BE49-F238E27FC236}">
                <a16:creationId xmlns:a16="http://schemas.microsoft.com/office/drawing/2014/main" id="{EAF22218-6F2E-4CDD-823F-0D7B4F64C54D}"/>
              </a:ext>
            </a:extLst>
          </p:cNvPr>
          <p:cNvSpPr/>
          <p:nvPr/>
        </p:nvSpPr>
        <p:spPr>
          <a:xfrm flipH="1">
            <a:off x="944129" y="4914034"/>
            <a:ext cx="3256611" cy="1081130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Solutions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04349" y="2570202"/>
            <a:ext cx="775817" cy="39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5215788" y="3808435"/>
            <a:ext cx="235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Individual Projects 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708078" y="4983012"/>
            <a:ext cx="887494" cy="56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4349" y="3498658"/>
            <a:ext cx="769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704349" y="4366077"/>
            <a:ext cx="769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9361A0-E127-4096-B196-175079574CE9}"/>
              </a:ext>
            </a:extLst>
          </p:cNvPr>
          <p:cNvGrpSpPr/>
          <p:nvPr/>
        </p:nvGrpSpPr>
        <p:grpSpPr>
          <a:xfrm>
            <a:off x="4325144" y="3577424"/>
            <a:ext cx="1270995" cy="799459"/>
            <a:chOff x="3675013" y="3485779"/>
            <a:chExt cx="1747554" cy="1369774"/>
          </a:xfrm>
        </p:grpSpPr>
        <p:sp>
          <p:nvSpPr>
            <p:cNvPr id="53" name="Arrow: Circular 52">
              <a:extLst>
                <a:ext uri="{FF2B5EF4-FFF2-40B4-BE49-F238E27FC236}">
                  <a16:creationId xmlns:a16="http://schemas.microsoft.com/office/drawing/2014/main" id="{3B0D22FF-8D8D-4B36-A067-31F76F0A5BA9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Arrow: Circular 54">
              <a:extLst>
                <a:ext uri="{FF2B5EF4-FFF2-40B4-BE49-F238E27FC236}">
                  <a16:creationId xmlns:a16="http://schemas.microsoft.com/office/drawing/2014/main" id="{AF3CECB2-ADDB-4EAE-ABDD-082E4C0F15C2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DECB5B93-0A44-4F10-8DA1-C20E166ED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52" y="3531729"/>
            <a:ext cx="1454077" cy="946984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AFBAE1AE-85F6-4B34-AF0A-87098BA29B6C}"/>
              </a:ext>
            </a:extLst>
          </p:cNvPr>
          <p:cNvSpPr/>
          <p:nvPr/>
        </p:nvSpPr>
        <p:spPr>
          <a:xfrm>
            <a:off x="2146339" y="4221504"/>
            <a:ext cx="502646" cy="4663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PMO</a:t>
            </a:r>
          </a:p>
        </p:txBody>
      </p:sp>
      <p:pic>
        <p:nvPicPr>
          <p:cNvPr id="88" name="Picture 2" descr="Image result for hammer icon">
            <a:extLst>
              <a:ext uri="{FF2B5EF4-FFF2-40B4-BE49-F238E27FC236}">
                <a16:creationId xmlns:a16="http://schemas.microsoft.com/office/drawing/2014/main" id="{96C5A828-9359-49C0-9D32-A60AAC54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06" y="2157918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hammer icon">
            <a:extLst>
              <a:ext uri="{FF2B5EF4-FFF2-40B4-BE49-F238E27FC236}">
                <a16:creationId xmlns:a16="http://schemas.microsoft.com/office/drawing/2014/main" id="{2F61AD1E-B82B-4E46-9BBE-7DC4139E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06" y="3158977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Image result for hammer icon">
            <a:extLst>
              <a:ext uri="{FF2B5EF4-FFF2-40B4-BE49-F238E27FC236}">
                <a16:creationId xmlns:a16="http://schemas.microsoft.com/office/drawing/2014/main" id="{28D5F0AB-3FE9-4230-8EFC-C884BA1D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75" y="4145672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Image result for hammer icon">
            <a:extLst>
              <a:ext uri="{FF2B5EF4-FFF2-40B4-BE49-F238E27FC236}">
                <a16:creationId xmlns:a16="http://schemas.microsoft.com/office/drawing/2014/main" id="{111B273B-7F8E-4124-82CB-3543D3F0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06" y="5263828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893221D-1BA4-4986-913B-FD48A6C2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720" y="5286760"/>
            <a:ext cx="324638" cy="32463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99D63D5-8810-418A-AA51-4A8A02E07EB9}"/>
              </a:ext>
            </a:extLst>
          </p:cNvPr>
          <p:cNvSpPr txBox="1"/>
          <p:nvPr/>
        </p:nvSpPr>
        <p:spPr>
          <a:xfrm>
            <a:off x="3989687" y="4771988"/>
            <a:ext cx="18395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3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Single Centralized Center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2D7AA9-919B-4966-B0D2-0D519CEEF84A}"/>
              </a:ext>
            </a:extLst>
          </p:cNvPr>
          <p:cNvSpPr/>
          <p:nvPr/>
        </p:nvSpPr>
        <p:spPr>
          <a:xfrm>
            <a:off x="116142" y="1905815"/>
            <a:ext cx="827987" cy="767169"/>
          </a:xfrm>
          <a:prstGeom prst="ellipse">
            <a:avLst/>
          </a:prstGeom>
          <a:solidFill>
            <a:schemeClr val="tx2">
              <a:alpha val="96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PMC</a:t>
            </a:r>
          </a:p>
        </p:txBody>
      </p:sp>
      <p:sp>
        <p:nvSpPr>
          <p:cNvPr id="40" name="Arrow: Striped Right 103">
            <a:extLst>
              <a:ext uri="{FF2B5EF4-FFF2-40B4-BE49-F238E27FC236}">
                <a16:creationId xmlns:a16="http://schemas.microsoft.com/office/drawing/2014/main" id="{B559CC13-E169-4280-B126-FCD9AC8E3E8C}"/>
              </a:ext>
            </a:extLst>
          </p:cNvPr>
          <p:cNvSpPr/>
          <p:nvPr/>
        </p:nvSpPr>
        <p:spPr>
          <a:xfrm>
            <a:off x="1036984" y="2045368"/>
            <a:ext cx="1261097" cy="751070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 Priorities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26383" y="-20255"/>
            <a:ext cx="438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model is for discussion purposes and does not represent any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256764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4677" y="255797"/>
            <a:ext cx="8178281" cy="394660"/>
            <a:chOff x="721023" y="1063446"/>
            <a:chExt cx="8006487" cy="394660"/>
          </a:xfrm>
        </p:grpSpPr>
        <p:sp>
          <p:nvSpPr>
            <p:cNvPr id="38" name="TextBox 37"/>
            <p:cNvSpPr txBox="1"/>
            <p:nvPr/>
          </p:nvSpPr>
          <p:spPr>
            <a:xfrm>
              <a:off x="737356" y="1063446"/>
              <a:ext cx="7990154" cy="3661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1500">
                  <a:solidFill>
                    <a:schemeClr val="bg1"/>
                  </a:solidFill>
                  <a:latin typeface="Rockwell" panose="02060603020205020403" pitchFamily="18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023" y="1088774"/>
              <a:ext cx="80064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GEAR Center – How might a first iteration potentially look?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-44487" y="1673569"/>
            <a:ext cx="1126937" cy="55399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PRIORITIES SETTING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770350" y="4647766"/>
            <a:ext cx="7872608" cy="0"/>
          </a:xfrm>
          <a:prstGeom prst="line">
            <a:avLst/>
          </a:prstGeom>
          <a:ln w="31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-69024" y="5238424"/>
            <a:ext cx="1244628" cy="5078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PROJECT</a:t>
            </a:r>
            <a:r>
              <a:rPr lang="en-US" sz="1350" b="1" dirty="0">
                <a:solidFill>
                  <a:prstClr val="white"/>
                </a:solidFill>
                <a:latin typeface="Century Gothic" panose="020B0502020202020204" pitchFamily="34" charset="0"/>
              </a:rPr>
              <a:t>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3FC8DA0-01A0-4792-A264-2C2855F35093}"/>
              </a:ext>
            </a:extLst>
          </p:cNvPr>
          <p:cNvCxnSpPr/>
          <p:nvPr/>
        </p:nvCxnSpPr>
        <p:spPr>
          <a:xfrm flipH="1">
            <a:off x="770350" y="2782091"/>
            <a:ext cx="7872608" cy="0"/>
          </a:xfrm>
          <a:prstGeom prst="line">
            <a:avLst/>
          </a:prstGeom>
          <a:ln w="31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4CF039-2F1C-4C03-AB86-6733D172D505}"/>
              </a:ext>
            </a:extLst>
          </p:cNvPr>
          <p:cNvSpPr txBox="1"/>
          <p:nvPr/>
        </p:nvSpPr>
        <p:spPr>
          <a:xfrm>
            <a:off x="3151205" y="1185814"/>
            <a:ext cx="2517861" cy="65402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Federal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BFD014-F072-4E69-9ADE-5724A88AD229}"/>
              </a:ext>
            </a:extLst>
          </p:cNvPr>
          <p:cNvSpPr txBox="1"/>
          <p:nvPr/>
        </p:nvSpPr>
        <p:spPr>
          <a:xfrm>
            <a:off x="905794" y="2866395"/>
            <a:ext cx="74277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300" b="1" dirty="0">
                <a:solidFill>
                  <a:prstClr val="black"/>
                </a:solidFill>
                <a:latin typeface="Century Gothic" panose="020B0502020202020204" pitchFamily="34" charset="0"/>
              </a:rPr>
              <a:t>Explore Potential Mission or Function Areas to Pilot with Partners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07525" y="4719449"/>
            <a:ext cx="7556284" cy="3000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Partners Implement One or More Projects</a:t>
            </a:r>
            <a:r>
              <a:rPr kumimoji="0" lang="en-US" sz="135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Each Area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66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09" y="5334193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Image result for hamm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3" y="5337503"/>
            <a:ext cx="593928" cy="5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D964FE63-26D8-420B-8F07-A50F77AB2B20}"/>
              </a:ext>
            </a:extLst>
          </p:cNvPr>
          <p:cNvGrpSpPr/>
          <p:nvPr/>
        </p:nvGrpSpPr>
        <p:grpSpPr>
          <a:xfrm>
            <a:off x="1390592" y="3420639"/>
            <a:ext cx="791302" cy="812432"/>
            <a:chOff x="5060484" y="5399799"/>
            <a:chExt cx="771263" cy="79185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376C53F-2D1F-4C5D-8E13-F7B3B03D8BF2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5942130-0D85-4075-B3E4-E64B404E28F1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930D88-EA2F-418B-B580-875DCEF03520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2CEB7-C97F-4AC5-B199-CB431FA7D286}"/>
              </a:ext>
            </a:extLst>
          </p:cNvPr>
          <p:cNvGrpSpPr/>
          <p:nvPr/>
        </p:nvGrpSpPr>
        <p:grpSpPr>
          <a:xfrm>
            <a:off x="1505885" y="3602953"/>
            <a:ext cx="594491" cy="439042"/>
            <a:chOff x="3675013" y="3485779"/>
            <a:chExt cx="1747554" cy="1369774"/>
          </a:xfrm>
        </p:grpSpPr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C01688C5-4487-4A2E-892C-5DCF52B82207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233B885B-5A7E-4B77-B3EE-C62E8E009593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D059F74D-7D02-4B1F-A2E5-87D89B7325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69" y="3623834"/>
            <a:ext cx="680125" cy="44293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2AFA641-E9EA-4927-8EDE-6DC75653097D}"/>
              </a:ext>
            </a:extLst>
          </p:cNvPr>
          <p:cNvGrpSpPr/>
          <p:nvPr/>
        </p:nvGrpSpPr>
        <p:grpSpPr>
          <a:xfrm>
            <a:off x="7007287" y="3399942"/>
            <a:ext cx="791302" cy="812432"/>
            <a:chOff x="5060484" y="5399799"/>
            <a:chExt cx="771263" cy="79185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E617D7-AD77-4B42-BA36-B68284302238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6CD8EF-0851-4119-BFF2-9DAF2EDBCB1F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A72564-BABD-4F41-89D0-3EF5A9CDBA9F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06B911-3D28-4157-8A58-A67A17F60231}"/>
              </a:ext>
            </a:extLst>
          </p:cNvPr>
          <p:cNvGrpSpPr/>
          <p:nvPr/>
        </p:nvGrpSpPr>
        <p:grpSpPr>
          <a:xfrm>
            <a:off x="7102434" y="3582072"/>
            <a:ext cx="594491" cy="439042"/>
            <a:chOff x="3675013" y="3485779"/>
            <a:chExt cx="1747554" cy="1369774"/>
          </a:xfrm>
        </p:grpSpPr>
        <p:sp>
          <p:nvSpPr>
            <p:cNvPr id="77" name="Arrow: Circular 76">
              <a:extLst>
                <a:ext uri="{FF2B5EF4-FFF2-40B4-BE49-F238E27FC236}">
                  <a16:creationId xmlns:a16="http://schemas.microsoft.com/office/drawing/2014/main" id="{2B106274-F750-44F4-9537-4A8FA6300604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Arrow: Circular 77">
              <a:extLst>
                <a:ext uri="{FF2B5EF4-FFF2-40B4-BE49-F238E27FC236}">
                  <a16:creationId xmlns:a16="http://schemas.microsoft.com/office/drawing/2014/main" id="{3B7B62E3-7615-4CE0-BAAF-5ADD8D71ECC7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FA762C2-86A7-4101-B439-AE287ED41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18" y="3602953"/>
            <a:ext cx="680125" cy="44293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2ECD0F0F-1B5E-4127-9C93-DB1191A868C8}"/>
              </a:ext>
            </a:extLst>
          </p:cNvPr>
          <p:cNvSpPr/>
          <p:nvPr/>
        </p:nvSpPr>
        <p:spPr>
          <a:xfrm>
            <a:off x="3924410" y="1664067"/>
            <a:ext cx="1040727" cy="9653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PMO Function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99FEDD-1FE4-4643-B102-E5A41736C85B}"/>
              </a:ext>
            </a:extLst>
          </p:cNvPr>
          <p:cNvSpPr txBox="1"/>
          <p:nvPr/>
        </p:nvSpPr>
        <p:spPr>
          <a:xfrm>
            <a:off x="691974" y="4272757"/>
            <a:ext cx="241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Workforce Reskilling?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EBAF67-51AF-44A0-A6C1-06C2503F5D5F}"/>
              </a:ext>
            </a:extLst>
          </p:cNvPr>
          <p:cNvSpPr txBox="1"/>
          <p:nvPr/>
        </p:nvSpPr>
        <p:spPr>
          <a:xfrm>
            <a:off x="3352510" y="4272757"/>
            <a:ext cx="241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Data?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06245C-EF96-4682-8CC5-16DA055538C9}"/>
              </a:ext>
            </a:extLst>
          </p:cNvPr>
          <p:cNvSpPr txBox="1"/>
          <p:nvPr/>
        </p:nvSpPr>
        <p:spPr>
          <a:xfrm>
            <a:off x="6209062" y="4276807"/>
            <a:ext cx="241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783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Other?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402B11-9467-4866-908C-625C97C9DFBA}"/>
              </a:ext>
            </a:extLst>
          </p:cNvPr>
          <p:cNvCxnSpPr/>
          <p:nvPr/>
        </p:nvCxnSpPr>
        <p:spPr>
          <a:xfrm>
            <a:off x="3123496" y="3656431"/>
            <a:ext cx="0" cy="643233"/>
          </a:xfrm>
          <a:prstGeom prst="line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25A6A0A-DF1D-4646-BEA1-852B2E34D6AC}"/>
              </a:ext>
            </a:extLst>
          </p:cNvPr>
          <p:cNvCxnSpPr/>
          <p:nvPr/>
        </p:nvCxnSpPr>
        <p:spPr>
          <a:xfrm>
            <a:off x="6179175" y="3675623"/>
            <a:ext cx="0" cy="643233"/>
          </a:xfrm>
          <a:prstGeom prst="line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86D871-D019-48F5-9148-CEABA9767AAA}"/>
              </a:ext>
            </a:extLst>
          </p:cNvPr>
          <p:cNvCxnSpPr/>
          <p:nvPr/>
        </p:nvCxnSpPr>
        <p:spPr>
          <a:xfrm>
            <a:off x="3151205" y="5380749"/>
            <a:ext cx="0" cy="643233"/>
          </a:xfrm>
          <a:prstGeom prst="line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C290386-1E75-4DAE-8955-5D10E79D6633}"/>
              </a:ext>
            </a:extLst>
          </p:cNvPr>
          <p:cNvCxnSpPr/>
          <p:nvPr/>
        </p:nvCxnSpPr>
        <p:spPr>
          <a:xfrm>
            <a:off x="6200004" y="5334193"/>
            <a:ext cx="0" cy="643233"/>
          </a:xfrm>
          <a:prstGeom prst="line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0E78F8E-D078-4655-8CD0-535DF5BA6379}"/>
              </a:ext>
            </a:extLst>
          </p:cNvPr>
          <p:cNvSpPr txBox="1"/>
          <p:nvPr/>
        </p:nvSpPr>
        <p:spPr>
          <a:xfrm rot="16200000">
            <a:off x="-271085" y="3462568"/>
            <a:ext cx="1600202" cy="5078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1829" y="5323105"/>
            <a:ext cx="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64FE63-26D8-420B-8F07-A50F77AB2B20}"/>
              </a:ext>
            </a:extLst>
          </p:cNvPr>
          <p:cNvGrpSpPr/>
          <p:nvPr/>
        </p:nvGrpSpPr>
        <p:grpSpPr>
          <a:xfrm>
            <a:off x="4139258" y="3432066"/>
            <a:ext cx="791302" cy="812432"/>
            <a:chOff x="5060484" y="5399799"/>
            <a:chExt cx="771263" cy="79185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376C53F-2D1F-4C5D-8E13-F7B3B03D8BF2}"/>
                </a:ext>
              </a:extLst>
            </p:cNvPr>
            <p:cNvSpPr/>
            <p:nvPr/>
          </p:nvSpPr>
          <p:spPr>
            <a:xfrm>
              <a:off x="5216719" y="5399799"/>
              <a:ext cx="489542" cy="504893"/>
            </a:xfrm>
            <a:prstGeom prst="ellipse">
              <a:avLst/>
            </a:prstGeom>
            <a:solidFill>
              <a:schemeClr val="tx2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5942130-0D85-4075-B3E4-E64B404E28F1}"/>
                </a:ext>
              </a:extLst>
            </p:cNvPr>
            <p:cNvSpPr/>
            <p:nvPr/>
          </p:nvSpPr>
          <p:spPr>
            <a:xfrm>
              <a:off x="5342205" y="5681047"/>
              <a:ext cx="489542" cy="504893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5930D88-EA2F-418B-B580-875DCEF03520}"/>
                </a:ext>
              </a:extLst>
            </p:cNvPr>
            <p:cNvSpPr/>
            <p:nvPr/>
          </p:nvSpPr>
          <p:spPr>
            <a:xfrm>
              <a:off x="5060484" y="5686763"/>
              <a:ext cx="489542" cy="5048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783">
                <a:defRPr/>
              </a:pPr>
              <a:endParaRPr lang="en-US" sz="105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12CEB7-C97F-4AC5-B199-CB431FA7D286}"/>
              </a:ext>
            </a:extLst>
          </p:cNvPr>
          <p:cNvGrpSpPr/>
          <p:nvPr/>
        </p:nvGrpSpPr>
        <p:grpSpPr>
          <a:xfrm>
            <a:off x="4254551" y="3614380"/>
            <a:ext cx="594491" cy="439042"/>
            <a:chOff x="3675013" y="3485779"/>
            <a:chExt cx="1747554" cy="1369774"/>
          </a:xfrm>
        </p:grpSpPr>
        <p:sp>
          <p:nvSpPr>
            <p:cNvPr id="87" name="Arrow: Circular 57">
              <a:extLst>
                <a:ext uri="{FF2B5EF4-FFF2-40B4-BE49-F238E27FC236}">
                  <a16:creationId xmlns:a16="http://schemas.microsoft.com/office/drawing/2014/main" id="{C01688C5-4487-4A2E-892C-5DCF52B82207}"/>
                </a:ext>
              </a:extLst>
            </p:cNvPr>
            <p:cNvSpPr/>
            <p:nvPr/>
          </p:nvSpPr>
          <p:spPr>
            <a:xfrm rot="5400000">
              <a:off x="4235405" y="3668392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8" name="Arrow: Circular 58">
              <a:extLst>
                <a:ext uri="{FF2B5EF4-FFF2-40B4-BE49-F238E27FC236}">
                  <a16:creationId xmlns:a16="http://schemas.microsoft.com/office/drawing/2014/main" id="{233B885B-5A7E-4B77-B3EE-C62E8E009593}"/>
                </a:ext>
              </a:extLst>
            </p:cNvPr>
            <p:cNvSpPr/>
            <p:nvPr/>
          </p:nvSpPr>
          <p:spPr>
            <a:xfrm rot="16200000">
              <a:off x="3495769" y="3665023"/>
              <a:ext cx="1366405" cy="1007918"/>
            </a:xfrm>
            <a:prstGeom prst="circular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9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059F74D-7D02-4B1F-A2E5-87D89B7325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35" y="3635261"/>
            <a:ext cx="680125" cy="44293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5916" y="6508686"/>
            <a:ext cx="438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model is for discussion purposes and does not represent any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8511115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921</Words>
  <Application>Microsoft Office PowerPoint</Application>
  <PresentationFormat>On-screen Show (4:3)</PresentationFormat>
  <Paragraphs>186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Rockwell</vt:lpstr>
      <vt:lpstr>Symbol</vt:lpstr>
      <vt:lpstr>2_Office Theme</vt:lpstr>
      <vt:lpstr>Office Theme</vt:lpstr>
      <vt:lpstr>1_Office Theme</vt:lpstr>
      <vt:lpstr>3_Office Theme</vt:lpstr>
      <vt:lpstr>The GEAR Center  Virtual Stakeholder Forum</vt:lpstr>
      <vt:lpstr>PowerPoint Presentation</vt:lpstr>
      <vt:lpstr>PowerPoint Presentation</vt:lpstr>
      <vt:lpstr>PowerPoint Presentation</vt:lpstr>
      <vt:lpstr>The GEAR Center  Virtual Stakeholder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GEAR Center  Virtual Stakeholder Forum</vt:lpstr>
      <vt:lpstr>Thank you for joining!</vt:lpstr>
    </vt:vector>
  </TitlesOfParts>
  <Company>White House Communications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Wiggins, Mary Ellen E. EOP/OMB</dc:creator>
  <cp:lastModifiedBy>Looff, Megan</cp:lastModifiedBy>
  <cp:revision>49</cp:revision>
  <cp:lastPrinted>2018-12-07T18:45:58Z</cp:lastPrinted>
  <dcterms:created xsi:type="dcterms:W3CDTF">2018-12-07T00:50:04Z</dcterms:created>
  <dcterms:modified xsi:type="dcterms:W3CDTF">2019-03-15T13:20:32Z</dcterms:modified>
</cp:coreProperties>
</file>