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 id="2147483683" r:id="rId3"/>
  </p:sldMasterIdLst>
  <p:notesMasterIdLst>
    <p:notesMasterId r:id="rId10"/>
  </p:notesMasterIdLst>
  <p:sldIdLst>
    <p:sldId id="256" r:id="rId4"/>
    <p:sldId id="257" r:id="rId5"/>
    <p:sldId id="258" r:id="rId6"/>
    <p:sldId id="259" r:id="rId7"/>
    <p:sldId id="260" r:id="rId8"/>
    <p:sldId id="261" r:id="rId9"/>
  </p:sldIdLst>
  <p:sldSz cx="9144000" cy="6858000" type="screen4x3"/>
  <p:notesSz cx="7315200" cy="9601200"/>
  <p:embeddedFontLst>
    <p:embeddedFont>
      <p:font typeface="Calibri" panose="020F0502020204030204" pitchFamily="34" charset="0"/>
      <p:regular r:id="rId11"/>
      <p:bold r:id="rId12"/>
      <p:italic r:id="rId13"/>
      <p:boldItalic r:id="rId14"/>
    </p:embeddedFont>
    <p:embeddedFont>
      <p:font typeface="Lucida Sans" panose="020B0602030504020204" pitchFamily="34"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5B0A30-CB93-47D1-8529-C42EFB998DCB}">
  <a:tblStyle styleId="{CB5B0A30-CB93-47D1-8529-C42EFB998DC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056"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font" Target="fonts/font11.fntdata"/><Relationship Id="rId7" Type="http://schemas.openxmlformats.org/officeDocument/2006/relationships/slide" Target="slides/slide4.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9" y="4"/>
            <a:ext cx="3171359" cy="481046"/>
          </a:xfrm>
          <a:prstGeom prst="rect">
            <a:avLst/>
          </a:prstGeom>
          <a:noFill/>
          <a:ln>
            <a:noFill/>
          </a:ln>
        </p:spPr>
        <p:txBody>
          <a:bodyPr spcFirstLastPara="1" wrap="square" lIns="94825" tIns="94825" rIns="94825" bIns="948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2190" y="4"/>
            <a:ext cx="3171359" cy="481046"/>
          </a:xfrm>
          <a:prstGeom prst="rect">
            <a:avLst/>
          </a:prstGeom>
          <a:noFill/>
          <a:ln>
            <a:noFill/>
          </a:ln>
        </p:spPr>
        <p:txBody>
          <a:bodyPr spcFirstLastPara="1" wrap="square" lIns="94825" tIns="94825" rIns="94825" bIns="948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58888" y="719138"/>
            <a:ext cx="4797425" cy="35988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854" y="4560902"/>
            <a:ext cx="5851496" cy="4319555"/>
          </a:xfrm>
          <a:prstGeom prst="rect">
            <a:avLst/>
          </a:prstGeom>
          <a:noFill/>
          <a:ln>
            <a:noFill/>
          </a:ln>
        </p:spPr>
        <p:txBody>
          <a:bodyPr spcFirstLastPara="1" wrap="square" lIns="94825" tIns="94825" rIns="94825" bIns="94825"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9" y="9118515"/>
            <a:ext cx="3171359" cy="481046"/>
          </a:xfrm>
          <a:prstGeom prst="rect">
            <a:avLst/>
          </a:prstGeom>
          <a:noFill/>
          <a:ln>
            <a:noFill/>
          </a:ln>
        </p:spPr>
        <p:txBody>
          <a:bodyPr spcFirstLastPara="1" wrap="square" lIns="94825" tIns="94825" rIns="94825" bIns="948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2190" y="9118515"/>
            <a:ext cx="3171359" cy="481046"/>
          </a:xfrm>
          <a:prstGeom prst="rect">
            <a:avLst/>
          </a:prstGeom>
          <a:noFill/>
          <a:ln>
            <a:noFill/>
          </a:ln>
        </p:spPr>
        <p:txBody>
          <a:bodyPr spcFirstLastPara="1" wrap="square" lIns="96100" tIns="48050" rIns="96100" bIns="4805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95244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9065188a7_6_0:notes"/>
          <p:cNvSpPr txBox="1">
            <a:spLocks noGrp="1"/>
          </p:cNvSpPr>
          <p:nvPr>
            <p:ph type="body" idx="1"/>
          </p:nvPr>
        </p:nvSpPr>
        <p:spPr>
          <a:xfrm>
            <a:off x="731854" y="4560902"/>
            <a:ext cx="5851500" cy="4319700"/>
          </a:xfrm>
          <a:prstGeom prst="rect">
            <a:avLst/>
          </a:prstGeom>
        </p:spPr>
        <p:txBody>
          <a:bodyPr spcFirstLastPara="1" wrap="square" lIns="94825" tIns="94825" rIns="94825" bIns="94825" anchor="t" anchorCtr="0">
            <a:noAutofit/>
          </a:bodyPr>
          <a:lstStyle/>
          <a:p>
            <a:pPr marL="0" lvl="0" indent="0" algn="l" rtl="0">
              <a:spcBef>
                <a:spcPts val="360"/>
              </a:spcBef>
              <a:spcAft>
                <a:spcPts val="0"/>
              </a:spcAft>
              <a:buNone/>
            </a:pPr>
            <a:endParaRPr/>
          </a:p>
        </p:txBody>
      </p:sp>
      <p:sp>
        <p:nvSpPr>
          <p:cNvPr id="239" name="Google Shape;239;g59065188a7_6_0:notes"/>
          <p:cNvSpPr>
            <a:spLocks noGrp="1" noRot="1" noChangeAspect="1"/>
          </p:cNvSpPr>
          <p:nvPr>
            <p:ph type="sldImg" idx="2"/>
          </p:nvPr>
        </p:nvSpPr>
        <p:spPr>
          <a:xfrm>
            <a:off x="1258888" y="719138"/>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45fda1efa2_0_11:notes"/>
          <p:cNvSpPr>
            <a:spLocks noGrp="1" noRot="1" noChangeAspect="1"/>
          </p:cNvSpPr>
          <p:nvPr>
            <p:ph type="sldImg" idx="2"/>
          </p:nvPr>
        </p:nvSpPr>
        <p:spPr>
          <a:xfrm>
            <a:off x="1257300" y="719138"/>
            <a:ext cx="4799013" cy="35988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g45fda1efa2_0_11:notes"/>
          <p:cNvSpPr txBox="1">
            <a:spLocks noGrp="1"/>
          </p:cNvSpPr>
          <p:nvPr>
            <p:ph type="sldNum" idx="12"/>
          </p:nvPr>
        </p:nvSpPr>
        <p:spPr>
          <a:xfrm>
            <a:off x="4142189" y="9118515"/>
            <a:ext cx="3171300" cy="481200"/>
          </a:xfrm>
          <a:prstGeom prst="rect">
            <a:avLst/>
          </a:prstGeom>
          <a:noFill/>
          <a:ln>
            <a:noFill/>
          </a:ln>
        </p:spPr>
        <p:txBody>
          <a:bodyPr spcFirstLastPara="1" wrap="square" lIns="96350" tIns="48175" rIns="96350" bIns="481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
        <p:nvSpPr>
          <p:cNvPr id="251" name="Google Shape;251;g45fda1efa2_0_11:notes"/>
          <p:cNvSpPr txBox="1">
            <a:spLocks noGrp="1"/>
          </p:cNvSpPr>
          <p:nvPr>
            <p:ph type="body" idx="1"/>
          </p:nvPr>
        </p:nvSpPr>
        <p:spPr>
          <a:xfrm>
            <a:off x="731854" y="4560903"/>
            <a:ext cx="5851500" cy="4319400"/>
          </a:xfrm>
          <a:prstGeom prst="rect">
            <a:avLst/>
          </a:prstGeom>
          <a:noFill/>
          <a:ln>
            <a:noFill/>
          </a:ln>
        </p:spPr>
        <p:txBody>
          <a:bodyPr spcFirstLastPara="1" wrap="square" lIns="96350" tIns="48175" rIns="96350" bIns="48175" anchor="t" anchorCtr="0">
            <a:noAutofit/>
          </a:bodyPr>
          <a:lstStyle/>
          <a:p>
            <a:pPr marL="177800" marR="0" lvl="0" indent="-101600" algn="l" rtl="0">
              <a:lnSpc>
                <a:spcPct val="100000"/>
              </a:lnSpc>
              <a:spcBef>
                <a:spcPts val="40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5fda1efa2_0_0:notes"/>
          <p:cNvSpPr>
            <a:spLocks noGrp="1" noRot="1" noChangeAspect="1"/>
          </p:cNvSpPr>
          <p:nvPr>
            <p:ph type="sldImg" idx="2"/>
          </p:nvPr>
        </p:nvSpPr>
        <p:spPr>
          <a:xfrm>
            <a:off x="1258888" y="719138"/>
            <a:ext cx="4797425" cy="35988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g45fda1efa2_0_0:notes"/>
          <p:cNvSpPr txBox="1">
            <a:spLocks noGrp="1"/>
          </p:cNvSpPr>
          <p:nvPr>
            <p:ph type="sldNum" idx="12"/>
          </p:nvPr>
        </p:nvSpPr>
        <p:spPr>
          <a:xfrm>
            <a:off x="4142190" y="9118515"/>
            <a:ext cx="3171300" cy="480900"/>
          </a:xfrm>
          <a:prstGeom prst="rect">
            <a:avLst/>
          </a:prstGeom>
          <a:noFill/>
          <a:ln>
            <a:noFill/>
          </a:ln>
        </p:spPr>
        <p:txBody>
          <a:bodyPr spcFirstLastPara="1" wrap="square" lIns="96100" tIns="48050" rIns="96100" bIns="4805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
        <p:nvSpPr>
          <p:cNvPr id="260" name="Google Shape;260;g45fda1efa2_0_0:notes"/>
          <p:cNvSpPr txBox="1">
            <a:spLocks noGrp="1"/>
          </p:cNvSpPr>
          <p:nvPr>
            <p:ph type="body" idx="1"/>
          </p:nvPr>
        </p:nvSpPr>
        <p:spPr>
          <a:xfrm>
            <a:off x="731854" y="4560902"/>
            <a:ext cx="5851500" cy="4319700"/>
          </a:xfrm>
          <a:prstGeom prst="rect">
            <a:avLst/>
          </a:prstGeom>
          <a:noFill/>
          <a:ln>
            <a:noFill/>
          </a:ln>
        </p:spPr>
        <p:txBody>
          <a:bodyPr spcFirstLastPara="1" wrap="square" lIns="96100" tIns="48050" rIns="96100" bIns="48050" anchor="t" anchorCtr="0">
            <a:noAutofit/>
          </a:bodyPr>
          <a:lstStyle/>
          <a:p>
            <a:pPr marL="0" marR="0" lvl="0" indent="0" algn="l" rtl="0">
              <a:lnSpc>
                <a:spcPct val="100000"/>
              </a:lnSpc>
              <a:spcBef>
                <a:spcPts val="373"/>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a4ff57eab_0_0:notes"/>
          <p:cNvSpPr>
            <a:spLocks noGrp="1" noRot="1" noChangeAspect="1"/>
          </p:cNvSpPr>
          <p:nvPr>
            <p:ph type="sldImg" idx="2"/>
          </p:nvPr>
        </p:nvSpPr>
        <p:spPr>
          <a:xfrm>
            <a:off x="1258888" y="719138"/>
            <a:ext cx="4797425" cy="35988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g3a4ff57eab_0_0:notes"/>
          <p:cNvSpPr txBox="1">
            <a:spLocks noGrp="1"/>
          </p:cNvSpPr>
          <p:nvPr>
            <p:ph type="sldNum" idx="12"/>
          </p:nvPr>
        </p:nvSpPr>
        <p:spPr>
          <a:xfrm>
            <a:off x="4142189" y="9118515"/>
            <a:ext cx="3171300" cy="481200"/>
          </a:xfrm>
          <a:prstGeom prst="rect">
            <a:avLst/>
          </a:prstGeom>
          <a:noFill/>
          <a:ln>
            <a:noFill/>
          </a:ln>
        </p:spPr>
        <p:txBody>
          <a:bodyPr spcFirstLastPara="1" wrap="square" lIns="96100" tIns="48050" rIns="96100" bIns="4805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
        <p:nvSpPr>
          <p:cNvPr id="269" name="Google Shape;269;g3a4ff57eab_0_0:notes"/>
          <p:cNvSpPr txBox="1">
            <a:spLocks noGrp="1"/>
          </p:cNvSpPr>
          <p:nvPr>
            <p:ph type="body" idx="1"/>
          </p:nvPr>
        </p:nvSpPr>
        <p:spPr>
          <a:xfrm>
            <a:off x="731854" y="4560902"/>
            <a:ext cx="5851500" cy="4319400"/>
          </a:xfrm>
          <a:prstGeom prst="rect">
            <a:avLst/>
          </a:prstGeom>
          <a:noFill/>
          <a:ln>
            <a:noFill/>
          </a:ln>
        </p:spPr>
        <p:txBody>
          <a:bodyPr spcFirstLastPara="1" wrap="square" lIns="96100" tIns="48050" rIns="96100" bIns="48050" anchor="t" anchorCtr="0">
            <a:noAutofit/>
          </a:bodyPr>
          <a:lstStyle/>
          <a:p>
            <a:pPr marL="457200" marR="88900" lvl="0" indent="-292100" algn="l" rtl="0">
              <a:lnSpc>
                <a:spcPct val="120000"/>
              </a:lnSpc>
              <a:spcBef>
                <a:spcPts val="0"/>
              </a:spcBef>
              <a:spcAft>
                <a:spcPts val="0"/>
              </a:spcAft>
              <a:buClr>
                <a:srgbClr val="263238"/>
              </a:buClr>
              <a:buSzPts val="1000"/>
              <a:buFont typeface="Roboto"/>
              <a:buChar char="●"/>
            </a:pPr>
            <a:endParaRPr sz="1000">
              <a:solidFill>
                <a:srgbClr val="263238"/>
              </a:solidFill>
              <a:latin typeface="Roboto"/>
              <a:ea typeface="Roboto"/>
              <a:cs typeface="Roboto"/>
              <a:sym typeface="Roboto"/>
            </a:endParaRPr>
          </a:p>
          <a:p>
            <a:pPr marL="0" marR="0" lvl="0" indent="0" algn="l" rtl="0">
              <a:lnSpc>
                <a:spcPct val="100000"/>
              </a:lnSpc>
              <a:spcBef>
                <a:spcPts val="500"/>
              </a:spcBef>
              <a:spcAft>
                <a:spcPts val="0"/>
              </a:spcAft>
              <a:buClr>
                <a:schemeClr val="dk1"/>
              </a:buClr>
              <a:buSzPts val="18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5:notes"/>
          <p:cNvSpPr>
            <a:spLocks noGrp="1" noRot="1" noChangeAspect="1"/>
          </p:cNvSpPr>
          <p:nvPr>
            <p:ph type="sldImg" idx="2"/>
          </p:nvPr>
        </p:nvSpPr>
        <p:spPr>
          <a:xfrm>
            <a:off x="1258888" y="719138"/>
            <a:ext cx="4797425" cy="35988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5:notes"/>
          <p:cNvSpPr txBox="1">
            <a:spLocks noGrp="1"/>
          </p:cNvSpPr>
          <p:nvPr>
            <p:ph type="sldNum" idx="12"/>
          </p:nvPr>
        </p:nvSpPr>
        <p:spPr>
          <a:xfrm>
            <a:off x="4142190" y="9118515"/>
            <a:ext cx="3171359" cy="481046"/>
          </a:xfrm>
          <a:prstGeom prst="rect">
            <a:avLst/>
          </a:prstGeom>
          <a:noFill/>
          <a:ln>
            <a:noFill/>
          </a:ln>
        </p:spPr>
        <p:txBody>
          <a:bodyPr spcFirstLastPara="1" wrap="square" lIns="96100" tIns="48050" rIns="96100" bIns="4805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
        <p:nvSpPr>
          <p:cNvPr id="278" name="Google Shape;278;p5:notes"/>
          <p:cNvSpPr txBox="1">
            <a:spLocks noGrp="1"/>
          </p:cNvSpPr>
          <p:nvPr>
            <p:ph type="body" idx="1"/>
          </p:nvPr>
        </p:nvSpPr>
        <p:spPr>
          <a:xfrm>
            <a:off x="731854" y="4560902"/>
            <a:ext cx="5851496" cy="4319555"/>
          </a:xfrm>
          <a:prstGeom prst="rect">
            <a:avLst/>
          </a:prstGeom>
          <a:noFill/>
          <a:ln>
            <a:noFill/>
          </a:ln>
        </p:spPr>
        <p:txBody>
          <a:bodyPr spcFirstLastPara="1" wrap="square" lIns="96100" tIns="48050" rIns="96100" bIns="4805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6:notes"/>
          <p:cNvSpPr>
            <a:spLocks noGrp="1" noRot="1" noChangeAspect="1"/>
          </p:cNvSpPr>
          <p:nvPr>
            <p:ph type="sldImg" idx="2"/>
          </p:nvPr>
        </p:nvSpPr>
        <p:spPr>
          <a:xfrm>
            <a:off x="1258888" y="719138"/>
            <a:ext cx="4797425" cy="35988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p6:notes"/>
          <p:cNvSpPr txBox="1">
            <a:spLocks noGrp="1"/>
          </p:cNvSpPr>
          <p:nvPr>
            <p:ph type="sldNum" idx="12"/>
          </p:nvPr>
        </p:nvSpPr>
        <p:spPr>
          <a:xfrm>
            <a:off x="4142190" y="9118515"/>
            <a:ext cx="3171359" cy="481046"/>
          </a:xfrm>
          <a:prstGeom prst="rect">
            <a:avLst/>
          </a:prstGeom>
          <a:noFill/>
          <a:ln>
            <a:noFill/>
          </a:ln>
        </p:spPr>
        <p:txBody>
          <a:bodyPr spcFirstLastPara="1" wrap="square" lIns="96100" tIns="48050" rIns="96100" bIns="4805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
        <p:nvSpPr>
          <p:cNvPr id="288" name="Google Shape;288;p6:notes"/>
          <p:cNvSpPr txBox="1">
            <a:spLocks noGrp="1"/>
          </p:cNvSpPr>
          <p:nvPr>
            <p:ph type="body" idx="1"/>
          </p:nvPr>
        </p:nvSpPr>
        <p:spPr>
          <a:xfrm>
            <a:off x="731854" y="4560902"/>
            <a:ext cx="5851496" cy="4319555"/>
          </a:xfrm>
          <a:prstGeom prst="rect">
            <a:avLst/>
          </a:prstGeom>
          <a:noFill/>
          <a:ln>
            <a:noFill/>
          </a:ln>
        </p:spPr>
        <p:txBody>
          <a:bodyPr spcFirstLastPara="1" wrap="square" lIns="96100" tIns="48050" rIns="96100" bIns="48050" anchor="t" anchorCtr="0">
            <a:noAutofit/>
          </a:bodyPr>
          <a:lstStyle/>
          <a:p>
            <a:pPr marL="0" marR="0" lvl="0" indent="0" algn="l" rtl="0">
              <a:lnSpc>
                <a:spcPct val="100000"/>
              </a:lnSpc>
              <a:spcBef>
                <a:spcPts val="373"/>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600"/>
          </a:xfrm>
          <a:prstGeom prst="rect">
            <a:avLst/>
          </a:prstGeom>
          <a:noFill/>
          <a:ln>
            <a:noFill/>
          </a:ln>
        </p:spPr>
        <p:txBody>
          <a:bodyPr spcFirstLastPara="1" wrap="square" lIns="91425" tIns="91425" rIns="91425" bIns="91425" anchor="b" anchorCtr="0">
            <a:noAutofit/>
          </a:bodyPr>
          <a:lstStyle>
            <a:lvl1pPr marR="0" lvl="0" algn="ctr"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91425" rIns="91425" bIns="91425"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1" name="Google Shape;21;p2"/>
          <p:cNvCxnSpPr/>
          <p:nvPr/>
        </p:nvCxnSpPr>
        <p:spPr>
          <a:xfrm>
            <a:off x="0" y="990600"/>
            <a:ext cx="9144000" cy="0"/>
          </a:xfrm>
          <a:prstGeom prst="straightConnector1">
            <a:avLst/>
          </a:prstGeom>
          <a:noFill/>
          <a:ln w="63500"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628650" y="365126"/>
            <a:ext cx="78867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5" name="Google Shape;75;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1" name="Google Shape;81;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1143000" y="1122363"/>
            <a:ext cx="6858000" cy="2387700"/>
          </a:xfrm>
          <a:prstGeom prst="rect">
            <a:avLst/>
          </a:prstGeom>
          <a:noFill/>
          <a:ln>
            <a:noFill/>
          </a:ln>
        </p:spPr>
        <p:txBody>
          <a:bodyPr spcFirstLastPara="1" wrap="square" lIns="91425" tIns="91425" rIns="91425" bIns="91425" anchor="b" anchorCtr="0">
            <a:noAutofit/>
          </a:bodyPr>
          <a:lstStyle>
            <a:lvl1pPr marR="0" lvl="0" algn="ctr"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3" name="Google Shape;93;p14"/>
          <p:cNvSpPr txBox="1">
            <a:spLocks noGrp="1"/>
          </p:cNvSpPr>
          <p:nvPr>
            <p:ph type="subTitle" idx="1"/>
          </p:nvPr>
        </p:nvSpPr>
        <p:spPr>
          <a:xfrm>
            <a:off x="1143000" y="3602038"/>
            <a:ext cx="6858000" cy="1655700"/>
          </a:xfrm>
          <a:prstGeom prst="rect">
            <a:avLst/>
          </a:prstGeom>
          <a:noFill/>
          <a:ln>
            <a:noFill/>
          </a:ln>
        </p:spPr>
        <p:txBody>
          <a:bodyPr spcFirstLastPara="1" wrap="square" lIns="91425" tIns="91425" rIns="91425" bIns="91425"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94" name="Google Shape;94;p14"/>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4"/>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4"/>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97" name="Google Shape;97;p14"/>
          <p:cNvCxnSpPr/>
          <p:nvPr/>
        </p:nvCxnSpPr>
        <p:spPr>
          <a:xfrm>
            <a:off x="0" y="990600"/>
            <a:ext cx="9144000" cy="0"/>
          </a:xfrm>
          <a:prstGeom prst="straightConnector1">
            <a:avLst/>
          </a:prstGeom>
          <a:noFill/>
          <a:ln w="63500" cap="flat" cmpd="sng">
            <a:solidFill>
              <a:schemeClr val="accent1"/>
            </a:solidFill>
            <a:prstDash val="solid"/>
            <a:miter lim="800000"/>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628650" y="365126"/>
            <a:ext cx="7886700" cy="13257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0" name="Google Shape;100;p15"/>
          <p:cNvSpPr txBox="1">
            <a:spLocks noGrp="1"/>
          </p:cNvSpPr>
          <p:nvPr>
            <p:ph type="body" idx="1"/>
          </p:nvPr>
        </p:nvSpPr>
        <p:spPr>
          <a:xfrm>
            <a:off x="628650" y="1825625"/>
            <a:ext cx="7886700" cy="43512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01" name="Google Shape;101;p15"/>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5"/>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15"/>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623888" y="1709739"/>
            <a:ext cx="7886700" cy="28527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16"/>
          <p:cNvSpPr txBox="1">
            <a:spLocks noGrp="1"/>
          </p:cNvSpPr>
          <p:nvPr>
            <p:ph type="body" idx="1"/>
          </p:nvPr>
        </p:nvSpPr>
        <p:spPr>
          <a:xfrm>
            <a:off x="623888" y="4589464"/>
            <a:ext cx="7886700" cy="1500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75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107" name="Google Shape;107;p16"/>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8" name="Google Shape;108;p16"/>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9" name="Google Shape;109;p16"/>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628650" y="365126"/>
            <a:ext cx="7886700" cy="13257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2" name="Google Shape;112;p17"/>
          <p:cNvSpPr txBox="1">
            <a:spLocks noGrp="1"/>
          </p:cNvSpPr>
          <p:nvPr>
            <p:ph type="body" idx="1"/>
          </p:nvPr>
        </p:nvSpPr>
        <p:spPr>
          <a:xfrm>
            <a:off x="628650" y="1825625"/>
            <a:ext cx="3886200" cy="43512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3" name="Google Shape;113;p17"/>
          <p:cNvSpPr txBox="1">
            <a:spLocks noGrp="1"/>
          </p:cNvSpPr>
          <p:nvPr>
            <p:ph type="body" idx="2"/>
          </p:nvPr>
        </p:nvSpPr>
        <p:spPr>
          <a:xfrm>
            <a:off x="4629150" y="1825625"/>
            <a:ext cx="3886200" cy="43512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4" name="Google Shape;114;p17"/>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p17"/>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1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629841" y="365126"/>
            <a:ext cx="7886700" cy="13257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9" name="Google Shape;119;p18"/>
          <p:cNvSpPr txBox="1">
            <a:spLocks noGrp="1"/>
          </p:cNvSpPr>
          <p:nvPr>
            <p:ph type="body" idx="1"/>
          </p:nvPr>
        </p:nvSpPr>
        <p:spPr>
          <a:xfrm>
            <a:off x="629842" y="1681163"/>
            <a:ext cx="3868200" cy="8238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350"/>
              <a:buFont typeface="Arial"/>
              <a:buNone/>
              <a:defRPr sz="135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120" name="Google Shape;120;p18"/>
          <p:cNvSpPr txBox="1">
            <a:spLocks noGrp="1"/>
          </p:cNvSpPr>
          <p:nvPr>
            <p:ph type="body" idx="2"/>
          </p:nvPr>
        </p:nvSpPr>
        <p:spPr>
          <a:xfrm>
            <a:off x="629842" y="2505075"/>
            <a:ext cx="3868200" cy="36846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1" name="Google Shape;121;p18"/>
          <p:cNvSpPr txBox="1">
            <a:spLocks noGrp="1"/>
          </p:cNvSpPr>
          <p:nvPr>
            <p:ph type="body" idx="3"/>
          </p:nvPr>
        </p:nvSpPr>
        <p:spPr>
          <a:xfrm>
            <a:off x="4629150" y="1681163"/>
            <a:ext cx="3887400" cy="8238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350"/>
              <a:buFont typeface="Arial"/>
              <a:buNone/>
              <a:defRPr sz="135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122" name="Google Shape;122;p18"/>
          <p:cNvSpPr txBox="1">
            <a:spLocks noGrp="1"/>
          </p:cNvSpPr>
          <p:nvPr>
            <p:ph type="body" idx="4"/>
          </p:nvPr>
        </p:nvSpPr>
        <p:spPr>
          <a:xfrm>
            <a:off x="4629150" y="2505075"/>
            <a:ext cx="3887400" cy="36846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3" name="Google Shape;123;p18"/>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4" name="Google Shape;124;p18"/>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5" name="Google Shape;125;p18"/>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628650" y="365126"/>
            <a:ext cx="7886700" cy="13257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8" name="Google Shape;128;p19"/>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9" name="Google Shape;129;p19"/>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19"/>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
        <p:nvSpPr>
          <p:cNvPr id="132" name="Google Shape;132;p20"/>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3" name="Google Shape;133;p20"/>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4" name="Google Shape;134;p20"/>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629841" y="457200"/>
            <a:ext cx="2949300"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7" name="Google Shape;137;p21"/>
          <p:cNvSpPr txBox="1">
            <a:spLocks noGrp="1"/>
          </p:cNvSpPr>
          <p:nvPr>
            <p:ph type="body" idx="1"/>
          </p:nvPr>
        </p:nvSpPr>
        <p:spPr>
          <a:xfrm>
            <a:off x="3887391" y="987426"/>
            <a:ext cx="4629300" cy="48735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375"/>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38" name="Google Shape;138;p21"/>
          <p:cNvSpPr txBox="1">
            <a:spLocks noGrp="1"/>
          </p:cNvSpPr>
          <p:nvPr>
            <p:ph type="body" idx="2"/>
          </p:nvPr>
        </p:nvSpPr>
        <p:spPr>
          <a:xfrm>
            <a:off x="629841" y="2057400"/>
            <a:ext cx="2949300" cy="38115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050"/>
              <a:buFont typeface="Arial"/>
              <a:buNone/>
              <a:defRPr sz="105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139" name="Google Shape;139;p21"/>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0" name="Google Shape;140;p21"/>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1" name="Google Shape;141;p21"/>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28650" y="365126"/>
            <a:ext cx="78867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3"/>
          <p:cNvSpPr txBox="1">
            <a:spLocks noGrp="1"/>
          </p:cNvSpPr>
          <p:nvPr>
            <p:ph type="body" idx="1"/>
          </p:nvPr>
        </p:nvSpPr>
        <p:spPr>
          <a:xfrm>
            <a:off x="628650" y="1825625"/>
            <a:ext cx="7886700" cy="4351338"/>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629841" y="457200"/>
            <a:ext cx="2949300"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4" name="Google Shape;144;p22"/>
          <p:cNvSpPr>
            <a:spLocks noGrp="1"/>
          </p:cNvSpPr>
          <p:nvPr>
            <p:ph type="pic" idx="2"/>
          </p:nvPr>
        </p:nvSpPr>
        <p:spPr>
          <a:xfrm>
            <a:off x="3887391" y="987426"/>
            <a:ext cx="4629300" cy="48735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45" name="Google Shape;145;p22"/>
          <p:cNvSpPr txBox="1">
            <a:spLocks noGrp="1"/>
          </p:cNvSpPr>
          <p:nvPr>
            <p:ph type="body" idx="1"/>
          </p:nvPr>
        </p:nvSpPr>
        <p:spPr>
          <a:xfrm>
            <a:off x="629841" y="2057400"/>
            <a:ext cx="2949300" cy="38115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050"/>
              <a:buFont typeface="Arial"/>
              <a:buNone/>
              <a:defRPr sz="105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146" name="Google Shape;146;p22"/>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7" name="Google Shape;147;p22"/>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8" name="Google Shape;148;p2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628650" y="365126"/>
            <a:ext cx="7886700" cy="13257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1" name="Google Shape;151;p23"/>
          <p:cNvSpPr txBox="1">
            <a:spLocks noGrp="1"/>
          </p:cNvSpPr>
          <p:nvPr>
            <p:ph type="body" idx="1"/>
          </p:nvPr>
        </p:nvSpPr>
        <p:spPr>
          <a:xfrm rot="5400000">
            <a:off x="2396400" y="57875"/>
            <a:ext cx="4351200" cy="78867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2" name="Google Shape;152;p23"/>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3" name="Google Shape;153;p23"/>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4" name="Google Shape;154;p23"/>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rot="5400000">
            <a:off x="4623599" y="2285275"/>
            <a:ext cx="5811900" cy="19716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7" name="Google Shape;157;p24"/>
          <p:cNvSpPr txBox="1">
            <a:spLocks noGrp="1"/>
          </p:cNvSpPr>
          <p:nvPr>
            <p:ph type="body" idx="1"/>
          </p:nvPr>
        </p:nvSpPr>
        <p:spPr>
          <a:xfrm rot="5400000">
            <a:off x="623025" y="370675"/>
            <a:ext cx="5811900" cy="58008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8" name="Google Shape;158;p24"/>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9" name="Google Shape;159;p24"/>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0" name="Google Shape;160;p24"/>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628650" y="365126"/>
            <a:ext cx="7886700" cy="13257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9" name="Google Shape;169;p26"/>
          <p:cNvSpPr txBox="1">
            <a:spLocks noGrp="1"/>
          </p:cNvSpPr>
          <p:nvPr>
            <p:ph type="body" idx="1"/>
          </p:nvPr>
        </p:nvSpPr>
        <p:spPr>
          <a:xfrm>
            <a:off x="628650" y="1825625"/>
            <a:ext cx="7886700" cy="43512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0" name="Google Shape;170;p26"/>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1" name="Google Shape;171;p26"/>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2" name="Google Shape;172;p26"/>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3"/>
        <p:cNvGrpSpPr/>
        <p:nvPr/>
      </p:nvGrpSpPr>
      <p:grpSpPr>
        <a:xfrm>
          <a:off x="0" y="0"/>
          <a:ext cx="0" cy="0"/>
          <a:chOff x="0" y="0"/>
          <a:chExt cx="0" cy="0"/>
        </a:xfrm>
      </p:grpSpPr>
      <p:sp>
        <p:nvSpPr>
          <p:cNvPr id="174" name="Google Shape;174;p27"/>
          <p:cNvSpPr txBox="1">
            <a:spLocks noGrp="1"/>
          </p:cNvSpPr>
          <p:nvPr>
            <p:ph type="ctrTitle"/>
          </p:nvPr>
        </p:nvSpPr>
        <p:spPr>
          <a:xfrm>
            <a:off x="1143000" y="1122363"/>
            <a:ext cx="6858000" cy="2387700"/>
          </a:xfrm>
          <a:prstGeom prst="rect">
            <a:avLst/>
          </a:prstGeom>
          <a:noFill/>
          <a:ln>
            <a:noFill/>
          </a:ln>
        </p:spPr>
        <p:txBody>
          <a:bodyPr spcFirstLastPara="1" wrap="square" lIns="91425" tIns="91425" rIns="91425" bIns="91425" anchor="b" anchorCtr="0">
            <a:noAutofit/>
          </a:bodyPr>
          <a:lstStyle>
            <a:lvl1pPr marR="0" lvl="0" algn="ctr"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5" name="Google Shape;175;p27"/>
          <p:cNvSpPr txBox="1">
            <a:spLocks noGrp="1"/>
          </p:cNvSpPr>
          <p:nvPr>
            <p:ph type="subTitle" idx="1"/>
          </p:nvPr>
        </p:nvSpPr>
        <p:spPr>
          <a:xfrm>
            <a:off x="1143000" y="3602038"/>
            <a:ext cx="6858000" cy="1655700"/>
          </a:xfrm>
          <a:prstGeom prst="rect">
            <a:avLst/>
          </a:prstGeom>
          <a:noFill/>
          <a:ln>
            <a:noFill/>
          </a:ln>
        </p:spPr>
        <p:txBody>
          <a:bodyPr spcFirstLastPara="1" wrap="square" lIns="91425" tIns="91425" rIns="91425" bIns="91425"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76" name="Google Shape;176;p27"/>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7" name="Google Shape;177;p27"/>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8" name="Google Shape;178;p2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9" name="Google Shape;179;p27"/>
          <p:cNvCxnSpPr/>
          <p:nvPr/>
        </p:nvCxnSpPr>
        <p:spPr>
          <a:xfrm>
            <a:off x="0" y="990600"/>
            <a:ext cx="9144000" cy="0"/>
          </a:xfrm>
          <a:prstGeom prst="straightConnector1">
            <a:avLst/>
          </a:prstGeom>
          <a:noFill/>
          <a:ln w="63500" cap="flat" cmpd="sng">
            <a:solidFill>
              <a:schemeClr val="accent1"/>
            </a:solidFill>
            <a:prstDash val="solid"/>
            <a:miter lim="800000"/>
            <a:headEnd type="none" w="sm" len="sm"/>
            <a:tailEnd type="none" w="sm" len="sm"/>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623888" y="1709739"/>
            <a:ext cx="7886700" cy="28527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8"/>
          <p:cNvSpPr txBox="1">
            <a:spLocks noGrp="1"/>
          </p:cNvSpPr>
          <p:nvPr>
            <p:ph type="body" idx="1"/>
          </p:nvPr>
        </p:nvSpPr>
        <p:spPr>
          <a:xfrm>
            <a:off x="623888" y="4589464"/>
            <a:ext cx="7886700" cy="1500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75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183" name="Google Shape;183;p28"/>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4" name="Google Shape;184;p28"/>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5" name="Google Shape;185;p28"/>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628650" y="365126"/>
            <a:ext cx="7886700" cy="13257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8" name="Google Shape;188;p29"/>
          <p:cNvSpPr txBox="1">
            <a:spLocks noGrp="1"/>
          </p:cNvSpPr>
          <p:nvPr>
            <p:ph type="body" idx="1"/>
          </p:nvPr>
        </p:nvSpPr>
        <p:spPr>
          <a:xfrm>
            <a:off x="628650" y="1825625"/>
            <a:ext cx="3886200" cy="43512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9" name="Google Shape;189;p29"/>
          <p:cNvSpPr txBox="1">
            <a:spLocks noGrp="1"/>
          </p:cNvSpPr>
          <p:nvPr>
            <p:ph type="body" idx="2"/>
          </p:nvPr>
        </p:nvSpPr>
        <p:spPr>
          <a:xfrm>
            <a:off x="4629150" y="1825625"/>
            <a:ext cx="3886200" cy="43512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0" name="Google Shape;190;p29"/>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1" name="Google Shape;191;p29"/>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2" name="Google Shape;192;p29"/>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629841" y="365126"/>
            <a:ext cx="7886700" cy="13257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5" name="Google Shape;195;p30"/>
          <p:cNvSpPr txBox="1">
            <a:spLocks noGrp="1"/>
          </p:cNvSpPr>
          <p:nvPr>
            <p:ph type="body" idx="1"/>
          </p:nvPr>
        </p:nvSpPr>
        <p:spPr>
          <a:xfrm>
            <a:off x="629842" y="1681163"/>
            <a:ext cx="3868200" cy="8238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350"/>
              <a:buFont typeface="Arial"/>
              <a:buNone/>
              <a:defRPr sz="135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196" name="Google Shape;196;p30"/>
          <p:cNvSpPr txBox="1">
            <a:spLocks noGrp="1"/>
          </p:cNvSpPr>
          <p:nvPr>
            <p:ph type="body" idx="2"/>
          </p:nvPr>
        </p:nvSpPr>
        <p:spPr>
          <a:xfrm>
            <a:off x="629842" y="2505075"/>
            <a:ext cx="3868200" cy="36846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7" name="Google Shape;197;p30"/>
          <p:cNvSpPr txBox="1">
            <a:spLocks noGrp="1"/>
          </p:cNvSpPr>
          <p:nvPr>
            <p:ph type="body" idx="3"/>
          </p:nvPr>
        </p:nvSpPr>
        <p:spPr>
          <a:xfrm>
            <a:off x="4629150" y="1681163"/>
            <a:ext cx="3887400" cy="8238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350"/>
              <a:buFont typeface="Arial"/>
              <a:buNone/>
              <a:defRPr sz="135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198" name="Google Shape;198;p30"/>
          <p:cNvSpPr txBox="1">
            <a:spLocks noGrp="1"/>
          </p:cNvSpPr>
          <p:nvPr>
            <p:ph type="body" idx="4"/>
          </p:nvPr>
        </p:nvSpPr>
        <p:spPr>
          <a:xfrm>
            <a:off x="4629150" y="2505075"/>
            <a:ext cx="3887400" cy="36846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9" name="Google Shape;199;p30"/>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0" name="Google Shape;200;p30"/>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1" name="Google Shape;201;p30"/>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628650" y="365126"/>
            <a:ext cx="7886700" cy="13257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4" name="Google Shape;204;p31"/>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31"/>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6" name="Google Shape;206;p31"/>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7"/>
        <p:cNvGrpSpPr/>
        <p:nvPr/>
      </p:nvGrpSpPr>
      <p:grpSpPr>
        <a:xfrm>
          <a:off x="0" y="0"/>
          <a:ext cx="0" cy="0"/>
          <a:chOff x="0" y="0"/>
          <a:chExt cx="0" cy="0"/>
        </a:xfrm>
      </p:grpSpPr>
      <p:sp>
        <p:nvSpPr>
          <p:cNvPr id="208" name="Google Shape;208;p32"/>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9" name="Google Shape;209;p32"/>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10" name="Google Shape;210;p3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623888" y="1709739"/>
            <a:ext cx="7886700" cy="2852737"/>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4"/>
          <p:cNvSpPr txBox="1">
            <a:spLocks noGrp="1"/>
          </p:cNvSpPr>
          <p:nvPr>
            <p:ph type="body" idx="1"/>
          </p:nvPr>
        </p:nvSpPr>
        <p:spPr>
          <a:xfrm>
            <a:off x="623888" y="4589464"/>
            <a:ext cx="7886700" cy="1500187"/>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75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1" name="Google Shape;31;p4"/>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629841" y="457200"/>
            <a:ext cx="2949300"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3" name="Google Shape;213;p33"/>
          <p:cNvSpPr txBox="1">
            <a:spLocks noGrp="1"/>
          </p:cNvSpPr>
          <p:nvPr>
            <p:ph type="body" idx="1"/>
          </p:nvPr>
        </p:nvSpPr>
        <p:spPr>
          <a:xfrm>
            <a:off x="3887391" y="987426"/>
            <a:ext cx="4629300" cy="48735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375"/>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214" name="Google Shape;214;p33"/>
          <p:cNvSpPr txBox="1">
            <a:spLocks noGrp="1"/>
          </p:cNvSpPr>
          <p:nvPr>
            <p:ph type="body" idx="2"/>
          </p:nvPr>
        </p:nvSpPr>
        <p:spPr>
          <a:xfrm>
            <a:off x="629841" y="2057400"/>
            <a:ext cx="2949300" cy="38115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050"/>
              <a:buFont typeface="Arial"/>
              <a:buNone/>
              <a:defRPr sz="105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215" name="Google Shape;215;p33"/>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16" name="Google Shape;216;p33"/>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17" name="Google Shape;217;p33"/>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629841" y="457200"/>
            <a:ext cx="2949300"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20" name="Google Shape;220;p34"/>
          <p:cNvSpPr>
            <a:spLocks noGrp="1"/>
          </p:cNvSpPr>
          <p:nvPr>
            <p:ph type="pic" idx="2"/>
          </p:nvPr>
        </p:nvSpPr>
        <p:spPr>
          <a:xfrm>
            <a:off x="3887391" y="987426"/>
            <a:ext cx="4629300" cy="48735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221" name="Google Shape;221;p34"/>
          <p:cNvSpPr txBox="1">
            <a:spLocks noGrp="1"/>
          </p:cNvSpPr>
          <p:nvPr>
            <p:ph type="body" idx="1"/>
          </p:nvPr>
        </p:nvSpPr>
        <p:spPr>
          <a:xfrm>
            <a:off x="629841" y="2057400"/>
            <a:ext cx="2949300" cy="38115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050"/>
              <a:buFont typeface="Arial"/>
              <a:buNone/>
              <a:defRPr sz="105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222" name="Google Shape;222;p34"/>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23" name="Google Shape;223;p34"/>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24" name="Google Shape;224;p34"/>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628650" y="365126"/>
            <a:ext cx="7886700" cy="13257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27" name="Google Shape;227;p35"/>
          <p:cNvSpPr txBox="1">
            <a:spLocks noGrp="1"/>
          </p:cNvSpPr>
          <p:nvPr>
            <p:ph type="body" idx="1"/>
          </p:nvPr>
        </p:nvSpPr>
        <p:spPr>
          <a:xfrm rot="5400000">
            <a:off x="2396400" y="57875"/>
            <a:ext cx="4351200" cy="78867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8" name="Google Shape;228;p35"/>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29" name="Google Shape;229;p35"/>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0" name="Google Shape;230;p35"/>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1"/>
        <p:cNvGrpSpPr/>
        <p:nvPr/>
      </p:nvGrpSpPr>
      <p:grpSpPr>
        <a:xfrm>
          <a:off x="0" y="0"/>
          <a:ext cx="0" cy="0"/>
          <a:chOff x="0" y="0"/>
          <a:chExt cx="0" cy="0"/>
        </a:xfrm>
      </p:grpSpPr>
      <p:sp>
        <p:nvSpPr>
          <p:cNvPr id="232" name="Google Shape;232;p36"/>
          <p:cNvSpPr txBox="1">
            <a:spLocks noGrp="1"/>
          </p:cNvSpPr>
          <p:nvPr>
            <p:ph type="title"/>
          </p:nvPr>
        </p:nvSpPr>
        <p:spPr>
          <a:xfrm rot="5400000">
            <a:off x="4623599" y="2285275"/>
            <a:ext cx="5811900" cy="19716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3" name="Google Shape;233;p36"/>
          <p:cNvSpPr txBox="1">
            <a:spLocks noGrp="1"/>
          </p:cNvSpPr>
          <p:nvPr>
            <p:ph type="body" idx="1"/>
          </p:nvPr>
        </p:nvSpPr>
        <p:spPr>
          <a:xfrm rot="5400000">
            <a:off x="623025" y="370675"/>
            <a:ext cx="5811900" cy="58008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4" name="Google Shape;234;p36"/>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5" name="Google Shape;235;p36"/>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6" name="Google Shape;236;p36"/>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628650" y="365126"/>
            <a:ext cx="78867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6" name="Google Shape;36;p5"/>
          <p:cNvSpPr txBox="1">
            <a:spLocks noGrp="1"/>
          </p:cNvSpPr>
          <p:nvPr>
            <p:ph type="body" idx="1"/>
          </p:nvPr>
        </p:nvSpPr>
        <p:spPr>
          <a:xfrm>
            <a:off x="628650" y="1825625"/>
            <a:ext cx="3886200" cy="4351338"/>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body" idx="2"/>
          </p:nvPr>
        </p:nvSpPr>
        <p:spPr>
          <a:xfrm>
            <a:off x="4629150" y="1825625"/>
            <a:ext cx="3886200" cy="4351338"/>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629841" y="365126"/>
            <a:ext cx="78867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3" name="Google Shape;43;p6"/>
          <p:cNvSpPr txBox="1">
            <a:spLocks noGrp="1"/>
          </p:cNvSpPr>
          <p:nvPr>
            <p:ph type="body" idx="1"/>
          </p:nvPr>
        </p:nvSpPr>
        <p:spPr>
          <a:xfrm>
            <a:off x="629842" y="1681163"/>
            <a:ext cx="3868340"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350"/>
              <a:buFont typeface="Arial"/>
              <a:buNone/>
              <a:defRPr sz="135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29842" y="2505075"/>
            <a:ext cx="3868340" cy="3684588"/>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3"/>
          </p:nvPr>
        </p:nvSpPr>
        <p:spPr>
          <a:xfrm>
            <a:off x="4629150" y="1681163"/>
            <a:ext cx="3887391"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350"/>
              <a:buFont typeface="Arial"/>
              <a:buNone/>
              <a:defRPr sz="135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body" idx="4"/>
          </p:nvPr>
        </p:nvSpPr>
        <p:spPr>
          <a:xfrm>
            <a:off x="4629150" y="2505075"/>
            <a:ext cx="3887391" cy="3684588"/>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628650" y="365126"/>
            <a:ext cx="78867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2" name="Google Shape;52;p7"/>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29841" y="457200"/>
            <a:ext cx="2949178"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9"/>
          <p:cNvSpPr txBox="1">
            <a:spLocks noGrp="1"/>
          </p:cNvSpPr>
          <p:nvPr>
            <p:ph type="body" idx="1"/>
          </p:nvPr>
        </p:nvSpPr>
        <p:spPr>
          <a:xfrm>
            <a:off x="3887391" y="987426"/>
            <a:ext cx="4629150" cy="4873625"/>
          </a:xfrm>
          <a:prstGeom prst="rect">
            <a:avLst/>
          </a:prstGeom>
          <a:noFill/>
          <a:ln>
            <a:noFill/>
          </a:ln>
        </p:spPr>
        <p:txBody>
          <a:bodyPr spcFirstLastPara="1" wrap="square" lIns="91425" tIns="91425" rIns="91425" bIns="91425" anchor="t" anchorCtr="0">
            <a:noAutofit/>
          </a:bodyPr>
          <a:lstStyle>
            <a:lvl1pPr marL="457200" marR="0" lvl="0" indent="-381000" algn="l" rtl="0">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375"/>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body" idx="2"/>
          </p:nvPr>
        </p:nvSpPr>
        <p:spPr>
          <a:xfrm>
            <a:off x="629841" y="2057400"/>
            <a:ext cx="2949178"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050"/>
              <a:buFont typeface="Arial"/>
              <a:buNone/>
              <a:defRPr sz="105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629841" y="457200"/>
            <a:ext cx="2949178"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 name="Google Shape;68;p10"/>
          <p:cNvSpPr>
            <a:spLocks noGrp="1"/>
          </p:cNvSpPr>
          <p:nvPr>
            <p:ph type="pic" idx="2"/>
          </p:nvPr>
        </p:nvSpPr>
        <p:spPr>
          <a:xfrm>
            <a:off x="3887391" y="987426"/>
            <a:ext cx="4629150" cy="487362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body" idx="1"/>
          </p:nvPr>
        </p:nvSpPr>
        <p:spPr>
          <a:xfrm>
            <a:off x="629841" y="2057400"/>
            <a:ext cx="2949178"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050"/>
              <a:buFont typeface="Arial"/>
              <a:buNone/>
              <a:defRPr sz="105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628650" y="365126"/>
            <a:ext cx="7886700" cy="13257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7" name="Google Shape;87;p13"/>
          <p:cNvSpPr txBox="1">
            <a:spLocks noGrp="1"/>
          </p:cNvSpPr>
          <p:nvPr>
            <p:ph type="body" idx="1"/>
          </p:nvPr>
        </p:nvSpPr>
        <p:spPr>
          <a:xfrm>
            <a:off x="628650" y="1825625"/>
            <a:ext cx="7886700" cy="43512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3"/>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628650" y="365126"/>
            <a:ext cx="7886700" cy="13257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3" name="Google Shape;163;p25"/>
          <p:cNvSpPr txBox="1">
            <a:spLocks noGrp="1"/>
          </p:cNvSpPr>
          <p:nvPr>
            <p:ph type="body" idx="1"/>
          </p:nvPr>
        </p:nvSpPr>
        <p:spPr>
          <a:xfrm>
            <a:off x="628650" y="1825625"/>
            <a:ext cx="7886700" cy="43512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4" name="Google Shape;164;p25"/>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5" name="Google Shape;165;p25"/>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6" name="Google Shape;166;p25"/>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p:nvPr/>
        </p:nvSpPr>
        <p:spPr>
          <a:xfrm>
            <a:off x="0" y="1981200"/>
            <a:ext cx="9144000" cy="1200300"/>
          </a:xfrm>
          <a:prstGeom prst="rect">
            <a:avLst/>
          </a:prstGeom>
          <a:solidFill>
            <a:srgbClr val="00244B"/>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D2C4F"/>
              </a:solidFill>
              <a:latin typeface="Arial"/>
              <a:ea typeface="Arial"/>
              <a:cs typeface="Arial"/>
              <a:sym typeface="Arial"/>
            </a:endParaRPr>
          </a:p>
        </p:txBody>
      </p:sp>
      <p:sp>
        <p:nvSpPr>
          <p:cNvPr id="242" name="Google Shape;242;p37"/>
          <p:cNvSpPr/>
          <p:nvPr/>
        </p:nvSpPr>
        <p:spPr>
          <a:xfrm>
            <a:off x="0" y="2013372"/>
            <a:ext cx="9144000" cy="584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b="1" i="0" u="none" strike="noStrike" cap="none">
                <a:solidFill>
                  <a:srgbClr val="FFFFFF"/>
                </a:solidFill>
                <a:latin typeface="Lucida Sans"/>
                <a:ea typeface="Lucida Sans"/>
                <a:cs typeface="Lucida Sans"/>
                <a:sym typeface="Lucida Sans"/>
              </a:rPr>
              <a:t>Agency Priority Goal Action Plan</a:t>
            </a:r>
            <a:endParaRPr/>
          </a:p>
          <a:p>
            <a:pPr marL="0" marR="0" lvl="0" indent="0" algn="ctr" rtl="0">
              <a:lnSpc>
                <a:spcPct val="100000"/>
              </a:lnSpc>
              <a:spcBef>
                <a:spcPts val="0"/>
              </a:spcBef>
              <a:spcAft>
                <a:spcPts val="0"/>
              </a:spcAft>
              <a:buNone/>
            </a:pPr>
            <a:endParaRPr sz="1400" b="1" i="0" u="none" strike="noStrike" cap="none">
              <a:solidFill>
                <a:srgbClr val="FFFFFF"/>
              </a:solidFill>
              <a:latin typeface="Times New Roman"/>
              <a:ea typeface="Times New Roman"/>
              <a:cs typeface="Times New Roman"/>
              <a:sym typeface="Times New Roman"/>
            </a:endParaRPr>
          </a:p>
        </p:txBody>
      </p:sp>
      <p:sp>
        <p:nvSpPr>
          <p:cNvPr id="243" name="Google Shape;243;p37"/>
          <p:cNvSpPr txBox="1"/>
          <p:nvPr/>
        </p:nvSpPr>
        <p:spPr>
          <a:xfrm>
            <a:off x="1676400" y="3272597"/>
            <a:ext cx="7239000" cy="2812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1400"/>
              <a:buFont typeface="Arial"/>
              <a:buNone/>
            </a:pPr>
            <a:r>
              <a:rPr lang="en-US" sz="1400" b="1" i="0" u="none" strike="noStrike" cap="none">
                <a:solidFill>
                  <a:srgbClr val="00244B"/>
                </a:solidFill>
                <a:latin typeface="Lucida Sans"/>
                <a:ea typeface="Lucida Sans"/>
                <a:cs typeface="Lucida Sans"/>
                <a:sym typeface="Lucida Sans"/>
              </a:rPr>
              <a:t>Goal Leader:</a:t>
            </a:r>
            <a:endParaRPr/>
          </a:p>
          <a:p>
            <a:pPr marL="0" marR="0" lvl="0" indent="0" algn="l" rtl="0">
              <a:lnSpc>
                <a:spcPct val="90000"/>
              </a:lnSpc>
              <a:spcBef>
                <a:spcPts val="0"/>
              </a:spcBef>
              <a:spcAft>
                <a:spcPts val="0"/>
              </a:spcAft>
              <a:buClr>
                <a:srgbClr val="000000"/>
              </a:buClr>
              <a:buSzPts val="1400"/>
              <a:buFont typeface="Arial"/>
              <a:buNone/>
            </a:pPr>
            <a:endParaRPr sz="1400" b="1" i="0" u="none" strike="noStrike" cap="none">
              <a:solidFill>
                <a:srgbClr val="00244B"/>
              </a:solidFill>
              <a:latin typeface="Lucida Sans"/>
              <a:ea typeface="Lucida Sans"/>
              <a:cs typeface="Lucida Sans"/>
              <a:sym typeface="Lucida Sans"/>
            </a:endParaRPr>
          </a:p>
          <a:p>
            <a:pPr marL="0" marR="0" lvl="0" indent="0" algn="l" rtl="0">
              <a:lnSpc>
                <a:spcPct val="90000"/>
              </a:lnSpc>
              <a:spcBef>
                <a:spcPts val="0"/>
              </a:spcBef>
              <a:spcAft>
                <a:spcPts val="0"/>
              </a:spcAft>
              <a:buClr>
                <a:srgbClr val="000000"/>
              </a:buClr>
              <a:buSzPts val="1400"/>
              <a:buFont typeface="Arial"/>
              <a:buNone/>
            </a:pPr>
            <a:r>
              <a:rPr lang="en-US" sz="1400" b="0" i="0" u="none" strike="noStrike" cap="none">
                <a:latin typeface="Arial"/>
                <a:ea typeface="Arial"/>
                <a:cs typeface="Arial"/>
                <a:sym typeface="Arial"/>
              </a:rPr>
              <a:t>Daniel W</a:t>
            </a:r>
            <a:r>
              <a:rPr lang="en-US"/>
              <a:t>. </a:t>
            </a:r>
            <a:r>
              <a:rPr lang="en-US" sz="1400" b="0" i="0" u="none" strike="noStrike" cap="none">
                <a:latin typeface="Arial"/>
                <a:ea typeface="Arial"/>
                <a:cs typeface="Arial"/>
                <a:sym typeface="Arial"/>
              </a:rPr>
              <a:t>Mathews, Commissioner, Public Buildings Service (PBS)</a:t>
            </a:r>
            <a:br>
              <a:rPr lang="en-US" sz="1400" b="0" i="0" u="none" strike="noStrike" cap="none">
                <a:solidFill>
                  <a:srgbClr val="000000"/>
                </a:solidFill>
                <a:latin typeface="Arial"/>
                <a:ea typeface="Arial"/>
                <a:cs typeface="Arial"/>
                <a:sym typeface="Arial"/>
              </a:rPr>
            </a:br>
            <a:br>
              <a:rPr lang="en-US" sz="1400" b="0" i="0" u="none" strike="noStrike" cap="none">
                <a:solidFill>
                  <a:srgbClr val="000000"/>
                </a:solidFill>
                <a:latin typeface="Arial"/>
                <a:ea typeface="Arial"/>
                <a:cs typeface="Arial"/>
                <a:sym typeface="Arial"/>
              </a:rPr>
            </a:br>
            <a:br>
              <a:rPr lang="en-US" sz="1400" b="0" i="0" u="none" strike="noStrike" cap="none">
                <a:solidFill>
                  <a:srgbClr val="000000"/>
                </a:solidFill>
                <a:latin typeface="Arial"/>
                <a:ea typeface="Arial"/>
                <a:cs typeface="Arial"/>
                <a:sym typeface="Arial"/>
              </a:rPr>
            </a:br>
            <a:br>
              <a:rPr lang="en-US" sz="1200" b="0" i="0" u="none" strike="noStrike" cap="none">
                <a:solidFill>
                  <a:srgbClr val="00244B"/>
                </a:solidFill>
                <a:latin typeface="Lucida Sans"/>
                <a:ea typeface="Lucida Sans"/>
                <a:cs typeface="Lucida Sans"/>
                <a:sym typeface="Lucida Sans"/>
              </a:rPr>
            </a:br>
            <a:endParaRPr sz="1200" b="0" i="0" u="none" strike="noStrike" cap="none">
              <a:solidFill>
                <a:srgbClr val="00244B"/>
              </a:solidFill>
              <a:latin typeface="Lucida Sans"/>
              <a:ea typeface="Lucida Sans"/>
              <a:cs typeface="Lucida Sans"/>
              <a:sym typeface="Lucida Sans"/>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a:solidFill>
                <a:srgbClr val="00244B"/>
              </a:solidFill>
              <a:latin typeface="Lucida Sans"/>
              <a:ea typeface="Lucida Sans"/>
              <a:cs typeface="Lucida Sans"/>
              <a:sym typeface="Lucida Sans"/>
            </a:endParaRPr>
          </a:p>
        </p:txBody>
      </p:sp>
      <p:sp>
        <p:nvSpPr>
          <p:cNvPr id="244" name="Google Shape;244;p37"/>
          <p:cNvSpPr/>
          <p:nvPr/>
        </p:nvSpPr>
        <p:spPr>
          <a:xfrm>
            <a:off x="0" y="2367816"/>
            <a:ext cx="91440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0" i="0" u="none" strike="noStrike" cap="none">
                <a:solidFill>
                  <a:srgbClr val="FFFFFF"/>
                </a:solidFill>
                <a:latin typeface="Lucida Sans"/>
                <a:ea typeface="Lucida Sans"/>
                <a:cs typeface="Lucida Sans"/>
                <a:sym typeface="Lucida Sans"/>
              </a:rPr>
              <a:t>Leased Building Operations</a:t>
            </a:r>
            <a:endParaRPr/>
          </a:p>
        </p:txBody>
      </p:sp>
      <p:pic>
        <p:nvPicPr>
          <p:cNvPr id="245" name="Google Shape;245;p37"/>
          <p:cNvPicPr preferRelativeResize="0"/>
          <p:nvPr/>
        </p:nvPicPr>
        <p:blipFill rotWithShape="1">
          <a:blip r:embed="rId3">
            <a:alphaModFix/>
          </a:blip>
          <a:srcRect/>
          <a:stretch/>
        </p:blipFill>
        <p:spPr>
          <a:xfrm>
            <a:off x="304800" y="6119952"/>
            <a:ext cx="3125422" cy="585648"/>
          </a:xfrm>
          <a:prstGeom prst="rect">
            <a:avLst/>
          </a:prstGeom>
          <a:noFill/>
          <a:ln>
            <a:noFill/>
          </a:ln>
        </p:spPr>
      </p:pic>
      <p:sp>
        <p:nvSpPr>
          <p:cNvPr id="246" name="Google Shape;246;p37"/>
          <p:cNvSpPr/>
          <p:nvPr/>
        </p:nvSpPr>
        <p:spPr>
          <a:xfrm>
            <a:off x="5997850" y="6258875"/>
            <a:ext cx="2963400" cy="307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600" b="1" i="0" u="none" strike="noStrike" cap="none">
                <a:solidFill>
                  <a:srgbClr val="00244B"/>
                </a:solidFill>
              </a:rPr>
              <a:t>Fiscal Year 201</a:t>
            </a:r>
            <a:r>
              <a:rPr lang="en-US" sz="1600" b="1">
                <a:solidFill>
                  <a:srgbClr val="00244B"/>
                </a:solidFill>
              </a:rPr>
              <a:t>9</a:t>
            </a:r>
            <a:r>
              <a:rPr lang="en-US" sz="1600" b="1" i="0" u="none" strike="noStrike" cap="none">
                <a:solidFill>
                  <a:srgbClr val="00244B"/>
                </a:solidFill>
              </a:rPr>
              <a:t>, Quarter </a:t>
            </a:r>
            <a:r>
              <a:rPr lang="en-US" sz="1600" b="1">
                <a:solidFill>
                  <a:srgbClr val="00244B"/>
                </a:solidFill>
              </a:rPr>
              <a:t>3</a:t>
            </a:r>
            <a:endParaRPr sz="1600" b="1" i="0" u="none" strike="noStrike" cap="none">
              <a:solidFill>
                <a:srgbClr val="00244B"/>
              </a:solidFill>
            </a:endParaRPr>
          </a:p>
        </p:txBody>
      </p:sp>
      <p:pic>
        <p:nvPicPr>
          <p:cNvPr id="247" name="Google Shape;247;p37"/>
          <p:cNvPicPr preferRelativeResize="0"/>
          <p:nvPr/>
        </p:nvPicPr>
        <p:blipFill rotWithShape="1">
          <a:blip r:embed="rId4">
            <a:alphaModFix/>
          </a:blip>
          <a:srcRect/>
          <a:stretch/>
        </p:blipFill>
        <p:spPr>
          <a:xfrm>
            <a:off x="3657600" y="55166"/>
            <a:ext cx="1849834" cy="18498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sp>
        <p:nvSpPr>
          <p:cNvPr id="253" name="Google Shape;253;p38"/>
          <p:cNvSpPr txBox="1">
            <a:spLocks noGrp="1"/>
          </p:cNvSpPr>
          <p:nvPr>
            <p:ph type="subTitle" idx="1"/>
          </p:nvPr>
        </p:nvSpPr>
        <p:spPr>
          <a:xfrm>
            <a:off x="0" y="0"/>
            <a:ext cx="9144000" cy="838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US" sz="2800" b="1" i="0" u="none" strike="noStrike" cap="none">
                <a:solidFill>
                  <a:schemeClr val="dk1"/>
                </a:solidFill>
                <a:latin typeface="Calibri"/>
                <a:ea typeface="Calibri"/>
                <a:cs typeface="Calibri"/>
                <a:sym typeface="Calibri"/>
              </a:rPr>
              <a:t>Overview</a:t>
            </a:r>
            <a:endParaRPr sz="2800" b="0" i="0" u="none" strike="noStrike" cap="none">
              <a:solidFill>
                <a:schemeClr val="dk1"/>
              </a:solidFill>
              <a:latin typeface="Calibri"/>
              <a:ea typeface="Calibri"/>
              <a:cs typeface="Calibri"/>
              <a:sym typeface="Calibri"/>
            </a:endParaRPr>
          </a:p>
        </p:txBody>
      </p:sp>
      <p:cxnSp>
        <p:nvCxnSpPr>
          <p:cNvPr id="254" name="Google Shape;254;p38"/>
          <p:cNvCxnSpPr/>
          <p:nvPr/>
        </p:nvCxnSpPr>
        <p:spPr>
          <a:xfrm>
            <a:off x="0" y="609600"/>
            <a:ext cx="9144000" cy="0"/>
          </a:xfrm>
          <a:prstGeom prst="straightConnector1">
            <a:avLst/>
          </a:prstGeom>
          <a:noFill/>
          <a:ln w="38100" cap="flat" cmpd="sng">
            <a:solidFill>
              <a:srgbClr val="C00000"/>
            </a:solidFill>
            <a:prstDash val="solid"/>
            <a:miter lim="800000"/>
            <a:headEnd type="none" w="sm" len="sm"/>
            <a:tailEnd type="none" w="sm" len="sm"/>
          </a:ln>
        </p:spPr>
      </p:cxnSp>
      <p:sp>
        <p:nvSpPr>
          <p:cNvPr id="255" name="Google Shape;255;p38"/>
          <p:cNvSpPr txBox="1"/>
          <p:nvPr/>
        </p:nvSpPr>
        <p:spPr>
          <a:xfrm>
            <a:off x="413725" y="792475"/>
            <a:ext cx="8101500" cy="523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800" b="1" dirty="0">
                <a:solidFill>
                  <a:schemeClr val="dk1"/>
                </a:solidFill>
                <a:latin typeface="Calibri"/>
                <a:ea typeface="Calibri"/>
                <a:cs typeface="Calibri"/>
                <a:sym typeface="Calibri"/>
              </a:rPr>
              <a:t>Goal Statement</a:t>
            </a:r>
            <a:endParaRPr sz="1800" b="1" dirty="0">
              <a:solidFill>
                <a:schemeClr val="dk1"/>
              </a:solidFill>
              <a:latin typeface="Calibri"/>
              <a:ea typeface="Calibri"/>
              <a:cs typeface="Calibri"/>
              <a:sym typeface="Calibri"/>
            </a:endParaRPr>
          </a:p>
          <a:p>
            <a:pPr marL="628650" lvl="0" indent="-342900" algn="l" rtl="0">
              <a:lnSpc>
                <a:spcPct val="100000"/>
              </a:lnSpc>
              <a:spcBef>
                <a:spcPts val="0"/>
              </a:spcBef>
              <a:spcAft>
                <a:spcPts val="0"/>
              </a:spcAft>
              <a:buClr>
                <a:schemeClr val="dk1"/>
              </a:buClr>
              <a:buSzPts val="1800"/>
              <a:buChar char="○"/>
            </a:pPr>
            <a:r>
              <a:rPr lang="en-US" sz="1800" dirty="0">
                <a:solidFill>
                  <a:schemeClr val="dk1"/>
                </a:solidFill>
                <a:latin typeface="Calibri"/>
                <a:ea typeface="Calibri"/>
                <a:cs typeface="Calibri"/>
                <a:sym typeface="Calibri"/>
              </a:rPr>
              <a:t>GSA will generate savings for taxpayers by negotiating </a:t>
            </a:r>
            <a:r>
              <a:rPr lang="en-US" sz="1800">
                <a:solidFill>
                  <a:schemeClr val="dk1"/>
                </a:solidFill>
                <a:latin typeface="Calibri"/>
                <a:ea typeface="Calibri"/>
                <a:cs typeface="Calibri"/>
                <a:sym typeface="Calibri"/>
              </a:rPr>
              <a:t>55 percent </a:t>
            </a:r>
            <a:r>
              <a:rPr lang="en-US" sz="1800" dirty="0">
                <a:solidFill>
                  <a:schemeClr val="dk1"/>
                </a:solidFill>
                <a:latin typeface="Calibri"/>
                <a:ea typeface="Calibri"/>
                <a:cs typeface="Calibri"/>
                <a:sym typeface="Calibri"/>
              </a:rPr>
              <a:t>of the lease office space agreements at or below market rates in FY 2018 and FY 2019.</a:t>
            </a:r>
            <a:endParaRPr sz="1800" dirty="0">
              <a:solidFill>
                <a:schemeClr val="dk1"/>
              </a:solidFill>
              <a:latin typeface="Calibri"/>
              <a:ea typeface="Calibri"/>
              <a:cs typeface="Calibri"/>
              <a:sym typeface="Calibri"/>
            </a:endParaRPr>
          </a:p>
          <a:p>
            <a:pPr marL="0" lvl="0" indent="0" algn="l" rtl="0">
              <a:lnSpc>
                <a:spcPct val="100000"/>
              </a:lnSpc>
              <a:spcBef>
                <a:spcPts val="1000"/>
              </a:spcBef>
              <a:spcAft>
                <a:spcPts val="0"/>
              </a:spcAft>
              <a:buNone/>
            </a:pPr>
            <a:r>
              <a:rPr lang="en-US" sz="1800" b="1" dirty="0">
                <a:solidFill>
                  <a:schemeClr val="dk1"/>
                </a:solidFill>
                <a:latin typeface="Calibri"/>
                <a:ea typeface="Calibri"/>
                <a:cs typeface="Calibri"/>
                <a:sym typeface="Calibri"/>
              </a:rPr>
              <a:t>Challenge</a:t>
            </a:r>
            <a:endParaRPr sz="1800" b="1" dirty="0">
              <a:solidFill>
                <a:schemeClr val="dk1"/>
              </a:solidFill>
              <a:latin typeface="Calibri"/>
              <a:ea typeface="Calibri"/>
              <a:cs typeface="Calibri"/>
              <a:sym typeface="Calibri"/>
            </a:endParaRPr>
          </a:p>
          <a:p>
            <a:pPr marL="628650" lvl="0" indent="-342900" algn="l" rtl="0">
              <a:lnSpc>
                <a:spcPct val="100000"/>
              </a:lnSpc>
              <a:spcBef>
                <a:spcPts val="1000"/>
              </a:spcBef>
              <a:spcAft>
                <a:spcPts val="0"/>
              </a:spcAft>
              <a:buClr>
                <a:schemeClr val="dk1"/>
              </a:buClr>
              <a:buSzPts val="1800"/>
              <a:buChar char="○"/>
            </a:pPr>
            <a:r>
              <a:rPr lang="en-US" sz="1800" dirty="0">
                <a:solidFill>
                  <a:schemeClr val="dk1"/>
                </a:solidFill>
                <a:latin typeface="Calibri"/>
                <a:ea typeface="Calibri"/>
                <a:cs typeface="Calibri"/>
                <a:sym typeface="Calibri"/>
              </a:rPr>
              <a:t>GSA strives to be below commercial office space leasing market rates for every transaction, yet it can be difficult to do so with the complexities of the Government marketplace. </a:t>
            </a:r>
            <a:r>
              <a:rPr lang="en-US" sz="1800" strike="sngStrike" dirty="0">
                <a:solidFill>
                  <a:schemeClr val="dk1"/>
                </a:solidFill>
                <a:latin typeface="Calibri"/>
                <a:ea typeface="Calibri"/>
                <a:cs typeface="Calibri"/>
                <a:sym typeface="Calibri"/>
              </a:rPr>
              <a:t> </a:t>
            </a:r>
            <a:endParaRPr sz="1800" strike="sngStrike" dirty="0">
              <a:solidFill>
                <a:schemeClr val="dk1"/>
              </a:solidFill>
              <a:latin typeface="Calibri"/>
              <a:ea typeface="Calibri"/>
              <a:cs typeface="Calibri"/>
              <a:sym typeface="Calibri"/>
            </a:endParaRPr>
          </a:p>
          <a:p>
            <a:pPr marL="0" lvl="0" indent="0" algn="l" rtl="0">
              <a:lnSpc>
                <a:spcPct val="100000"/>
              </a:lnSpc>
              <a:spcBef>
                <a:spcPts val="1000"/>
              </a:spcBef>
              <a:spcAft>
                <a:spcPts val="0"/>
              </a:spcAft>
              <a:buNone/>
            </a:pPr>
            <a:r>
              <a:rPr lang="en-US" sz="1800" b="1" dirty="0">
                <a:solidFill>
                  <a:schemeClr val="dk1"/>
                </a:solidFill>
                <a:latin typeface="Calibri"/>
                <a:ea typeface="Calibri"/>
                <a:cs typeface="Calibri"/>
                <a:sym typeface="Calibri"/>
              </a:rPr>
              <a:t>Opportunity</a:t>
            </a:r>
            <a:endParaRPr sz="1800" b="1" dirty="0">
              <a:solidFill>
                <a:schemeClr val="dk1"/>
              </a:solidFill>
              <a:latin typeface="Calibri"/>
              <a:ea typeface="Calibri"/>
              <a:cs typeface="Calibri"/>
              <a:sym typeface="Calibri"/>
            </a:endParaRPr>
          </a:p>
          <a:p>
            <a:pPr marL="628650" lvl="0" indent="-342900" algn="l" rtl="0">
              <a:lnSpc>
                <a:spcPct val="100000"/>
              </a:lnSpc>
              <a:spcBef>
                <a:spcPts val="1000"/>
              </a:spcBef>
              <a:spcAft>
                <a:spcPts val="0"/>
              </a:spcAft>
              <a:buClr>
                <a:schemeClr val="dk1"/>
              </a:buClr>
              <a:buSzPts val="1800"/>
              <a:buChar char="○"/>
            </a:pPr>
            <a:r>
              <a:rPr lang="en-US" sz="1800" dirty="0">
                <a:solidFill>
                  <a:schemeClr val="dk1"/>
                </a:solidFill>
                <a:latin typeface="Calibri"/>
                <a:ea typeface="Calibri"/>
                <a:cs typeface="Calibri"/>
                <a:sym typeface="Calibri"/>
              </a:rPr>
              <a:t>Negotiating leases below market costs results in cost savings for customer agencies and the taxpayer.</a:t>
            </a:r>
            <a:endParaRPr sz="1800" dirty="0">
              <a:solidFill>
                <a:schemeClr val="dk1"/>
              </a:solidFill>
              <a:latin typeface="Calibri"/>
              <a:ea typeface="Calibri"/>
              <a:cs typeface="Calibri"/>
              <a:sym typeface="Calibri"/>
            </a:endParaRPr>
          </a:p>
          <a:p>
            <a:pPr marL="628650" lvl="0" indent="-342900" algn="l" rtl="0">
              <a:lnSpc>
                <a:spcPct val="100000"/>
              </a:lnSpc>
              <a:spcBef>
                <a:spcPts val="1000"/>
              </a:spcBef>
              <a:spcAft>
                <a:spcPts val="1000"/>
              </a:spcAft>
              <a:buClr>
                <a:schemeClr val="dk1"/>
              </a:buClr>
              <a:buSzPts val="1800"/>
              <a:buChar char="○"/>
            </a:pPr>
            <a:r>
              <a:rPr lang="en-US" sz="1800" dirty="0">
                <a:solidFill>
                  <a:schemeClr val="dk1"/>
                </a:solidFill>
                <a:latin typeface="Calibri"/>
                <a:ea typeface="Calibri"/>
                <a:cs typeface="Calibri"/>
                <a:sym typeface="Calibri"/>
              </a:rPr>
              <a:t>Cost avoidance in rent can be reallocated to mission delivery services to the public.</a:t>
            </a:r>
            <a:endParaRPr sz="1800" dirty="0">
              <a:solidFill>
                <a:schemeClr val="dk1"/>
              </a:solidFill>
              <a:latin typeface="Calibri"/>
              <a:ea typeface="Calibri"/>
              <a:cs typeface="Calibri"/>
              <a:sym typeface="Calibri"/>
            </a:endParaRPr>
          </a:p>
        </p:txBody>
      </p:sp>
      <p:sp>
        <p:nvSpPr>
          <p:cNvPr id="256" name="Google Shape;256;p38"/>
          <p:cNvSpPr txBox="1"/>
          <p:nvPr/>
        </p:nvSpPr>
        <p:spPr>
          <a:xfrm>
            <a:off x="8422709" y="6348325"/>
            <a:ext cx="5487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US" sz="1000" i="1"/>
              <a:t>2</a:t>
            </a:fld>
            <a:endParaRPr sz="1000"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61"/>
        <p:cNvGrpSpPr/>
        <p:nvPr/>
      </p:nvGrpSpPr>
      <p:grpSpPr>
        <a:xfrm>
          <a:off x="0" y="0"/>
          <a:ext cx="0" cy="0"/>
          <a:chOff x="0" y="0"/>
          <a:chExt cx="0" cy="0"/>
        </a:xfrm>
      </p:grpSpPr>
      <p:sp>
        <p:nvSpPr>
          <p:cNvPr id="262" name="Google Shape;262;p39"/>
          <p:cNvSpPr txBox="1">
            <a:spLocks noGrp="1"/>
          </p:cNvSpPr>
          <p:nvPr>
            <p:ph type="subTitle" idx="1"/>
          </p:nvPr>
        </p:nvSpPr>
        <p:spPr>
          <a:xfrm>
            <a:off x="0" y="0"/>
            <a:ext cx="9144000" cy="838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US" sz="2800" b="1" i="0" u="none" strike="noStrike" cap="none">
                <a:solidFill>
                  <a:schemeClr val="dk1"/>
                </a:solidFill>
                <a:latin typeface="Calibri"/>
                <a:ea typeface="Calibri"/>
                <a:cs typeface="Calibri"/>
                <a:sym typeface="Calibri"/>
              </a:rPr>
              <a:t>Goal Structure &amp; Strategies</a:t>
            </a:r>
            <a:endParaRPr sz="2800" b="0" i="0" u="none" strike="noStrike" cap="none">
              <a:solidFill>
                <a:schemeClr val="dk1"/>
              </a:solidFill>
              <a:latin typeface="Calibri"/>
              <a:ea typeface="Calibri"/>
              <a:cs typeface="Calibri"/>
              <a:sym typeface="Calibri"/>
            </a:endParaRPr>
          </a:p>
        </p:txBody>
      </p:sp>
      <p:sp>
        <p:nvSpPr>
          <p:cNvPr id="263" name="Google Shape;263;p39"/>
          <p:cNvSpPr txBox="1"/>
          <p:nvPr/>
        </p:nvSpPr>
        <p:spPr>
          <a:xfrm>
            <a:off x="529325" y="516775"/>
            <a:ext cx="8001000" cy="5839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1800"/>
              <a:buFont typeface="Arial"/>
              <a:buNone/>
            </a:pPr>
            <a:r>
              <a:rPr lang="en-US" sz="1800" b="0" i="0" u="none" strike="noStrike" cap="none">
                <a:solidFill>
                  <a:srgbClr val="000000"/>
                </a:solidFill>
                <a:highlight>
                  <a:srgbClr val="FFFFFF"/>
                </a:highlight>
                <a:latin typeface="Calibri"/>
                <a:ea typeface="Calibri"/>
                <a:cs typeface="Calibri"/>
                <a:sym typeface="Calibri"/>
              </a:rPr>
              <a:t>GSA will achieve lease cost </a:t>
            </a:r>
            <a:r>
              <a:rPr lang="en-US" sz="1800">
                <a:highlight>
                  <a:srgbClr val="FFFFFF"/>
                </a:highlight>
                <a:latin typeface="Calibri"/>
                <a:ea typeface="Calibri"/>
                <a:cs typeface="Calibri"/>
                <a:sym typeface="Calibri"/>
              </a:rPr>
              <a:t>avoidance </a:t>
            </a:r>
            <a:r>
              <a:rPr lang="en-US" sz="1800" b="0" i="0" u="none" strike="noStrike" cap="none">
                <a:solidFill>
                  <a:srgbClr val="000000"/>
                </a:solidFill>
                <a:highlight>
                  <a:srgbClr val="FFFFFF"/>
                </a:highlight>
                <a:latin typeface="Calibri"/>
                <a:ea typeface="Calibri"/>
                <a:cs typeface="Calibri"/>
                <a:sym typeface="Calibri"/>
              </a:rPr>
              <a:t> for the taxpayer by successfully executing the following strategies</a:t>
            </a:r>
            <a:r>
              <a:rPr lang="en-US" sz="1800">
                <a:highlight>
                  <a:srgbClr val="FFFFFF"/>
                </a:highlight>
                <a:latin typeface="Calibri"/>
                <a:ea typeface="Calibri"/>
                <a:cs typeface="Calibri"/>
                <a:sym typeface="Calibri"/>
              </a:rPr>
              <a:t>:</a:t>
            </a:r>
            <a:endParaRPr sz="1800" b="0" i="0" u="none" strike="noStrike" cap="none">
              <a:solidFill>
                <a:srgbClr val="000000"/>
              </a:solidFill>
              <a:highlight>
                <a:srgbClr val="FFFFFF"/>
              </a:highlight>
              <a:latin typeface="Calibri"/>
              <a:ea typeface="Calibri"/>
              <a:cs typeface="Calibri"/>
              <a:sym typeface="Calibri"/>
            </a:endParaRPr>
          </a:p>
          <a:p>
            <a:pPr marL="628650" lvl="1" indent="-457200" algn="l" rtl="0">
              <a:spcBef>
                <a:spcPts val="1000"/>
              </a:spcBef>
              <a:spcAft>
                <a:spcPts val="0"/>
              </a:spcAft>
              <a:buClr>
                <a:srgbClr val="000000"/>
              </a:buClr>
              <a:buSzPts val="1800"/>
              <a:buFont typeface="Calibri"/>
              <a:buChar char="○"/>
            </a:pPr>
            <a:r>
              <a:rPr lang="en-US" sz="1800">
                <a:solidFill>
                  <a:schemeClr val="dk1"/>
                </a:solidFill>
                <a:highlight>
                  <a:schemeClr val="lt1"/>
                </a:highlight>
                <a:latin typeface="Calibri"/>
                <a:ea typeface="Calibri"/>
                <a:cs typeface="Calibri"/>
                <a:sym typeface="Calibri"/>
              </a:rPr>
              <a:t>Capitalizing on opportunities to reduce square footage and engage in longer lease terms when they allow GSA to obtain more favorable rates. </a:t>
            </a:r>
            <a:endParaRPr sz="1800" b="0" i="0" u="none" strike="noStrike" cap="none">
              <a:solidFill>
                <a:srgbClr val="000000"/>
              </a:solidFill>
              <a:highlight>
                <a:srgbClr val="FFFFFF"/>
              </a:highlight>
              <a:latin typeface="Calibri"/>
              <a:ea typeface="Calibri"/>
              <a:cs typeface="Calibri"/>
              <a:sym typeface="Calibri"/>
            </a:endParaRPr>
          </a:p>
          <a:p>
            <a:pPr marL="628650" marR="0" lvl="1" indent="-457200" algn="l" rtl="0">
              <a:lnSpc>
                <a:spcPct val="100000"/>
              </a:lnSpc>
              <a:spcBef>
                <a:spcPts val="1000"/>
              </a:spcBef>
              <a:spcAft>
                <a:spcPts val="0"/>
              </a:spcAft>
              <a:buClr>
                <a:srgbClr val="000000"/>
              </a:buClr>
              <a:buSzPts val="1800"/>
              <a:buFont typeface="Calibri"/>
              <a:buChar char="○"/>
            </a:pPr>
            <a:r>
              <a:rPr lang="en-US" sz="1800" b="0" i="0" u="none" strike="noStrike" cap="none">
                <a:solidFill>
                  <a:srgbClr val="000000"/>
                </a:solidFill>
                <a:highlight>
                  <a:srgbClr val="FFFFFF"/>
                </a:highlight>
                <a:latin typeface="Calibri"/>
                <a:ea typeface="Calibri"/>
                <a:cs typeface="Calibri"/>
                <a:sym typeface="Calibri"/>
              </a:rPr>
              <a:t>Increasing the use of the force multiplier tools, both the Automated Advanced Acquisition Program (AAAP) and the GSA Leasing Support (GLS) services contract, to maximize staff resources, increase com</a:t>
            </a:r>
            <a:r>
              <a:rPr lang="en-US" sz="1800" b="0" i="0" u="none" strike="noStrike" cap="none">
                <a:solidFill>
                  <a:srgbClr val="000000"/>
                </a:solidFill>
                <a:latin typeface="Calibri"/>
                <a:ea typeface="Calibri"/>
                <a:cs typeface="Calibri"/>
                <a:sym typeface="Calibri"/>
              </a:rPr>
              <a:t>petitive advantage, and ultimately, to increase lease replacement rates. </a:t>
            </a:r>
            <a:endParaRPr sz="1800" b="0" i="0" u="none" strike="noStrike" cap="none">
              <a:solidFill>
                <a:srgbClr val="000000"/>
              </a:solidFill>
              <a:latin typeface="Calibri"/>
              <a:ea typeface="Calibri"/>
              <a:cs typeface="Calibri"/>
              <a:sym typeface="Calibri"/>
            </a:endParaRPr>
          </a:p>
          <a:p>
            <a:pPr marL="628650" marR="0" lvl="1" indent="-457200" algn="l" rtl="0">
              <a:lnSpc>
                <a:spcPct val="100000"/>
              </a:lnSpc>
              <a:spcBef>
                <a:spcPts val="1000"/>
              </a:spcBef>
              <a:spcAft>
                <a:spcPts val="0"/>
              </a:spcAft>
              <a:buClr>
                <a:srgbClr val="000000"/>
              </a:buClr>
              <a:buSzPts val="1800"/>
              <a:buFont typeface="Calibri"/>
              <a:buChar char="○"/>
            </a:pPr>
            <a:r>
              <a:rPr lang="en-US" sz="1800" b="0" i="0" u="none" strike="noStrike" cap="none">
                <a:solidFill>
                  <a:srgbClr val="000000"/>
                </a:solidFill>
                <a:highlight>
                  <a:srgbClr val="FFFFFF"/>
                </a:highlight>
                <a:latin typeface="Calibri"/>
                <a:ea typeface="Calibri"/>
                <a:cs typeface="Calibri"/>
                <a:sym typeface="Calibri"/>
              </a:rPr>
              <a:t>Improving the planning process to ensure timely replacement of expiring leases. Timely replacement increases GSA’s leverage, which means more favorable rental rates and fewer costly lease extensions. </a:t>
            </a:r>
            <a:endParaRPr sz="1800" b="0" i="0" u="none" strike="noStrike" cap="none">
              <a:solidFill>
                <a:srgbClr val="000000"/>
              </a:solidFill>
              <a:highlight>
                <a:srgbClr val="FFFFFF"/>
              </a:highlight>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800"/>
              <a:buFont typeface="Arial"/>
              <a:buNone/>
            </a:pPr>
            <a:endParaRPr sz="1800" b="0" i="0" u="none" strike="noStrike" cap="none">
              <a:solidFill>
                <a:srgbClr val="000000"/>
              </a:solidFill>
              <a:highlight>
                <a:srgbClr val="FFFFFF"/>
              </a:highlight>
              <a:latin typeface="Calibri"/>
              <a:ea typeface="Calibri"/>
              <a:cs typeface="Calibri"/>
              <a:sym typeface="Calibri"/>
            </a:endParaRPr>
          </a:p>
          <a:p>
            <a:pPr marL="914400" marR="0" lvl="0" indent="0" algn="l" rtl="0">
              <a:lnSpc>
                <a:spcPct val="100000"/>
              </a:lnSpc>
              <a:spcBef>
                <a:spcPts val="360"/>
              </a:spcBef>
              <a:spcAft>
                <a:spcPts val="0"/>
              </a:spcAft>
              <a:buNone/>
            </a:pPr>
            <a:endParaRPr sz="1800" b="1" i="1" u="none" strike="noStrike" cap="none">
              <a:solidFill>
                <a:schemeClr val="dk1"/>
              </a:solidFill>
              <a:latin typeface="Calibri"/>
              <a:ea typeface="Calibri"/>
              <a:cs typeface="Calibri"/>
              <a:sym typeface="Calibri"/>
            </a:endParaRPr>
          </a:p>
        </p:txBody>
      </p:sp>
      <p:cxnSp>
        <p:nvCxnSpPr>
          <p:cNvPr id="264" name="Google Shape;264;p39"/>
          <p:cNvCxnSpPr/>
          <p:nvPr/>
        </p:nvCxnSpPr>
        <p:spPr>
          <a:xfrm>
            <a:off x="0" y="609600"/>
            <a:ext cx="9144000" cy="0"/>
          </a:xfrm>
          <a:prstGeom prst="straightConnector1">
            <a:avLst/>
          </a:prstGeom>
          <a:noFill/>
          <a:ln w="38100" cap="flat" cmpd="sng">
            <a:solidFill>
              <a:srgbClr val="C00000"/>
            </a:solidFill>
            <a:prstDash val="solid"/>
            <a:miter lim="800000"/>
            <a:headEnd type="none" w="sm" len="sm"/>
            <a:tailEnd type="none" w="sm" len="sm"/>
          </a:ln>
        </p:spPr>
      </p:cxnSp>
      <p:sp>
        <p:nvSpPr>
          <p:cNvPr id="265" name="Google Shape;265;p39"/>
          <p:cNvSpPr txBox="1"/>
          <p:nvPr/>
        </p:nvSpPr>
        <p:spPr>
          <a:xfrm>
            <a:off x="8422709" y="6348325"/>
            <a:ext cx="5487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US" sz="1000" i="1"/>
              <a:t>3</a:t>
            </a:fld>
            <a:endParaRPr sz="1000"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40"/>
          <p:cNvSpPr txBox="1">
            <a:spLocks noGrp="1"/>
          </p:cNvSpPr>
          <p:nvPr>
            <p:ph type="subTitle" idx="1"/>
          </p:nvPr>
        </p:nvSpPr>
        <p:spPr>
          <a:xfrm>
            <a:off x="0" y="0"/>
            <a:ext cx="9144000" cy="838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US" sz="2800" b="1" i="0" u="none" strike="noStrike" cap="none">
                <a:solidFill>
                  <a:schemeClr val="dk1"/>
                </a:solidFill>
                <a:latin typeface="Calibri"/>
                <a:ea typeface="Calibri"/>
                <a:cs typeface="Calibri"/>
                <a:sym typeface="Calibri"/>
              </a:rPr>
              <a:t>Summary of Progress – Q</a:t>
            </a:r>
            <a:r>
              <a:rPr lang="en-US" sz="2800" b="1"/>
              <a:t>3</a:t>
            </a:r>
            <a:r>
              <a:rPr lang="en-US" sz="2800" b="1" i="0" u="none" strike="noStrike" cap="none">
                <a:solidFill>
                  <a:schemeClr val="dk1"/>
                </a:solidFill>
                <a:latin typeface="Calibri"/>
                <a:ea typeface="Calibri"/>
                <a:cs typeface="Calibri"/>
                <a:sym typeface="Calibri"/>
              </a:rPr>
              <a:t> FY 201</a:t>
            </a:r>
            <a:r>
              <a:rPr lang="en-US" sz="2800" b="1"/>
              <a:t>9</a:t>
            </a:r>
            <a:endParaRPr sz="2800" b="0" i="0" u="none" strike="noStrike" cap="none">
              <a:solidFill>
                <a:schemeClr val="dk1"/>
              </a:solidFill>
              <a:latin typeface="Calibri"/>
              <a:ea typeface="Calibri"/>
              <a:cs typeface="Calibri"/>
              <a:sym typeface="Calibri"/>
            </a:endParaRPr>
          </a:p>
        </p:txBody>
      </p:sp>
      <p:sp>
        <p:nvSpPr>
          <p:cNvPr id="272" name="Google Shape;272;p40"/>
          <p:cNvSpPr txBox="1"/>
          <p:nvPr/>
        </p:nvSpPr>
        <p:spPr>
          <a:xfrm>
            <a:off x="350150" y="787225"/>
            <a:ext cx="8187300" cy="5385000"/>
          </a:xfrm>
          <a:prstGeom prst="rect">
            <a:avLst/>
          </a:prstGeom>
          <a:noFill/>
          <a:ln>
            <a:noFill/>
          </a:ln>
        </p:spPr>
        <p:txBody>
          <a:bodyPr spcFirstLastPara="1" wrap="square" lIns="91425" tIns="45700" rIns="91425" bIns="45700" anchor="t" anchorCtr="0">
            <a:noAutofit/>
          </a:bodyPr>
          <a:lstStyle/>
          <a:p>
            <a:pPr marL="339725" lvl="0" indent="-339725" algn="l" rtl="0">
              <a:spcBef>
                <a:spcPts val="0"/>
              </a:spcBef>
              <a:spcAft>
                <a:spcPts val="0"/>
              </a:spcAft>
              <a:buClr>
                <a:schemeClr val="dk1"/>
              </a:buClr>
              <a:buSzPts val="1800"/>
              <a:buFont typeface="Courier New"/>
              <a:buChar char="o"/>
            </a:pPr>
            <a:r>
              <a:rPr lang="en-US" sz="1800">
                <a:solidFill>
                  <a:schemeClr val="dk1"/>
                </a:solidFill>
                <a:latin typeface="Calibri"/>
                <a:ea typeface="Calibri"/>
                <a:cs typeface="Calibri"/>
                <a:sym typeface="Calibri"/>
              </a:rPr>
              <a:t>Through the third quarter of FY 2019, GSA negotiated 46 percent (183 out of 399 transactions) of leases at or below the midpoint of market rates. Even though nearly half of the individual transactions were above market costs, the total aggregated GSA lease costs were eleven percent below ($218m in present day dollars) market lease costs. </a:t>
            </a:r>
            <a:endParaRPr sz="1800" i="1">
              <a:solidFill>
                <a:schemeClr val="dk1"/>
              </a:solidFill>
              <a:latin typeface="Calibri"/>
              <a:ea typeface="Calibri"/>
              <a:cs typeface="Calibri"/>
              <a:sym typeface="Calibri"/>
            </a:endParaRPr>
          </a:p>
          <a:p>
            <a:pPr marL="339725" lvl="0" indent="0" algn="l" rtl="0">
              <a:spcBef>
                <a:spcPts val="0"/>
              </a:spcBef>
              <a:spcAft>
                <a:spcPts val="0"/>
              </a:spcAft>
              <a:buNone/>
            </a:pPr>
            <a:endParaRPr sz="1800">
              <a:solidFill>
                <a:schemeClr val="dk1"/>
              </a:solidFill>
              <a:latin typeface="Calibri"/>
              <a:ea typeface="Calibri"/>
              <a:cs typeface="Calibri"/>
              <a:sym typeface="Calibri"/>
            </a:endParaRPr>
          </a:p>
          <a:p>
            <a:pPr marL="339725" lvl="0" indent="-339725" algn="l" rtl="0">
              <a:spcBef>
                <a:spcPts val="360"/>
              </a:spcBef>
              <a:spcAft>
                <a:spcPts val="0"/>
              </a:spcAft>
              <a:buClr>
                <a:schemeClr val="dk1"/>
              </a:buClr>
              <a:buSzPts val="1800"/>
              <a:buFont typeface="Courier New"/>
              <a:buChar char="o"/>
            </a:pPr>
            <a:r>
              <a:rPr lang="en-US" sz="1800">
                <a:solidFill>
                  <a:schemeClr val="dk1"/>
                </a:solidFill>
                <a:latin typeface="Calibri"/>
                <a:ea typeface="Calibri"/>
                <a:cs typeface="Calibri"/>
                <a:sym typeface="Calibri"/>
              </a:rPr>
              <a:t>To improve performance, GSA continues to focus on increasing usage of longer lease terms, reducing the number of extensions, increasing the use of workforce-multiplier tools such as AAAP and GLS, and implementing training on tools and policies which contribute to cost avoidance.</a:t>
            </a:r>
            <a:endParaRPr sz="1800">
              <a:latin typeface="Calibri"/>
              <a:ea typeface="Calibri"/>
              <a:cs typeface="Calibri"/>
              <a:sym typeface="Calibri"/>
            </a:endParaRPr>
          </a:p>
          <a:p>
            <a:pPr marL="339725" lvl="0" indent="0" algn="l" rtl="0">
              <a:spcBef>
                <a:spcPts val="360"/>
              </a:spcBef>
              <a:spcAft>
                <a:spcPts val="0"/>
              </a:spcAft>
              <a:buNone/>
            </a:pPr>
            <a:endParaRPr sz="1800">
              <a:latin typeface="Calibri"/>
              <a:ea typeface="Calibri"/>
              <a:cs typeface="Calibri"/>
              <a:sym typeface="Calibri"/>
            </a:endParaRPr>
          </a:p>
          <a:p>
            <a:pPr marL="0" lvl="0" indent="0" algn="l" rtl="0">
              <a:spcBef>
                <a:spcPts val="360"/>
              </a:spcBef>
              <a:spcAft>
                <a:spcPts val="0"/>
              </a:spcAft>
              <a:buNone/>
            </a:pPr>
            <a:endParaRPr sz="1800">
              <a:latin typeface="Calibri"/>
              <a:ea typeface="Calibri"/>
              <a:cs typeface="Calibri"/>
              <a:sym typeface="Calibri"/>
            </a:endParaRPr>
          </a:p>
          <a:p>
            <a:pPr marL="0" marR="0" lvl="0" indent="0" algn="l" rtl="0">
              <a:lnSpc>
                <a:spcPct val="100000"/>
              </a:lnSpc>
              <a:spcBef>
                <a:spcPts val="280"/>
              </a:spcBef>
              <a:spcAft>
                <a:spcPts val="0"/>
              </a:spcAft>
              <a:buClr>
                <a:schemeClr val="dk1"/>
              </a:buClr>
              <a:buSzPts val="1400"/>
              <a:buFont typeface="Arial"/>
              <a:buNone/>
            </a:pPr>
            <a:endParaRPr sz="1400" u="none" strike="noStrike" cap="none">
              <a:solidFill>
                <a:schemeClr val="dk1"/>
              </a:solidFill>
              <a:latin typeface="Calibri"/>
              <a:ea typeface="Calibri"/>
              <a:cs typeface="Calibri"/>
              <a:sym typeface="Calibri"/>
            </a:endParaRPr>
          </a:p>
          <a:p>
            <a:pPr marL="0" marR="0" lvl="0" indent="0" algn="l" rtl="0">
              <a:lnSpc>
                <a:spcPct val="100000"/>
              </a:lnSpc>
              <a:spcBef>
                <a:spcPts val="280"/>
              </a:spcBef>
              <a:spcAft>
                <a:spcPts val="0"/>
              </a:spcAft>
              <a:buClr>
                <a:schemeClr val="dk1"/>
              </a:buClr>
              <a:buSzPts val="1400"/>
              <a:buFont typeface="Arial"/>
              <a:buNone/>
            </a:pPr>
            <a:endParaRPr sz="1400" b="1" i="1" u="none" strike="noStrike" cap="none">
              <a:solidFill>
                <a:schemeClr val="dk1"/>
              </a:solidFill>
              <a:latin typeface="Calibri"/>
              <a:ea typeface="Calibri"/>
              <a:cs typeface="Calibri"/>
              <a:sym typeface="Calibri"/>
            </a:endParaRPr>
          </a:p>
          <a:p>
            <a:pPr marL="0" marR="0" lvl="0" indent="0" algn="l" rtl="0">
              <a:lnSpc>
                <a:spcPct val="100000"/>
              </a:lnSpc>
              <a:spcBef>
                <a:spcPts val="280"/>
              </a:spcBef>
              <a:spcAft>
                <a:spcPts val="0"/>
              </a:spcAft>
              <a:buClr>
                <a:schemeClr val="dk1"/>
              </a:buClr>
              <a:buSzPts val="1400"/>
              <a:buFont typeface="Arial"/>
              <a:buNone/>
            </a:pPr>
            <a:endParaRPr sz="1400" b="1" i="1" u="none" strike="noStrike" cap="none">
              <a:solidFill>
                <a:schemeClr val="dk1"/>
              </a:solidFill>
              <a:latin typeface="Calibri"/>
              <a:ea typeface="Calibri"/>
              <a:cs typeface="Calibri"/>
              <a:sym typeface="Calibri"/>
            </a:endParaRPr>
          </a:p>
          <a:p>
            <a:pPr marL="0" marR="0" lvl="0" indent="0" algn="l" rtl="0">
              <a:lnSpc>
                <a:spcPct val="100000"/>
              </a:lnSpc>
              <a:spcBef>
                <a:spcPts val="280"/>
              </a:spcBef>
              <a:spcAft>
                <a:spcPts val="0"/>
              </a:spcAft>
              <a:buClr>
                <a:schemeClr val="dk1"/>
              </a:buClr>
              <a:buSzPts val="1400"/>
              <a:buFont typeface="Arial"/>
              <a:buNone/>
            </a:pPr>
            <a:endParaRPr sz="1400" b="1" i="1" u="none" strike="noStrike" cap="none">
              <a:solidFill>
                <a:schemeClr val="dk1"/>
              </a:solidFill>
              <a:latin typeface="Calibri"/>
              <a:ea typeface="Calibri"/>
              <a:cs typeface="Calibri"/>
              <a:sym typeface="Calibri"/>
            </a:endParaRPr>
          </a:p>
          <a:p>
            <a:pPr marL="0" marR="0" lvl="0" indent="0" algn="l" rtl="0">
              <a:lnSpc>
                <a:spcPct val="100000"/>
              </a:lnSpc>
              <a:spcBef>
                <a:spcPts val="280"/>
              </a:spcBef>
              <a:spcAft>
                <a:spcPts val="0"/>
              </a:spcAft>
              <a:buClr>
                <a:schemeClr val="dk1"/>
              </a:buClr>
              <a:buSzPts val="1400"/>
              <a:buFont typeface="Arial"/>
              <a:buNone/>
            </a:pPr>
            <a:endParaRPr sz="1400" b="1" i="1" u="none" strike="noStrike" cap="none">
              <a:solidFill>
                <a:schemeClr val="dk1"/>
              </a:solidFill>
              <a:latin typeface="Calibri"/>
              <a:ea typeface="Calibri"/>
              <a:cs typeface="Calibri"/>
              <a:sym typeface="Calibri"/>
            </a:endParaRPr>
          </a:p>
          <a:p>
            <a:pPr marL="0" marR="0" lvl="0" indent="0" algn="l" rtl="0">
              <a:lnSpc>
                <a:spcPct val="100000"/>
              </a:lnSpc>
              <a:spcBef>
                <a:spcPts val="280"/>
              </a:spcBef>
              <a:spcAft>
                <a:spcPts val="0"/>
              </a:spcAft>
              <a:buClr>
                <a:schemeClr val="dk1"/>
              </a:buClr>
              <a:buSzPts val="1400"/>
              <a:buFont typeface="Arial"/>
              <a:buNone/>
            </a:pPr>
            <a:endParaRPr sz="1400" b="1" i="1" u="none" strike="noStrike" cap="none">
              <a:solidFill>
                <a:schemeClr val="dk1"/>
              </a:solidFill>
              <a:latin typeface="Calibri"/>
              <a:ea typeface="Calibri"/>
              <a:cs typeface="Calibri"/>
              <a:sym typeface="Calibri"/>
            </a:endParaRPr>
          </a:p>
          <a:p>
            <a:pPr marL="0" marR="0" lvl="0" indent="0" algn="l" rtl="0">
              <a:lnSpc>
                <a:spcPct val="100000"/>
              </a:lnSpc>
              <a:spcBef>
                <a:spcPts val="280"/>
              </a:spcBef>
              <a:spcAft>
                <a:spcPts val="0"/>
              </a:spcAft>
              <a:buClr>
                <a:schemeClr val="dk1"/>
              </a:buClr>
              <a:buSzPts val="1400"/>
              <a:buFont typeface="Arial"/>
              <a:buNone/>
            </a:pPr>
            <a:endParaRPr sz="1400" b="1" i="1" u="none" strike="noStrike" cap="none">
              <a:solidFill>
                <a:schemeClr val="dk1"/>
              </a:solidFill>
              <a:latin typeface="Calibri"/>
              <a:ea typeface="Calibri"/>
              <a:cs typeface="Calibri"/>
              <a:sym typeface="Calibri"/>
            </a:endParaRPr>
          </a:p>
          <a:p>
            <a:pPr marL="0" marR="0" lvl="0" indent="0" algn="ctr" rtl="0">
              <a:lnSpc>
                <a:spcPct val="100000"/>
              </a:lnSpc>
              <a:spcBef>
                <a:spcPts val="280"/>
              </a:spcBef>
              <a:spcAft>
                <a:spcPts val="0"/>
              </a:spcAft>
              <a:buClr>
                <a:schemeClr val="dk1"/>
              </a:buClr>
              <a:buSzPts val="1400"/>
              <a:buFont typeface="Arial"/>
              <a:buNone/>
            </a:pPr>
            <a:endParaRPr sz="1400" b="1" i="1" u="none" strike="noStrike" cap="none">
              <a:solidFill>
                <a:schemeClr val="dk1"/>
              </a:solidFill>
              <a:latin typeface="Calibri"/>
              <a:ea typeface="Calibri"/>
              <a:cs typeface="Calibri"/>
              <a:sym typeface="Calibri"/>
            </a:endParaRPr>
          </a:p>
          <a:p>
            <a:pPr marL="0" marR="0" lvl="0" indent="0" algn="ctr" rtl="0">
              <a:lnSpc>
                <a:spcPct val="100000"/>
              </a:lnSpc>
              <a:spcBef>
                <a:spcPts val="28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60"/>
              </a:spcBef>
              <a:spcAft>
                <a:spcPts val="0"/>
              </a:spcAft>
              <a:buClr>
                <a:srgbClr val="888888"/>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273" name="Google Shape;273;p40"/>
          <p:cNvCxnSpPr/>
          <p:nvPr/>
        </p:nvCxnSpPr>
        <p:spPr>
          <a:xfrm>
            <a:off x="0" y="609600"/>
            <a:ext cx="9144000" cy="0"/>
          </a:xfrm>
          <a:prstGeom prst="straightConnector1">
            <a:avLst/>
          </a:prstGeom>
          <a:noFill/>
          <a:ln w="38100" cap="flat" cmpd="sng">
            <a:solidFill>
              <a:srgbClr val="C00000"/>
            </a:solidFill>
            <a:prstDash val="solid"/>
            <a:miter lim="800000"/>
            <a:headEnd type="none" w="sm" len="sm"/>
            <a:tailEnd type="none" w="sm" len="sm"/>
          </a:ln>
        </p:spPr>
      </p:cxnSp>
      <p:sp>
        <p:nvSpPr>
          <p:cNvPr id="274" name="Google Shape;274;p40"/>
          <p:cNvSpPr txBox="1"/>
          <p:nvPr/>
        </p:nvSpPr>
        <p:spPr>
          <a:xfrm>
            <a:off x="8422709" y="6348325"/>
            <a:ext cx="5487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US" sz="1000" i="1"/>
              <a:t>4</a:t>
            </a:fld>
            <a:endParaRPr sz="1000"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79"/>
        <p:cNvGrpSpPr/>
        <p:nvPr/>
      </p:nvGrpSpPr>
      <p:grpSpPr>
        <a:xfrm>
          <a:off x="0" y="0"/>
          <a:ext cx="0" cy="0"/>
          <a:chOff x="0" y="0"/>
          <a:chExt cx="0" cy="0"/>
        </a:xfrm>
      </p:grpSpPr>
      <p:sp>
        <p:nvSpPr>
          <p:cNvPr id="280" name="Google Shape;280;p41"/>
          <p:cNvSpPr txBox="1">
            <a:spLocks noGrp="1"/>
          </p:cNvSpPr>
          <p:nvPr>
            <p:ph type="subTitle" idx="1"/>
          </p:nvPr>
        </p:nvSpPr>
        <p:spPr>
          <a:xfrm>
            <a:off x="0" y="0"/>
            <a:ext cx="9144000" cy="838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US" sz="2800" b="1" i="0" u="none" strike="noStrike" cap="none">
                <a:solidFill>
                  <a:srgbClr val="000000"/>
                </a:solidFill>
                <a:latin typeface="Calibri"/>
                <a:ea typeface="Calibri"/>
                <a:cs typeface="Calibri"/>
                <a:sym typeface="Calibri"/>
              </a:rPr>
              <a:t>Key Milestones</a:t>
            </a:r>
            <a:endParaRPr sz="1800" b="0" i="0" u="none" strike="noStrike" cap="none">
              <a:solidFill>
                <a:srgbClr val="000000"/>
              </a:solidFill>
              <a:latin typeface="Calibri"/>
              <a:ea typeface="Calibri"/>
              <a:cs typeface="Calibri"/>
              <a:sym typeface="Calibri"/>
            </a:endParaRPr>
          </a:p>
        </p:txBody>
      </p:sp>
      <p:cxnSp>
        <p:nvCxnSpPr>
          <p:cNvPr id="281" name="Google Shape;281;p41"/>
          <p:cNvCxnSpPr/>
          <p:nvPr/>
        </p:nvCxnSpPr>
        <p:spPr>
          <a:xfrm>
            <a:off x="0" y="609600"/>
            <a:ext cx="9144000" cy="0"/>
          </a:xfrm>
          <a:prstGeom prst="straightConnector1">
            <a:avLst/>
          </a:prstGeom>
          <a:noFill/>
          <a:ln w="38100" cap="flat" cmpd="sng">
            <a:solidFill>
              <a:srgbClr val="C00000"/>
            </a:solidFill>
            <a:prstDash val="solid"/>
            <a:miter lim="800000"/>
            <a:headEnd type="none" w="sm" len="sm"/>
            <a:tailEnd type="none" w="sm" len="sm"/>
          </a:ln>
        </p:spPr>
      </p:cxnSp>
      <p:graphicFrame>
        <p:nvGraphicFramePr>
          <p:cNvPr id="282" name="Google Shape;282;p41"/>
          <p:cNvGraphicFramePr/>
          <p:nvPr/>
        </p:nvGraphicFramePr>
        <p:xfrm>
          <a:off x="508325" y="1951026"/>
          <a:ext cx="7799425" cy="4610550"/>
        </p:xfrm>
        <a:graphic>
          <a:graphicData uri="http://schemas.openxmlformats.org/drawingml/2006/table">
            <a:tbl>
              <a:tblPr>
                <a:noFill/>
                <a:tableStyleId>{CB5B0A30-CB93-47D1-8529-C42EFB998DCB}</a:tableStyleId>
              </a:tblPr>
              <a:tblGrid>
                <a:gridCol w="2156350">
                  <a:extLst>
                    <a:ext uri="{9D8B030D-6E8A-4147-A177-3AD203B41FA5}">
                      <a16:colId xmlns:a16="http://schemas.microsoft.com/office/drawing/2014/main" val="20000"/>
                    </a:ext>
                  </a:extLst>
                </a:gridCol>
                <a:gridCol w="779775">
                  <a:extLst>
                    <a:ext uri="{9D8B030D-6E8A-4147-A177-3AD203B41FA5}">
                      <a16:colId xmlns:a16="http://schemas.microsoft.com/office/drawing/2014/main" val="20001"/>
                    </a:ext>
                  </a:extLst>
                </a:gridCol>
                <a:gridCol w="850000">
                  <a:extLst>
                    <a:ext uri="{9D8B030D-6E8A-4147-A177-3AD203B41FA5}">
                      <a16:colId xmlns:a16="http://schemas.microsoft.com/office/drawing/2014/main" val="20002"/>
                    </a:ext>
                  </a:extLst>
                </a:gridCol>
                <a:gridCol w="4013300">
                  <a:extLst>
                    <a:ext uri="{9D8B030D-6E8A-4147-A177-3AD203B41FA5}">
                      <a16:colId xmlns:a16="http://schemas.microsoft.com/office/drawing/2014/main" val="20003"/>
                    </a:ext>
                  </a:extLst>
                </a:gridCol>
              </a:tblGrid>
              <a:tr h="421250">
                <a:tc>
                  <a:txBody>
                    <a:bodyPr/>
                    <a:lstStyle/>
                    <a:p>
                      <a:pPr marL="0" marR="0" lvl="0" indent="0" algn="ctr" rtl="0">
                        <a:lnSpc>
                          <a:spcPct val="100000"/>
                        </a:lnSpc>
                        <a:spcBef>
                          <a:spcPts val="0"/>
                        </a:spcBef>
                        <a:spcAft>
                          <a:spcPts val="0"/>
                        </a:spcAft>
                        <a:buClr>
                          <a:srgbClr val="000000"/>
                        </a:buClr>
                        <a:buSzPts val="1800"/>
                        <a:buFont typeface="Arial"/>
                        <a:buNone/>
                      </a:pPr>
                      <a:r>
                        <a:rPr lang="en-US" sz="1000" b="1" u="none" strike="noStrike" cap="none"/>
                        <a:t>Key Milestone</a:t>
                      </a:r>
                      <a:endParaRPr sz="1000" b="1" i="0" u="none" strike="noStrike" cap="none">
                        <a:solidFill>
                          <a:srgbClr val="000000"/>
                        </a:solidFill>
                        <a:latin typeface="Calibri"/>
                        <a:ea typeface="Calibri"/>
                        <a:cs typeface="Calibri"/>
                        <a:sym typeface="Calibri"/>
                      </a:endParaRPr>
                    </a:p>
                  </a:txBody>
                  <a:tcPr marL="9525" marR="9525" marT="9525" marB="0" anchor="ctr">
                    <a:lnB w="12700" cap="flat" cmpd="sng">
                      <a:solidFill>
                        <a:schemeClr val="lt1"/>
                      </a:solidFill>
                      <a:prstDash val="solid"/>
                      <a:round/>
                      <a:headEnd type="none" w="sm" len="sm"/>
                      <a:tailEnd type="none" w="sm" len="sm"/>
                    </a:lnB>
                    <a:solidFill>
                      <a:srgbClr val="BBD6EE"/>
                    </a:solidFill>
                  </a:tcPr>
                </a:tc>
                <a:tc>
                  <a:txBody>
                    <a:bodyPr/>
                    <a:lstStyle/>
                    <a:p>
                      <a:pPr marL="0" marR="0" lvl="0" indent="0" algn="ctr" rtl="0">
                        <a:lnSpc>
                          <a:spcPct val="100000"/>
                        </a:lnSpc>
                        <a:spcBef>
                          <a:spcPts val="0"/>
                        </a:spcBef>
                        <a:spcAft>
                          <a:spcPts val="0"/>
                        </a:spcAft>
                        <a:buClr>
                          <a:schemeClr val="dk1"/>
                        </a:buClr>
                        <a:buSzPts val="1200"/>
                        <a:buFont typeface="Calibri"/>
                        <a:buNone/>
                      </a:pPr>
                      <a:r>
                        <a:rPr lang="en-US" sz="1000" b="1" u="none" strike="noStrike" cap="none"/>
                        <a:t>Milestone </a:t>
                      </a:r>
                      <a:endParaRPr sz="1000" b="1" u="none" strike="noStrike" cap="none"/>
                    </a:p>
                    <a:p>
                      <a:pPr marL="0" marR="0" lvl="0" indent="0" algn="ctr" rtl="0">
                        <a:lnSpc>
                          <a:spcPct val="100000"/>
                        </a:lnSpc>
                        <a:spcBef>
                          <a:spcPts val="0"/>
                        </a:spcBef>
                        <a:spcAft>
                          <a:spcPts val="0"/>
                        </a:spcAft>
                        <a:buClr>
                          <a:schemeClr val="dk1"/>
                        </a:buClr>
                        <a:buSzPts val="1200"/>
                        <a:buFont typeface="Calibri"/>
                        <a:buNone/>
                      </a:pPr>
                      <a:r>
                        <a:rPr lang="en-US" sz="1000" b="1" u="none" strike="noStrike" cap="none"/>
                        <a:t>Due Date</a:t>
                      </a:r>
                      <a:endParaRPr sz="1000" b="1" i="1" u="none" strike="noStrike" cap="none">
                        <a:solidFill>
                          <a:srgbClr val="000000"/>
                        </a:solidFill>
                        <a:latin typeface="Calibri"/>
                        <a:ea typeface="Calibri"/>
                        <a:cs typeface="Calibri"/>
                        <a:sym typeface="Calibri"/>
                      </a:endParaRPr>
                    </a:p>
                  </a:txBody>
                  <a:tcPr marL="9525" marR="9525" marT="9525" marB="0" anchor="ctr">
                    <a:lnB w="12700" cap="flat" cmpd="sng">
                      <a:solidFill>
                        <a:schemeClr val="lt1"/>
                      </a:solidFill>
                      <a:prstDash val="solid"/>
                      <a:round/>
                      <a:headEnd type="none" w="sm" len="sm"/>
                      <a:tailEnd type="none" w="sm" len="sm"/>
                    </a:lnB>
                    <a:solidFill>
                      <a:srgbClr val="BBD6E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US" sz="1000" b="1" u="none" strike="noStrike" cap="none"/>
                        <a:t>Milestone </a:t>
                      </a:r>
                      <a:endParaRPr sz="1000" b="1" u="none" strike="noStrike" cap="none"/>
                    </a:p>
                    <a:p>
                      <a:pPr marL="0" marR="0" lvl="0" indent="0" algn="ctr" rtl="0">
                        <a:lnSpc>
                          <a:spcPct val="100000"/>
                        </a:lnSpc>
                        <a:spcBef>
                          <a:spcPts val="0"/>
                        </a:spcBef>
                        <a:spcAft>
                          <a:spcPts val="0"/>
                        </a:spcAft>
                        <a:buClr>
                          <a:srgbClr val="000000"/>
                        </a:buClr>
                        <a:buSzPts val="1000"/>
                        <a:buFont typeface="Arial"/>
                        <a:buNone/>
                      </a:pPr>
                      <a:r>
                        <a:rPr lang="en-US" sz="1000" b="1" u="none" strike="noStrike" cap="none"/>
                        <a:t>Status</a:t>
                      </a:r>
                      <a:endParaRPr sz="1000" b="1" u="none" strike="noStrike" cap="none"/>
                    </a:p>
                  </a:txBody>
                  <a:tcPr marL="9525" marR="9525" marT="9525" marB="0" anchor="ctr">
                    <a:lnB w="12700" cap="flat" cmpd="sng">
                      <a:solidFill>
                        <a:schemeClr val="lt1"/>
                      </a:solidFill>
                      <a:prstDash val="solid"/>
                      <a:round/>
                      <a:headEnd type="none" w="sm" len="sm"/>
                      <a:tailEnd type="none" w="sm" len="sm"/>
                    </a:lnB>
                    <a:solidFill>
                      <a:srgbClr val="BBD6E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US" sz="1000" b="1" u="none" strike="noStrike" cap="none"/>
                        <a:t>Comments and discussion of progress, changes from last update, </a:t>
                      </a:r>
                      <a:endParaRPr sz="1000" b="1" u="none" strike="noStrike" cap="none"/>
                    </a:p>
                    <a:p>
                      <a:pPr marL="0" marR="0" lvl="0" indent="0" algn="ctr" rtl="0">
                        <a:lnSpc>
                          <a:spcPct val="100000"/>
                        </a:lnSpc>
                        <a:spcBef>
                          <a:spcPts val="0"/>
                        </a:spcBef>
                        <a:spcAft>
                          <a:spcPts val="0"/>
                        </a:spcAft>
                        <a:buClr>
                          <a:srgbClr val="000000"/>
                        </a:buClr>
                        <a:buSzPts val="1000"/>
                        <a:buFont typeface="Arial"/>
                        <a:buNone/>
                      </a:pPr>
                      <a:r>
                        <a:rPr lang="en-US" sz="1000" b="1" u="none" strike="noStrike" cap="none"/>
                        <a:t>anticipated barriers, or other issues related to milestone completion</a:t>
                      </a:r>
                      <a:endParaRPr sz="1000" b="1" u="none" strike="noStrike" cap="none"/>
                    </a:p>
                  </a:txBody>
                  <a:tcPr marL="9525" marR="9525" marT="9525" marB="0" anchor="ctr">
                    <a:lnB w="12700" cap="flat" cmpd="sng">
                      <a:solidFill>
                        <a:schemeClr val="lt1"/>
                      </a:solidFill>
                      <a:prstDash val="solid"/>
                      <a:round/>
                      <a:headEnd type="none" w="sm" len="sm"/>
                      <a:tailEnd type="none" w="sm" len="sm"/>
                    </a:lnB>
                    <a:solidFill>
                      <a:srgbClr val="BBD6EE"/>
                    </a:solidFill>
                  </a:tcPr>
                </a:tc>
                <a:extLst>
                  <a:ext uri="{0D108BD9-81ED-4DB2-BD59-A6C34878D82A}">
                    <a16:rowId xmlns:a16="http://schemas.microsoft.com/office/drawing/2014/main" val="10000"/>
                  </a:ext>
                </a:extLst>
              </a:tr>
              <a:tr h="533425">
                <a:tc>
                  <a:txBody>
                    <a:bodyPr/>
                    <a:lstStyle/>
                    <a:p>
                      <a:pPr marL="57150" marR="0" lvl="0" indent="0" algn="l" rtl="0">
                        <a:lnSpc>
                          <a:spcPct val="100000"/>
                        </a:lnSpc>
                        <a:spcBef>
                          <a:spcPts val="0"/>
                        </a:spcBef>
                        <a:spcAft>
                          <a:spcPts val="0"/>
                        </a:spcAft>
                        <a:buClr>
                          <a:srgbClr val="000000"/>
                        </a:buClr>
                        <a:buSzPts val="1000"/>
                        <a:buFont typeface="Arial"/>
                        <a:buNone/>
                      </a:pPr>
                      <a:r>
                        <a:rPr lang="en-US" sz="1000">
                          <a:solidFill>
                            <a:srgbClr val="000000"/>
                          </a:solidFill>
                        </a:rPr>
                        <a:t>Set </a:t>
                      </a:r>
                      <a:r>
                        <a:rPr lang="en-US" sz="1000" u="none" strike="noStrike" cap="none">
                          <a:solidFill>
                            <a:srgbClr val="000000"/>
                          </a:solidFill>
                        </a:rPr>
                        <a:t>utilization targets for AAAP </a:t>
                      </a:r>
                      <a:endParaRPr sz="1000" u="none" strike="noStrike" cap="none">
                        <a:solidFill>
                          <a:srgbClr val="000000"/>
                        </a:solidFill>
                      </a:endParaRPr>
                    </a:p>
                    <a:p>
                      <a:pPr marL="57150" marR="0" lvl="0" indent="0" algn="l" rtl="0">
                        <a:lnSpc>
                          <a:spcPct val="100000"/>
                        </a:lnSpc>
                        <a:spcBef>
                          <a:spcPts val="0"/>
                        </a:spcBef>
                        <a:spcAft>
                          <a:spcPts val="0"/>
                        </a:spcAft>
                        <a:buClr>
                          <a:srgbClr val="000000"/>
                        </a:buClr>
                        <a:buSzPts val="1000"/>
                        <a:buFont typeface="Arial"/>
                        <a:buNone/>
                      </a:pPr>
                      <a:r>
                        <a:rPr lang="en-US" sz="1000" u="none" strike="noStrike" cap="none">
                          <a:solidFill>
                            <a:srgbClr val="000000"/>
                          </a:solidFill>
                        </a:rPr>
                        <a:t>and GLS</a:t>
                      </a:r>
                      <a:endParaRPr sz="1000" u="none" strike="noStrike" cap="none">
                        <a:solidFill>
                          <a:srgbClr val="000000"/>
                        </a:solidFill>
                      </a:endParaRPr>
                    </a:p>
                  </a:txBody>
                  <a:tcPr marL="9525" marR="9525" marT="9525"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5DBE5"/>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000" u="none" strike="noStrike" cap="none">
                          <a:solidFill>
                            <a:srgbClr val="000000"/>
                          </a:solidFill>
                        </a:rPr>
                        <a:t>Q1 FY 201</a:t>
                      </a:r>
                      <a:r>
                        <a:rPr lang="en-US" sz="1000">
                          <a:solidFill>
                            <a:srgbClr val="000000"/>
                          </a:solidFill>
                        </a:rPr>
                        <a:t>9</a:t>
                      </a:r>
                      <a:endParaRPr sz="1000" b="0" i="0" u="none" strike="noStrike" cap="none">
                        <a:solidFill>
                          <a:srgbClr val="000000"/>
                        </a:solidFill>
                        <a:latin typeface="Calibri"/>
                        <a:ea typeface="Calibri"/>
                        <a:cs typeface="Calibri"/>
                        <a:sym typeface="Calibri"/>
                      </a:endParaRPr>
                    </a:p>
                  </a:txBody>
                  <a:tcPr marL="9525" marR="9525" marT="9525"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5DBE5"/>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US" sz="1000" u="none" strike="noStrike" cap="none">
                          <a:solidFill>
                            <a:srgbClr val="000000"/>
                          </a:solidFill>
                        </a:rPr>
                        <a:t>Complete</a:t>
                      </a:r>
                      <a:endParaRPr sz="1000" u="none" strike="noStrike" cap="none">
                        <a:solidFill>
                          <a:srgbClr val="000000"/>
                        </a:solidFill>
                      </a:endParaRPr>
                    </a:p>
                  </a:txBody>
                  <a:tcPr marL="9525" marR="9525" marT="9525"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5DBE5"/>
                    </a:solidFill>
                  </a:tcPr>
                </a:tc>
                <a:tc>
                  <a:txBody>
                    <a:bodyPr/>
                    <a:lstStyle/>
                    <a:p>
                      <a:pPr marL="57150" marR="79923" lvl="0" indent="0" algn="l" rtl="0">
                        <a:lnSpc>
                          <a:spcPct val="100000"/>
                        </a:lnSpc>
                        <a:spcBef>
                          <a:spcPts val="0"/>
                        </a:spcBef>
                        <a:spcAft>
                          <a:spcPts val="0"/>
                        </a:spcAft>
                        <a:buClr>
                          <a:srgbClr val="000000"/>
                        </a:buClr>
                        <a:buSzPts val="1000"/>
                        <a:buFont typeface="Arial"/>
                        <a:buNone/>
                      </a:pPr>
                      <a:r>
                        <a:rPr lang="en-US" sz="1000" u="none" strike="noStrike" cap="none">
                          <a:solidFill>
                            <a:srgbClr val="000000"/>
                          </a:solidFill>
                        </a:rPr>
                        <a:t>FY1</a:t>
                      </a:r>
                      <a:r>
                        <a:rPr lang="en-US" sz="1000">
                          <a:solidFill>
                            <a:srgbClr val="000000"/>
                          </a:solidFill>
                        </a:rPr>
                        <a:t>9</a:t>
                      </a:r>
                      <a:r>
                        <a:rPr lang="en-US" sz="1000" u="none" strike="noStrike" cap="none">
                          <a:solidFill>
                            <a:srgbClr val="000000"/>
                          </a:solidFill>
                        </a:rPr>
                        <a:t> targets were </a:t>
                      </a:r>
                      <a:r>
                        <a:rPr lang="en-US" sz="1000">
                          <a:solidFill>
                            <a:srgbClr val="000000"/>
                          </a:solidFill>
                        </a:rPr>
                        <a:t>developed and communication </a:t>
                      </a:r>
                      <a:r>
                        <a:rPr lang="en-US" sz="1000" u="none" strike="noStrike" cap="none">
                          <a:solidFill>
                            <a:srgbClr val="000000"/>
                          </a:solidFill>
                        </a:rPr>
                        <a:t>for each region based on the projected workload.  </a:t>
                      </a:r>
                      <a:endParaRPr sz="1000" u="none" strike="noStrike" cap="none">
                        <a:solidFill>
                          <a:srgbClr val="000000"/>
                        </a:solidFill>
                      </a:endParaRPr>
                    </a:p>
                  </a:txBody>
                  <a:tcPr marL="9525" marR="9525" marT="9525"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5DBE5"/>
                    </a:solidFill>
                  </a:tcPr>
                </a:tc>
                <a:extLst>
                  <a:ext uri="{0D108BD9-81ED-4DB2-BD59-A6C34878D82A}">
                    <a16:rowId xmlns:a16="http://schemas.microsoft.com/office/drawing/2014/main" val="10001"/>
                  </a:ext>
                </a:extLst>
              </a:tr>
              <a:tr h="658000">
                <a:tc>
                  <a:txBody>
                    <a:bodyPr/>
                    <a:lstStyle/>
                    <a:p>
                      <a:pPr marL="57150" marR="0" lvl="0" indent="0" algn="l" rtl="0">
                        <a:lnSpc>
                          <a:spcPct val="100000"/>
                        </a:lnSpc>
                        <a:spcBef>
                          <a:spcPts val="0"/>
                        </a:spcBef>
                        <a:spcAft>
                          <a:spcPts val="0"/>
                        </a:spcAft>
                        <a:buClr>
                          <a:srgbClr val="000000"/>
                        </a:buClr>
                        <a:buSzPts val="1000"/>
                        <a:buFont typeface="Arial"/>
                        <a:buNone/>
                      </a:pPr>
                      <a:r>
                        <a:rPr lang="en-US" sz="1000">
                          <a:solidFill>
                            <a:srgbClr val="000000"/>
                          </a:solidFill>
                        </a:rPr>
                        <a:t>Set </a:t>
                      </a:r>
                      <a:r>
                        <a:rPr lang="en-US" sz="1000" u="none" strike="noStrike" cap="none">
                          <a:solidFill>
                            <a:srgbClr val="000000"/>
                          </a:solidFill>
                        </a:rPr>
                        <a:t>utilization targets for </a:t>
                      </a:r>
                      <a:r>
                        <a:rPr lang="en-US" sz="1000">
                          <a:solidFill>
                            <a:srgbClr val="000000"/>
                          </a:solidFill>
                        </a:rPr>
                        <a:t>lease replacement rates.</a:t>
                      </a:r>
                      <a:endParaRPr sz="1000" u="none" strike="noStrike" cap="none">
                        <a:solidFill>
                          <a:srgbClr val="000000"/>
                        </a:solidFill>
                      </a:endParaRPr>
                    </a:p>
                  </a:txBody>
                  <a:tcPr marL="9525" marR="9525" marT="9525"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5DBE5"/>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000" u="none" strike="noStrike" cap="none">
                          <a:solidFill>
                            <a:srgbClr val="000000"/>
                          </a:solidFill>
                        </a:rPr>
                        <a:t>Q1 FY 201</a:t>
                      </a:r>
                      <a:r>
                        <a:rPr lang="en-US" sz="1000">
                          <a:solidFill>
                            <a:srgbClr val="000000"/>
                          </a:solidFill>
                        </a:rPr>
                        <a:t>9</a:t>
                      </a:r>
                      <a:endParaRPr sz="1000" b="0" i="0" u="none" strike="noStrike" cap="none">
                        <a:solidFill>
                          <a:srgbClr val="000000"/>
                        </a:solidFill>
                        <a:latin typeface="Calibri"/>
                        <a:ea typeface="Calibri"/>
                        <a:cs typeface="Calibri"/>
                        <a:sym typeface="Calibri"/>
                      </a:endParaRPr>
                    </a:p>
                  </a:txBody>
                  <a:tcPr marL="9525" marR="9525" marT="9525"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5DBE5"/>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US" sz="1000" u="none" strike="noStrike" cap="none">
                          <a:solidFill>
                            <a:srgbClr val="000000"/>
                          </a:solidFill>
                        </a:rPr>
                        <a:t>Complete</a:t>
                      </a:r>
                      <a:endParaRPr sz="1000" u="none" strike="noStrike" cap="none">
                        <a:solidFill>
                          <a:srgbClr val="000000"/>
                        </a:solidFill>
                      </a:endParaRPr>
                    </a:p>
                  </a:txBody>
                  <a:tcPr marL="9525" marR="9525" marT="9525"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5DBE5"/>
                    </a:solidFill>
                  </a:tcPr>
                </a:tc>
                <a:tc>
                  <a:txBody>
                    <a:bodyPr/>
                    <a:lstStyle/>
                    <a:p>
                      <a:pPr marL="57150" marR="79923" lvl="0" indent="0" algn="l" rtl="0">
                        <a:lnSpc>
                          <a:spcPct val="100000"/>
                        </a:lnSpc>
                        <a:spcBef>
                          <a:spcPts val="0"/>
                        </a:spcBef>
                        <a:spcAft>
                          <a:spcPts val="0"/>
                        </a:spcAft>
                        <a:buClr>
                          <a:srgbClr val="000000"/>
                        </a:buClr>
                        <a:buSzPts val="1000"/>
                        <a:buFont typeface="Arial"/>
                        <a:buNone/>
                      </a:pPr>
                      <a:r>
                        <a:rPr lang="en-US" sz="1000" u="none" strike="noStrike" cap="none">
                          <a:solidFill>
                            <a:srgbClr val="000000"/>
                          </a:solidFill>
                        </a:rPr>
                        <a:t>FY1</a:t>
                      </a:r>
                      <a:r>
                        <a:rPr lang="en-US" sz="1000">
                          <a:solidFill>
                            <a:srgbClr val="000000"/>
                          </a:solidFill>
                        </a:rPr>
                        <a:t>9</a:t>
                      </a:r>
                      <a:r>
                        <a:rPr lang="en-US" sz="1000" u="none" strike="noStrike" cap="none">
                          <a:solidFill>
                            <a:srgbClr val="000000"/>
                          </a:solidFill>
                        </a:rPr>
                        <a:t> targets were </a:t>
                      </a:r>
                      <a:r>
                        <a:rPr lang="en-US" sz="1000">
                          <a:solidFill>
                            <a:srgbClr val="000000"/>
                          </a:solidFill>
                        </a:rPr>
                        <a:t>developed and communication </a:t>
                      </a:r>
                      <a:r>
                        <a:rPr lang="en-US" sz="1000" u="none" strike="noStrike" cap="none">
                          <a:solidFill>
                            <a:srgbClr val="000000"/>
                          </a:solidFill>
                        </a:rPr>
                        <a:t> for each region based on the </a:t>
                      </a:r>
                      <a:r>
                        <a:rPr lang="en-US" sz="1000">
                          <a:solidFill>
                            <a:srgbClr val="000000"/>
                          </a:solidFill>
                        </a:rPr>
                        <a:t>total value of expiring lease inventory. Targets are based on percentage of value replaced, vs. extended</a:t>
                      </a:r>
                      <a:r>
                        <a:rPr lang="en-US" sz="1000" u="none" strike="noStrike" cap="none">
                          <a:solidFill>
                            <a:srgbClr val="000000"/>
                          </a:solidFill>
                        </a:rPr>
                        <a:t>.  </a:t>
                      </a:r>
                      <a:endParaRPr sz="1000" u="none" strike="noStrike" cap="none">
                        <a:solidFill>
                          <a:srgbClr val="000000"/>
                        </a:solidFill>
                      </a:endParaRPr>
                    </a:p>
                  </a:txBody>
                  <a:tcPr marL="9525" marR="9525" marT="9525"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5DBE5"/>
                    </a:solidFill>
                  </a:tcPr>
                </a:tc>
                <a:extLst>
                  <a:ext uri="{0D108BD9-81ED-4DB2-BD59-A6C34878D82A}">
                    <a16:rowId xmlns:a16="http://schemas.microsoft.com/office/drawing/2014/main" val="10002"/>
                  </a:ext>
                </a:extLst>
              </a:tr>
              <a:tr h="1058225">
                <a:tc>
                  <a:txBody>
                    <a:bodyPr/>
                    <a:lstStyle/>
                    <a:p>
                      <a:pPr marL="57150" marR="0" lvl="0" indent="0" algn="l" rtl="0">
                        <a:lnSpc>
                          <a:spcPct val="100000"/>
                        </a:lnSpc>
                        <a:spcBef>
                          <a:spcPts val="0"/>
                        </a:spcBef>
                        <a:spcAft>
                          <a:spcPts val="0"/>
                        </a:spcAft>
                        <a:buClr>
                          <a:srgbClr val="000000"/>
                        </a:buClr>
                        <a:buSzPts val="1600"/>
                        <a:buFont typeface="Arial"/>
                        <a:buNone/>
                      </a:pPr>
                      <a:r>
                        <a:rPr lang="en-US" sz="1000" u="none" strike="noStrike" cap="none"/>
                        <a:t>Review regional lease cost </a:t>
                      </a:r>
                      <a:r>
                        <a:rPr lang="en-US" sz="1000"/>
                        <a:t>avoidance</a:t>
                      </a:r>
                      <a:endParaRPr sz="1000" u="none" strike="noStrike" cap="none"/>
                    </a:p>
                    <a:p>
                      <a:pPr marL="57150" marR="0" lvl="0" indent="0" algn="l" rtl="0">
                        <a:lnSpc>
                          <a:spcPct val="100000"/>
                        </a:lnSpc>
                        <a:spcBef>
                          <a:spcPts val="0"/>
                        </a:spcBef>
                        <a:spcAft>
                          <a:spcPts val="0"/>
                        </a:spcAft>
                        <a:buClr>
                          <a:srgbClr val="000000"/>
                        </a:buClr>
                        <a:buSzPts val="1600"/>
                        <a:buFont typeface="Arial"/>
                        <a:buNone/>
                      </a:pPr>
                      <a:r>
                        <a:rPr lang="en-US" sz="1000" u="none" strike="noStrike" cap="none"/>
                        <a:t>plans</a:t>
                      </a:r>
                      <a:endParaRPr sz="1000" u="none" strike="noStrike" cap="none"/>
                    </a:p>
                  </a:txBody>
                  <a:tcPr marL="9525" marR="9525" marT="9525"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5DBE5"/>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000" u="none" strike="noStrike" cap="none"/>
                        <a:t>Q</a:t>
                      </a:r>
                      <a:r>
                        <a:rPr lang="en-US" sz="1000"/>
                        <a:t>4</a:t>
                      </a:r>
                      <a:r>
                        <a:rPr lang="en-US" sz="1000" u="none" strike="noStrike" cap="none"/>
                        <a:t> FY 201</a:t>
                      </a:r>
                      <a:r>
                        <a:rPr lang="en-US" sz="1000"/>
                        <a:t>9</a:t>
                      </a:r>
                      <a:endParaRPr sz="1000" u="none" strike="noStrike" cap="none"/>
                    </a:p>
                  </a:txBody>
                  <a:tcPr marL="9525" marR="9525" marT="9525"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5DBE5"/>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US" sz="1000">
                          <a:solidFill>
                            <a:srgbClr val="000000"/>
                          </a:solidFill>
                        </a:rPr>
                        <a:t>On-track</a:t>
                      </a:r>
                      <a:endParaRPr sz="1000" u="none" strike="noStrike" cap="none">
                        <a:solidFill>
                          <a:srgbClr val="000000"/>
                        </a:solidFill>
                      </a:endParaRPr>
                    </a:p>
                  </a:txBody>
                  <a:tcPr marL="9525" marR="9525" marT="9525"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5DBE5"/>
                    </a:solidFill>
                  </a:tcPr>
                </a:tc>
                <a:tc>
                  <a:txBody>
                    <a:bodyPr/>
                    <a:lstStyle/>
                    <a:p>
                      <a:pPr marL="57150" marR="79923" lvl="0" indent="0" algn="l" rtl="0">
                        <a:lnSpc>
                          <a:spcPct val="100000"/>
                        </a:lnSpc>
                        <a:spcBef>
                          <a:spcPts val="0"/>
                        </a:spcBef>
                        <a:spcAft>
                          <a:spcPts val="0"/>
                        </a:spcAft>
                        <a:buClr>
                          <a:srgbClr val="000000"/>
                        </a:buClr>
                        <a:buSzPts val="1000"/>
                        <a:buFont typeface="Arial"/>
                        <a:buNone/>
                      </a:pPr>
                      <a:r>
                        <a:rPr lang="en-US" sz="1000" u="none" strike="noStrike" cap="none">
                          <a:solidFill>
                            <a:srgbClr val="000000"/>
                          </a:solidFill>
                        </a:rPr>
                        <a:t>GSA </a:t>
                      </a:r>
                      <a:r>
                        <a:rPr lang="en-US" sz="1000">
                          <a:solidFill>
                            <a:srgbClr val="000000"/>
                          </a:solidFill>
                        </a:rPr>
                        <a:t>regularly</a:t>
                      </a:r>
                      <a:r>
                        <a:rPr lang="en-US" sz="1000" u="none" strike="noStrike" cap="none">
                          <a:solidFill>
                            <a:srgbClr val="000000"/>
                          </a:solidFill>
                        </a:rPr>
                        <a:t> review</a:t>
                      </a:r>
                      <a:r>
                        <a:rPr lang="en-US" sz="1000">
                          <a:solidFill>
                            <a:srgbClr val="000000"/>
                          </a:solidFill>
                        </a:rPr>
                        <a:t>s </a:t>
                      </a:r>
                      <a:r>
                        <a:rPr lang="en-US" sz="1000" u="none" strike="noStrike" cap="none">
                          <a:solidFill>
                            <a:srgbClr val="000000"/>
                          </a:solidFill>
                        </a:rPr>
                        <a:t>each region’s plan to replace expiring high-value leases. In these reviews, GSA focused</a:t>
                      </a:r>
                      <a:r>
                        <a:rPr lang="en-US" sz="1000">
                          <a:solidFill>
                            <a:srgbClr val="000000"/>
                          </a:solidFill>
                        </a:rPr>
                        <a:t> </a:t>
                      </a:r>
                      <a:r>
                        <a:rPr lang="en-US" sz="1000" u="none" strike="noStrike" cap="none">
                          <a:solidFill>
                            <a:srgbClr val="000000"/>
                          </a:solidFill>
                        </a:rPr>
                        <a:t>on increasing the use of the tools, procuring longer lease terms, and getting timely requirements; resulting in rates below market and cost </a:t>
                      </a:r>
                      <a:r>
                        <a:rPr lang="en-US" sz="1000">
                          <a:solidFill>
                            <a:srgbClr val="000000"/>
                          </a:solidFill>
                        </a:rPr>
                        <a:t>avoidance</a:t>
                      </a:r>
                      <a:r>
                        <a:rPr lang="en-US" sz="1000" u="none" strike="noStrike" cap="none">
                          <a:solidFill>
                            <a:srgbClr val="000000"/>
                          </a:solidFill>
                        </a:rPr>
                        <a:t> to the taxpayer and Customer agencies. </a:t>
                      </a:r>
                      <a:r>
                        <a:rPr lang="en-US" sz="1000">
                          <a:solidFill>
                            <a:srgbClr val="000000"/>
                          </a:solidFill>
                        </a:rPr>
                        <a:t>Regional visits are being scheduled with regions to review the plan and recurring deep dive meetings to review progress towards achieving the plans are occurring each month.</a:t>
                      </a:r>
                      <a:endParaRPr sz="1000" u="none" strike="noStrike" cap="none">
                        <a:solidFill>
                          <a:srgbClr val="000000"/>
                        </a:solidFill>
                      </a:endParaRPr>
                    </a:p>
                  </a:txBody>
                  <a:tcPr marL="9525" marR="9525" marT="9525"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5DBE5"/>
                    </a:solidFill>
                  </a:tcPr>
                </a:tc>
                <a:extLst>
                  <a:ext uri="{0D108BD9-81ED-4DB2-BD59-A6C34878D82A}">
                    <a16:rowId xmlns:a16="http://schemas.microsoft.com/office/drawing/2014/main" val="10003"/>
                  </a:ext>
                </a:extLst>
              </a:tr>
              <a:tr h="665450">
                <a:tc>
                  <a:txBody>
                    <a:bodyPr/>
                    <a:lstStyle/>
                    <a:p>
                      <a:pPr marL="57150" marR="0" lvl="0" indent="0" algn="l" rtl="0">
                        <a:lnSpc>
                          <a:spcPct val="100000"/>
                        </a:lnSpc>
                        <a:spcBef>
                          <a:spcPts val="0"/>
                        </a:spcBef>
                        <a:spcAft>
                          <a:spcPts val="0"/>
                        </a:spcAft>
                        <a:buClr>
                          <a:schemeClr val="dk1"/>
                        </a:buClr>
                        <a:buSzPts val="1200"/>
                        <a:buFont typeface="Arial"/>
                        <a:buNone/>
                      </a:pPr>
                      <a:r>
                        <a:rPr lang="en-US" sz="1000" u="none" strike="noStrike" cap="none"/>
                        <a:t>Implement </a:t>
                      </a:r>
                      <a:r>
                        <a:rPr lang="en-US" sz="1000"/>
                        <a:t>staffing plans based on RACI resourcing model</a:t>
                      </a:r>
                      <a:endParaRPr sz="1000" b="0" u="none" strike="noStrike" cap="none">
                        <a:latin typeface="Calibri"/>
                        <a:ea typeface="Calibri"/>
                        <a:cs typeface="Calibri"/>
                        <a:sym typeface="Calibri"/>
                      </a:endParaRPr>
                    </a:p>
                  </a:txBody>
                  <a:tcPr marL="9525" marR="9525" marT="9525" marB="0" anchor="ctr">
                    <a:lnT w="12700" cap="flat" cmpd="sng">
                      <a:solidFill>
                        <a:schemeClr val="lt1"/>
                      </a:solidFill>
                      <a:prstDash val="solid"/>
                      <a:round/>
                      <a:headEnd type="none" w="sm" len="sm"/>
                      <a:tailEnd type="none" w="sm" len="sm"/>
                    </a:lnT>
                    <a:solidFill>
                      <a:srgbClr val="D5DBE5"/>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000" u="none" strike="noStrike" cap="none"/>
                        <a:t>Q</a:t>
                      </a:r>
                      <a:r>
                        <a:rPr lang="en-US" sz="1000"/>
                        <a:t>4</a:t>
                      </a:r>
                      <a:r>
                        <a:rPr lang="en-US" sz="1000" u="none" strike="noStrike" cap="none"/>
                        <a:t> FY 201</a:t>
                      </a:r>
                      <a:r>
                        <a:rPr lang="en-US" sz="1000"/>
                        <a:t>9</a:t>
                      </a:r>
                      <a:endParaRPr sz="1000" b="0" i="0" u="none" strike="noStrike" cap="none">
                        <a:solidFill>
                          <a:schemeClr val="dk1"/>
                        </a:solidFill>
                        <a:latin typeface="Calibri"/>
                        <a:ea typeface="Calibri"/>
                        <a:cs typeface="Calibri"/>
                        <a:sym typeface="Calibri"/>
                      </a:endParaRPr>
                    </a:p>
                  </a:txBody>
                  <a:tcPr marL="9525" marR="9525" marT="9525" marB="0" anchor="ctr">
                    <a:lnT w="12700" cap="flat" cmpd="sng">
                      <a:solidFill>
                        <a:schemeClr val="lt1"/>
                      </a:solidFill>
                      <a:prstDash val="solid"/>
                      <a:round/>
                      <a:headEnd type="none" w="sm" len="sm"/>
                      <a:tailEnd type="none" w="sm" len="sm"/>
                    </a:lnT>
                    <a:solidFill>
                      <a:srgbClr val="D5DBE5"/>
                    </a:solidFill>
                  </a:tcPr>
                </a:tc>
                <a:tc>
                  <a:txBody>
                    <a:bodyPr/>
                    <a:lstStyle/>
                    <a:p>
                      <a:pPr marL="0" marR="0" lvl="0" indent="0" algn="ctr" rtl="0">
                        <a:lnSpc>
                          <a:spcPct val="100000"/>
                        </a:lnSpc>
                        <a:spcBef>
                          <a:spcPts val="0"/>
                        </a:spcBef>
                        <a:spcAft>
                          <a:spcPts val="0"/>
                        </a:spcAft>
                        <a:buClr>
                          <a:schemeClr val="dk1"/>
                        </a:buClr>
                        <a:buSzPts val="1100"/>
                        <a:buFont typeface="Arial"/>
                        <a:buNone/>
                      </a:pPr>
                      <a:r>
                        <a:rPr lang="en-US" sz="1000"/>
                        <a:t>On-track</a:t>
                      </a:r>
                      <a:endParaRPr sz="1000" u="none" strike="noStrike" cap="none">
                        <a:solidFill>
                          <a:srgbClr val="000000"/>
                        </a:solidFill>
                      </a:endParaRPr>
                    </a:p>
                  </a:txBody>
                  <a:tcPr marL="9525" marR="9525" marT="9525" marB="0" anchor="ctr">
                    <a:lnT w="12700" cap="flat" cmpd="sng">
                      <a:solidFill>
                        <a:schemeClr val="lt1"/>
                      </a:solidFill>
                      <a:prstDash val="solid"/>
                      <a:round/>
                      <a:headEnd type="none" w="sm" len="sm"/>
                      <a:tailEnd type="none" w="sm" len="sm"/>
                    </a:lnT>
                    <a:solidFill>
                      <a:srgbClr val="D5DBE5"/>
                    </a:solidFill>
                  </a:tcPr>
                </a:tc>
                <a:tc>
                  <a:txBody>
                    <a:bodyPr/>
                    <a:lstStyle/>
                    <a:p>
                      <a:pPr marL="57150" marR="79923" lvl="0" indent="0" algn="l" rtl="0">
                        <a:lnSpc>
                          <a:spcPct val="100000"/>
                        </a:lnSpc>
                        <a:spcBef>
                          <a:spcPts val="0"/>
                        </a:spcBef>
                        <a:spcAft>
                          <a:spcPts val="0"/>
                        </a:spcAft>
                        <a:buClr>
                          <a:srgbClr val="000000"/>
                        </a:buClr>
                        <a:buSzPts val="1000"/>
                        <a:buFont typeface="Arial"/>
                        <a:buNone/>
                      </a:pPr>
                      <a:r>
                        <a:rPr lang="en-US" sz="1000">
                          <a:solidFill>
                            <a:srgbClr val="000000"/>
                          </a:solidFill>
                        </a:rPr>
                        <a:t>Based on RACI staffing modeling, recommendations for resourcing regional leasing programs were identified. Additional resources are being identified to implement recommending staffing levels.</a:t>
                      </a:r>
                      <a:endParaRPr sz="1000" u="none" strike="noStrike" cap="none">
                        <a:solidFill>
                          <a:schemeClr val="dk1"/>
                        </a:solidFill>
                      </a:endParaRPr>
                    </a:p>
                  </a:txBody>
                  <a:tcPr marL="9525" marR="9525" marT="9525" marB="0" anchor="ctr">
                    <a:lnT w="12700" cap="flat" cmpd="sng">
                      <a:solidFill>
                        <a:schemeClr val="lt1"/>
                      </a:solidFill>
                      <a:prstDash val="solid"/>
                      <a:round/>
                      <a:headEnd type="none" w="sm" len="sm"/>
                      <a:tailEnd type="none" w="sm" len="sm"/>
                    </a:lnT>
                    <a:solidFill>
                      <a:srgbClr val="D5DBE5"/>
                    </a:solidFill>
                  </a:tcPr>
                </a:tc>
                <a:extLst>
                  <a:ext uri="{0D108BD9-81ED-4DB2-BD59-A6C34878D82A}">
                    <a16:rowId xmlns:a16="http://schemas.microsoft.com/office/drawing/2014/main" val="10004"/>
                  </a:ext>
                </a:extLst>
              </a:tr>
              <a:tr h="570250">
                <a:tc>
                  <a:txBody>
                    <a:bodyPr/>
                    <a:lstStyle/>
                    <a:p>
                      <a:pPr marL="57150" marR="0" lvl="0" indent="0" algn="l" rtl="0">
                        <a:lnSpc>
                          <a:spcPct val="100000"/>
                        </a:lnSpc>
                        <a:spcBef>
                          <a:spcPts val="0"/>
                        </a:spcBef>
                        <a:spcAft>
                          <a:spcPts val="0"/>
                        </a:spcAft>
                        <a:buClr>
                          <a:schemeClr val="dk1"/>
                        </a:buClr>
                        <a:buSzPts val="1200"/>
                        <a:buFont typeface="Calibri"/>
                        <a:buNone/>
                      </a:pPr>
                      <a:r>
                        <a:rPr lang="en-US" sz="1000" u="none" strike="noStrike" cap="none"/>
                        <a:t>Measure AAAP and GLS usage against FY1</a:t>
                      </a:r>
                      <a:r>
                        <a:rPr lang="en-US" sz="1000"/>
                        <a:t>9</a:t>
                      </a:r>
                      <a:r>
                        <a:rPr lang="en-US" sz="1000" u="none" strike="noStrike" cap="none"/>
                        <a:t> targets </a:t>
                      </a:r>
                      <a:endParaRPr sz="1000" b="0" i="0" u="none" strike="noStrike" cap="none">
                        <a:solidFill>
                          <a:schemeClr val="dk1"/>
                        </a:solidFill>
                        <a:latin typeface="Calibri"/>
                        <a:ea typeface="Calibri"/>
                        <a:cs typeface="Calibri"/>
                        <a:sym typeface="Calibri"/>
                      </a:endParaRPr>
                    </a:p>
                  </a:txBody>
                  <a:tcPr marL="9525" marR="9525" marT="9525"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B w="12700" cap="flat" cmpd="sng">
                      <a:solidFill>
                        <a:schemeClr val="lt1"/>
                      </a:solidFill>
                      <a:prstDash val="solid"/>
                      <a:round/>
                      <a:headEnd type="none" w="sm" len="sm"/>
                      <a:tailEnd type="none" w="sm" len="sm"/>
                    </a:lnB>
                    <a:solidFill>
                      <a:srgbClr val="D5DBE5"/>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000" u="none" strike="noStrike" cap="none"/>
                        <a:t>Q4 FY 201</a:t>
                      </a:r>
                      <a:r>
                        <a:rPr lang="en-US" sz="1000"/>
                        <a:t>9</a:t>
                      </a:r>
                      <a:endParaRPr sz="1000" b="0" i="0" u="none" strike="noStrike" cap="none">
                        <a:solidFill>
                          <a:schemeClr val="dk1"/>
                        </a:solidFill>
                        <a:latin typeface="Calibri"/>
                        <a:ea typeface="Calibri"/>
                        <a:cs typeface="Calibri"/>
                        <a:sym typeface="Calibri"/>
                      </a:endParaRPr>
                    </a:p>
                  </a:txBody>
                  <a:tcPr marL="9525" marR="9525" marT="9525"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B w="12700" cap="flat" cmpd="sng">
                      <a:solidFill>
                        <a:schemeClr val="lt1"/>
                      </a:solidFill>
                      <a:prstDash val="solid"/>
                      <a:round/>
                      <a:headEnd type="none" w="sm" len="sm"/>
                      <a:tailEnd type="none" w="sm" len="sm"/>
                    </a:lnB>
                    <a:solidFill>
                      <a:srgbClr val="D5DBE5"/>
                    </a:solidFill>
                  </a:tcPr>
                </a:tc>
                <a:tc>
                  <a:txBody>
                    <a:bodyPr/>
                    <a:lstStyle/>
                    <a:p>
                      <a:pPr marL="0" lvl="0" indent="0" algn="ctr" rtl="0">
                        <a:spcBef>
                          <a:spcPts val="0"/>
                        </a:spcBef>
                        <a:spcAft>
                          <a:spcPts val="0"/>
                        </a:spcAft>
                        <a:buClr>
                          <a:schemeClr val="dk1"/>
                        </a:buClr>
                        <a:buSzPts val="1000"/>
                        <a:buFont typeface="Arial"/>
                        <a:buNone/>
                      </a:pPr>
                      <a:r>
                        <a:rPr lang="en-US" sz="1000"/>
                        <a:t>On-track</a:t>
                      </a:r>
                      <a:endParaRPr sz="1000" u="none" strike="noStrike" cap="none">
                        <a:solidFill>
                          <a:srgbClr val="000000"/>
                        </a:solidFill>
                      </a:endParaRPr>
                    </a:p>
                  </a:txBody>
                  <a:tcPr marL="9525" marR="9525" marT="9525"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B w="12700" cap="flat" cmpd="sng">
                      <a:solidFill>
                        <a:schemeClr val="lt1"/>
                      </a:solidFill>
                      <a:prstDash val="solid"/>
                      <a:round/>
                      <a:headEnd type="none" w="sm" len="sm"/>
                      <a:tailEnd type="none" w="sm" len="sm"/>
                    </a:lnB>
                    <a:solidFill>
                      <a:srgbClr val="D5DBE5"/>
                    </a:solidFill>
                  </a:tcPr>
                </a:tc>
                <a:tc>
                  <a:txBody>
                    <a:bodyPr/>
                    <a:lstStyle/>
                    <a:p>
                      <a:pPr marL="57150" marR="79923" lvl="0" indent="0" algn="l" rtl="0">
                        <a:lnSpc>
                          <a:spcPct val="100000"/>
                        </a:lnSpc>
                        <a:spcBef>
                          <a:spcPts val="0"/>
                        </a:spcBef>
                        <a:spcAft>
                          <a:spcPts val="0"/>
                        </a:spcAft>
                        <a:buClr>
                          <a:srgbClr val="000000"/>
                        </a:buClr>
                        <a:buSzPts val="1000"/>
                        <a:buFont typeface="Arial"/>
                        <a:buNone/>
                      </a:pPr>
                      <a:r>
                        <a:rPr lang="en-US" sz="1000">
                          <a:solidFill>
                            <a:srgbClr val="000000"/>
                          </a:solidFill>
                        </a:rPr>
                        <a:t>GSA achieved the AAAP and GLS goals in FY18. FY19 goals were developed and communicated for these two programs. GSA has monthly reporting and tracking against goals.  </a:t>
                      </a:r>
                      <a:endParaRPr sz="1000" u="none" strike="noStrike" cap="none">
                        <a:solidFill>
                          <a:srgbClr val="000000"/>
                        </a:solidFill>
                      </a:endParaRPr>
                    </a:p>
                  </a:txBody>
                  <a:tcPr marL="9525" marR="9525" marT="9525"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B w="12700" cap="flat" cmpd="sng">
                      <a:solidFill>
                        <a:schemeClr val="lt1"/>
                      </a:solidFill>
                      <a:prstDash val="solid"/>
                      <a:round/>
                      <a:headEnd type="none" w="sm" len="sm"/>
                      <a:tailEnd type="none" w="sm" len="sm"/>
                    </a:lnB>
                    <a:solidFill>
                      <a:srgbClr val="D5DBE5"/>
                    </a:solidFill>
                  </a:tcPr>
                </a:tc>
                <a:extLst>
                  <a:ext uri="{0D108BD9-81ED-4DB2-BD59-A6C34878D82A}">
                    <a16:rowId xmlns:a16="http://schemas.microsoft.com/office/drawing/2014/main" val="10005"/>
                  </a:ext>
                </a:extLst>
              </a:tr>
              <a:tr h="685850">
                <a:tc>
                  <a:txBody>
                    <a:bodyPr/>
                    <a:lstStyle/>
                    <a:p>
                      <a:pPr marL="57150" marR="0" lvl="0" indent="0" algn="l" rtl="0">
                        <a:lnSpc>
                          <a:spcPct val="100000"/>
                        </a:lnSpc>
                        <a:spcBef>
                          <a:spcPts val="0"/>
                        </a:spcBef>
                        <a:spcAft>
                          <a:spcPts val="0"/>
                        </a:spcAft>
                        <a:buClr>
                          <a:schemeClr val="dk1"/>
                        </a:buClr>
                        <a:buSzPts val="1200"/>
                        <a:buFont typeface="Calibri"/>
                        <a:buNone/>
                      </a:pPr>
                      <a:r>
                        <a:rPr lang="en-US" sz="1000"/>
                        <a:t>Measure  lease replacement rates against FY19 targets.</a:t>
                      </a:r>
                      <a:endParaRPr sz="1000" b="0" i="0" u="none" strike="noStrike" cap="none">
                        <a:solidFill>
                          <a:schemeClr val="dk1"/>
                        </a:solidFill>
                        <a:latin typeface="Calibri"/>
                        <a:ea typeface="Calibri"/>
                        <a:cs typeface="Calibri"/>
                        <a:sym typeface="Calibri"/>
                      </a:endParaRPr>
                    </a:p>
                  </a:txBody>
                  <a:tcPr marL="9525" marR="9525" marT="9525" marB="0" anchor="ctr">
                    <a:lnT w="12700" cap="flat" cmpd="sng">
                      <a:solidFill>
                        <a:schemeClr val="lt1"/>
                      </a:solidFill>
                      <a:prstDash val="solid"/>
                      <a:round/>
                      <a:headEnd type="none" w="sm" len="sm"/>
                      <a:tailEnd type="none" w="sm" len="sm"/>
                    </a:lnT>
                    <a:solidFill>
                      <a:srgbClr val="D5DBE5"/>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000" u="none" strike="noStrike" cap="none"/>
                        <a:t>Q4 FY 201</a:t>
                      </a:r>
                      <a:r>
                        <a:rPr lang="en-US" sz="1000"/>
                        <a:t>9</a:t>
                      </a:r>
                      <a:endParaRPr sz="1000" b="0" i="0" u="none" strike="noStrike" cap="none">
                        <a:solidFill>
                          <a:schemeClr val="dk1"/>
                        </a:solidFill>
                        <a:latin typeface="Calibri"/>
                        <a:ea typeface="Calibri"/>
                        <a:cs typeface="Calibri"/>
                        <a:sym typeface="Calibri"/>
                      </a:endParaRPr>
                    </a:p>
                  </a:txBody>
                  <a:tcPr marL="9525" marR="9525" marT="9525" marB="0" anchor="ctr">
                    <a:lnT w="12700" cap="flat" cmpd="sng">
                      <a:solidFill>
                        <a:schemeClr val="lt1"/>
                      </a:solidFill>
                      <a:prstDash val="solid"/>
                      <a:round/>
                      <a:headEnd type="none" w="sm" len="sm"/>
                      <a:tailEnd type="none" w="sm" len="sm"/>
                    </a:lnT>
                    <a:solidFill>
                      <a:srgbClr val="D5DBE5"/>
                    </a:solidFill>
                  </a:tcPr>
                </a:tc>
                <a:tc>
                  <a:txBody>
                    <a:bodyPr/>
                    <a:lstStyle/>
                    <a:p>
                      <a:pPr marL="0" lvl="0" indent="0" algn="ctr" rtl="0">
                        <a:spcBef>
                          <a:spcPts val="0"/>
                        </a:spcBef>
                        <a:spcAft>
                          <a:spcPts val="0"/>
                        </a:spcAft>
                        <a:buClr>
                          <a:schemeClr val="dk1"/>
                        </a:buClr>
                        <a:buSzPts val="1000"/>
                        <a:buFont typeface="Arial"/>
                        <a:buNone/>
                      </a:pPr>
                      <a:r>
                        <a:rPr lang="en-US" sz="1000"/>
                        <a:t>On-track</a:t>
                      </a:r>
                      <a:endParaRPr sz="1000" u="none" strike="noStrike" cap="none">
                        <a:solidFill>
                          <a:srgbClr val="000000"/>
                        </a:solidFill>
                      </a:endParaRPr>
                    </a:p>
                  </a:txBody>
                  <a:tcPr marL="9525" marR="9525" marT="9525" marB="0" anchor="ctr">
                    <a:lnT w="12700" cap="flat" cmpd="sng">
                      <a:solidFill>
                        <a:schemeClr val="lt1"/>
                      </a:solidFill>
                      <a:prstDash val="solid"/>
                      <a:round/>
                      <a:headEnd type="none" w="sm" len="sm"/>
                      <a:tailEnd type="none" w="sm" len="sm"/>
                    </a:lnT>
                    <a:solidFill>
                      <a:srgbClr val="D5DBE5"/>
                    </a:solidFill>
                  </a:tcPr>
                </a:tc>
                <a:tc>
                  <a:txBody>
                    <a:bodyPr/>
                    <a:lstStyle/>
                    <a:p>
                      <a:pPr marL="57150" marR="79923" lvl="0" indent="0" algn="l" rtl="0">
                        <a:lnSpc>
                          <a:spcPct val="100000"/>
                        </a:lnSpc>
                        <a:spcBef>
                          <a:spcPts val="0"/>
                        </a:spcBef>
                        <a:spcAft>
                          <a:spcPts val="0"/>
                        </a:spcAft>
                        <a:buClr>
                          <a:srgbClr val="000000"/>
                        </a:buClr>
                        <a:buSzPts val="1000"/>
                        <a:buFont typeface="Arial"/>
                        <a:buNone/>
                      </a:pPr>
                      <a:r>
                        <a:rPr lang="en-US" sz="1000" u="none" strike="noStrike" cap="none">
                          <a:solidFill>
                            <a:srgbClr val="000000"/>
                          </a:solidFill>
                        </a:rPr>
                        <a:t>GSA develop</a:t>
                      </a:r>
                      <a:r>
                        <a:rPr lang="en-US" sz="1000">
                          <a:solidFill>
                            <a:srgbClr val="000000"/>
                          </a:solidFill>
                        </a:rPr>
                        <a:t>ed and implemented a goal for lease replacement rate based on the value of expiring leases and the percent that is replaced, versus extended.  GSA monitoring monthly achievement against goals. </a:t>
                      </a:r>
                      <a:endParaRPr sz="1000" u="none" strike="noStrike" cap="none">
                        <a:solidFill>
                          <a:srgbClr val="000000"/>
                        </a:solidFill>
                      </a:endParaRPr>
                    </a:p>
                  </a:txBody>
                  <a:tcPr marL="9525" marR="9525" marT="9525" marB="0" anchor="ctr">
                    <a:lnT w="12700" cap="flat" cmpd="sng">
                      <a:solidFill>
                        <a:schemeClr val="lt1"/>
                      </a:solidFill>
                      <a:prstDash val="solid"/>
                      <a:round/>
                      <a:headEnd type="none" w="sm" len="sm"/>
                      <a:tailEnd type="none" w="sm" len="sm"/>
                    </a:lnT>
                    <a:solidFill>
                      <a:srgbClr val="D5DBE5"/>
                    </a:solidFill>
                  </a:tcPr>
                </a:tc>
                <a:extLst>
                  <a:ext uri="{0D108BD9-81ED-4DB2-BD59-A6C34878D82A}">
                    <a16:rowId xmlns:a16="http://schemas.microsoft.com/office/drawing/2014/main" val="10006"/>
                  </a:ext>
                </a:extLst>
              </a:tr>
            </a:tbl>
          </a:graphicData>
        </a:graphic>
      </p:graphicFrame>
      <p:sp>
        <p:nvSpPr>
          <p:cNvPr id="283" name="Google Shape;283;p41"/>
          <p:cNvSpPr txBox="1"/>
          <p:nvPr/>
        </p:nvSpPr>
        <p:spPr>
          <a:xfrm>
            <a:off x="508325" y="675725"/>
            <a:ext cx="7799400" cy="89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Fostering, developing, and implementing our core strategies will require process re-engineering, change management, and knowledge management projects and initiatives. Below are the key milestones that will enable us to achieve our goal of reducing leasing costs.  </a:t>
            </a:r>
            <a:endParaRPr sz="1800" b="0" i="0" u="none" strike="noStrike" cap="none">
              <a:solidFill>
                <a:srgbClr val="000000"/>
              </a:solidFill>
              <a:latin typeface="Calibri"/>
              <a:ea typeface="Calibri"/>
              <a:cs typeface="Calibri"/>
              <a:sym typeface="Calibri"/>
            </a:endParaRPr>
          </a:p>
        </p:txBody>
      </p:sp>
      <p:sp>
        <p:nvSpPr>
          <p:cNvPr id="284" name="Google Shape;284;p41"/>
          <p:cNvSpPr txBox="1"/>
          <p:nvPr/>
        </p:nvSpPr>
        <p:spPr>
          <a:xfrm>
            <a:off x="8422709" y="6348325"/>
            <a:ext cx="5487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US" sz="1000" i="1"/>
              <a:t>5</a:t>
            </a:fld>
            <a:endParaRPr sz="1000"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289"/>
        <p:cNvGrpSpPr/>
        <p:nvPr/>
      </p:nvGrpSpPr>
      <p:grpSpPr>
        <a:xfrm>
          <a:off x="0" y="0"/>
          <a:ext cx="0" cy="0"/>
          <a:chOff x="0" y="0"/>
          <a:chExt cx="0" cy="0"/>
        </a:xfrm>
      </p:grpSpPr>
      <p:sp>
        <p:nvSpPr>
          <p:cNvPr id="290" name="Google Shape;290;p42"/>
          <p:cNvSpPr txBox="1">
            <a:spLocks noGrp="1"/>
          </p:cNvSpPr>
          <p:nvPr>
            <p:ph type="subTitle" idx="1"/>
          </p:nvPr>
        </p:nvSpPr>
        <p:spPr>
          <a:xfrm>
            <a:off x="0" y="0"/>
            <a:ext cx="9144000" cy="838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US" sz="2800" b="1" i="0" u="none" strike="noStrike" cap="none">
                <a:solidFill>
                  <a:schemeClr val="dk1"/>
                </a:solidFill>
                <a:latin typeface="Calibri"/>
                <a:ea typeface="Calibri"/>
                <a:cs typeface="Calibri"/>
                <a:sym typeface="Calibri"/>
              </a:rPr>
              <a:t>Key Indicators</a:t>
            </a:r>
            <a:endParaRPr sz="1800" b="0" i="0" u="none" strike="noStrike" cap="none">
              <a:solidFill>
                <a:schemeClr val="dk1"/>
              </a:solidFill>
              <a:latin typeface="Calibri"/>
              <a:ea typeface="Calibri"/>
              <a:cs typeface="Calibri"/>
              <a:sym typeface="Calibri"/>
            </a:endParaRPr>
          </a:p>
        </p:txBody>
      </p:sp>
      <p:cxnSp>
        <p:nvCxnSpPr>
          <p:cNvPr id="291" name="Google Shape;291;p42"/>
          <p:cNvCxnSpPr/>
          <p:nvPr/>
        </p:nvCxnSpPr>
        <p:spPr>
          <a:xfrm>
            <a:off x="0" y="609600"/>
            <a:ext cx="9144000" cy="0"/>
          </a:xfrm>
          <a:prstGeom prst="straightConnector1">
            <a:avLst/>
          </a:prstGeom>
          <a:noFill/>
          <a:ln w="38100" cap="flat" cmpd="sng">
            <a:solidFill>
              <a:srgbClr val="C00000"/>
            </a:solidFill>
            <a:prstDash val="solid"/>
            <a:miter lim="800000"/>
            <a:headEnd type="none" w="sm" len="sm"/>
            <a:tailEnd type="none" w="sm" len="sm"/>
          </a:ln>
        </p:spPr>
      </p:cxnSp>
      <p:sp>
        <p:nvSpPr>
          <p:cNvPr id="292" name="Google Shape;292;p42"/>
          <p:cNvSpPr txBox="1"/>
          <p:nvPr/>
        </p:nvSpPr>
        <p:spPr>
          <a:xfrm>
            <a:off x="166025" y="738551"/>
            <a:ext cx="8688900" cy="68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By enhancing operations, GSA strives to increase the percentage of lease transactions that are at or below market costs. </a:t>
            </a:r>
            <a:endParaRPr sz="1800" b="0" i="0" u="none" strike="noStrike" cap="none">
              <a:solidFill>
                <a:srgbClr val="000000"/>
              </a:solidFill>
              <a:latin typeface="Calibri"/>
              <a:ea typeface="Calibri"/>
              <a:cs typeface="Calibri"/>
              <a:sym typeface="Calibri"/>
            </a:endParaRPr>
          </a:p>
        </p:txBody>
      </p:sp>
      <p:sp>
        <p:nvSpPr>
          <p:cNvPr id="293" name="Google Shape;293;p42"/>
          <p:cNvSpPr txBox="1"/>
          <p:nvPr/>
        </p:nvSpPr>
        <p:spPr>
          <a:xfrm>
            <a:off x="8422709" y="6348325"/>
            <a:ext cx="5487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US" sz="1000" i="1"/>
              <a:t>6</a:t>
            </a:fld>
            <a:endParaRPr sz="1000" i="1"/>
          </a:p>
        </p:txBody>
      </p:sp>
      <p:pic>
        <p:nvPicPr>
          <p:cNvPr id="294" name="Google Shape;294;p42"/>
          <p:cNvPicPr preferRelativeResize="0"/>
          <p:nvPr/>
        </p:nvPicPr>
        <p:blipFill>
          <a:blip r:embed="rId3">
            <a:alphaModFix/>
          </a:blip>
          <a:stretch>
            <a:fillRect/>
          </a:stretch>
        </p:blipFill>
        <p:spPr>
          <a:xfrm>
            <a:off x="152400" y="1574051"/>
            <a:ext cx="8486062" cy="462187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753</Words>
  <Application>Microsoft Office PowerPoint</Application>
  <PresentationFormat>On-screen Show (4:3)</PresentationFormat>
  <Paragraphs>81</Paragraphs>
  <Slides>6</Slides>
  <Notes>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6</vt:i4>
      </vt:variant>
    </vt:vector>
  </HeadingPairs>
  <TitlesOfParts>
    <vt:vector size="15" baseType="lpstr">
      <vt:lpstr>Roboto</vt:lpstr>
      <vt:lpstr>Times New Roman</vt:lpstr>
      <vt:lpstr>Courier New</vt:lpstr>
      <vt:lpstr>Calibri</vt:lpstr>
      <vt:lpstr>Lucida Sans</vt:lpstr>
      <vt:lpstr>Arial</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MaurySMungin</dc:creator>
  <cp:lastModifiedBy>Barrios, Rachel</cp:lastModifiedBy>
  <cp:revision>2</cp:revision>
  <dcterms:modified xsi:type="dcterms:W3CDTF">2019-09-18T13:28:19Z</dcterms:modified>
</cp:coreProperties>
</file>