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25" r:id="rId5"/>
  </p:sldMasterIdLst>
  <p:notesMasterIdLst>
    <p:notesMasterId r:id="rId23"/>
  </p:notesMasterIdLst>
  <p:handoutMasterIdLst>
    <p:handoutMasterId r:id="rId24"/>
  </p:handoutMasterIdLst>
  <p:sldIdLst>
    <p:sldId id="493" r:id="rId6"/>
    <p:sldId id="486" r:id="rId7"/>
    <p:sldId id="530" r:id="rId8"/>
    <p:sldId id="532" r:id="rId9"/>
    <p:sldId id="513" r:id="rId10"/>
    <p:sldId id="531" r:id="rId11"/>
    <p:sldId id="514" r:id="rId12"/>
    <p:sldId id="512" r:id="rId13"/>
    <p:sldId id="520" r:id="rId14"/>
    <p:sldId id="492" r:id="rId15"/>
    <p:sldId id="535" r:id="rId16"/>
    <p:sldId id="536" r:id="rId17"/>
    <p:sldId id="477" r:id="rId18"/>
    <p:sldId id="506" r:id="rId19"/>
    <p:sldId id="503" r:id="rId20"/>
    <p:sldId id="515" r:id="rId21"/>
    <p:sldId id="516"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sher-Colwill, Andrea" initials="FA" lastIdx="2" clrIdx="0"/>
  <p:cmAuthor id="7" name="Freshwater, Russ" initials="FR [2]" lastIdx="15" clrIdx="7">
    <p:extLst>
      <p:ext uri="{19B8F6BF-5375-455C-9EA6-DF929625EA0E}">
        <p15:presenceInfo xmlns:p15="http://schemas.microsoft.com/office/powerpoint/2012/main" userId="Freshwater, Russ" providerId="None"/>
      </p:ext>
    </p:extLst>
  </p:cmAuthor>
  <p:cmAuthor id="1" name="Bussow, Mark A. EOP/OMB" initials="BMAE" lastIdx="2" clrIdx="1"/>
  <p:cmAuthor id="8" name="Khan, Aqsa" initials="KA" lastIdx="1" clrIdx="8">
    <p:extLst>
      <p:ext uri="{19B8F6BF-5375-455C-9EA6-DF929625EA0E}">
        <p15:presenceInfo xmlns:p15="http://schemas.microsoft.com/office/powerpoint/2012/main" userId="Khan, Aqsa" providerId="None"/>
      </p:ext>
    </p:extLst>
  </p:cmAuthor>
  <p:cmAuthor id="2" name="Lipton, Adam S. EOP/OMB" initials="LASE" lastIdx="1" clrIdx="2"/>
  <p:cmAuthor id="3" name="Watson, Douglas" initials="WD" lastIdx="14" clrIdx="3">
    <p:extLst>
      <p:ext uri="{19B8F6BF-5375-455C-9EA6-DF929625EA0E}">
        <p15:presenceInfo xmlns:p15="http://schemas.microsoft.com/office/powerpoint/2012/main" userId="Watson, Douglas" providerId="None"/>
      </p:ext>
    </p:extLst>
  </p:cmAuthor>
  <p:cmAuthor id="4" name="Brehon, Brandi" initials="BB" lastIdx="48" clrIdx="4">
    <p:extLst>
      <p:ext uri="{19B8F6BF-5375-455C-9EA6-DF929625EA0E}">
        <p15:presenceInfo xmlns:p15="http://schemas.microsoft.com/office/powerpoint/2012/main" userId="Brehon, Brandi" providerId="None"/>
      </p:ext>
    </p:extLst>
  </p:cmAuthor>
  <p:cmAuthor id="5" name="Freshwater, Russ" initials="FR" lastIdx="1" clrIdx="5">
    <p:extLst>
      <p:ext uri="{19B8F6BF-5375-455C-9EA6-DF929625EA0E}">
        <p15:presenceInfo xmlns:p15="http://schemas.microsoft.com/office/powerpoint/2012/main" userId="S-1-5-21-266690176-277487647-1704157037-200240" providerId="AD"/>
      </p:ext>
    </p:extLst>
  </p:cmAuthor>
  <p:cmAuthor id="6" name="Tarricone Lemrow, Celeste" initials="CTL" lastIdx="43" clrIdx="6">
    <p:extLst>
      <p:ext uri="{19B8F6BF-5375-455C-9EA6-DF929625EA0E}">
        <p15:presenceInfo xmlns:p15="http://schemas.microsoft.com/office/powerpoint/2012/main" userId="Tarricone Lemrow, Celes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B4"/>
    <a:srgbClr val="0000CC"/>
    <a:srgbClr val="FF5050"/>
    <a:srgbClr val="FFCC00"/>
    <a:srgbClr val="898989"/>
    <a:srgbClr val="890000"/>
    <a:srgbClr val="666699"/>
    <a:srgbClr val="A50021"/>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75" autoAdjust="0"/>
    <p:restoredTop sz="96395" autoAdjust="0"/>
  </p:normalViewPr>
  <p:slideViewPr>
    <p:cSldViewPr>
      <p:cViewPr varScale="1">
        <p:scale>
          <a:sx n="128" d="100"/>
          <a:sy n="128" d="100"/>
        </p:scale>
        <p:origin x="1432"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734" y="-178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189706626198456"/>
          <c:y val="8.1436675507759963E-3"/>
          <c:w val="0.50904046644034895"/>
          <c:h val="0.79737208944792048"/>
        </c:manualLayout>
      </c:layout>
      <c:barChart>
        <c:barDir val="bar"/>
        <c:grouping val="clustered"/>
        <c:varyColors val="0"/>
        <c:ser>
          <c:idx val="0"/>
          <c:order val="0"/>
          <c:tx>
            <c:strRef>
              <c:f>Sheet1!$B$1</c:f>
              <c:strCache>
                <c:ptCount val="1"/>
                <c:pt idx="0">
                  <c:v>FY20 Result</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Established connection to provide user access data (1.2)</c:v>
                </c:pt>
                <c:pt idx="1">
                  <c:v>Reliable asset AWARE score (1.1)</c:v>
                </c:pt>
              </c:strCache>
            </c:strRef>
          </c:cat>
          <c:val>
            <c:numRef>
              <c:f>Sheet1!$B$2:$B$3</c:f>
              <c:numCache>
                <c:formatCode>0%</c:formatCode>
                <c:ptCount val="2"/>
                <c:pt idx="0">
                  <c:v>0.25</c:v>
                </c:pt>
                <c:pt idx="1">
                  <c:v>0</c:v>
                </c:pt>
              </c:numCache>
            </c:numRef>
          </c:val>
          <c:extLst>
            <c:ext xmlns:c16="http://schemas.microsoft.com/office/drawing/2014/chart" uri="{C3380CC4-5D6E-409C-BE32-E72D297353CC}">
              <c16:uniqueId val="{00000000-0826-4DD5-AE21-8337E0DAAE9A}"/>
            </c:ext>
          </c:extLst>
        </c:ser>
        <c:ser>
          <c:idx val="1"/>
          <c:order val="1"/>
          <c:tx>
            <c:strRef>
              <c:f>Sheet1!$C$1</c:f>
              <c:strCache>
                <c:ptCount val="1"/>
                <c:pt idx="0">
                  <c:v>FY20 Target</c:v>
                </c:pt>
              </c:strCache>
            </c:strRef>
          </c:tx>
          <c:spPr>
            <a:pattFill prst="pct70">
              <a:fgClr>
                <a:schemeClr val="bg2">
                  <a:lumMod val="90000"/>
                </a:schemeClr>
              </a:fgClr>
              <a:bgClr>
                <a:schemeClr val="bg1"/>
              </a:bgClr>
            </a:patt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Established connection to provide user access data (1.2)</c:v>
                </c:pt>
                <c:pt idx="1">
                  <c:v>Reliable asset AWARE score (1.1)</c:v>
                </c:pt>
              </c:strCache>
            </c:strRef>
          </c:cat>
          <c:val>
            <c:numRef>
              <c:f>Sheet1!$C$2:$C$3</c:f>
              <c:numCache>
                <c:formatCode>0%</c:formatCode>
                <c:ptCount val="2"/>
                <c:pt idx="0">
                  <c:v>1</c:v>
                </c:pt>
                <c:pt idx="1">
                  <c:v>1</c:v>
                </c:pt>
              </c:numCache>
            </c:numRef>
          </c:val>
          <c:extLst>
            <c:ext xmlns:c16="http://schemas.microsoft.com/office/drawing/2014/chart" uri="{C3380CC4-5D6E-409C-BE32-E72D297353CC}">
              <c16:uniqueId val="{00000001-0826-4DD5-AE21-8337E0DAAE9A}"/>
            </c:ext>
          </c:extLst>
        </c:ser>
        <c:dLbls>
          <c:dLblPos val="inEnd"/>
          <c:showLegendKey val="0"/>
          <c:showVal val="1"/>
          <c:showCatName val="0"/>
          <c:showSerName val="0"/>
          <c:showPercent val="0"/>
          <c:showBubbleSize val="0"/>
        </c:dLbls>
        <c:gapWidth val="269"/>
        <c:axId val="1597519631"/>
        <c:axId val="1597497167"/>
      </c:barChart>
      <c:catAx>
        <c:axId val="159751963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597497167"/>
        <c:crosses val="autoZero"/>
        <c:auto val="1"/>
        <c:lblAlgn val="ctr"/>
        <c:lblOffset val="100"/>
        <c:noMultiLvlLbl val="0"/>
      </c:catAx>
      <c:valAx>
        <c:axId val="1597497167"/>
        <c:scaling>
          <c:orientation val="minMax"/>
          <c:max val="1"/>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7519631"/>
        <c:crosses val="autoZero"/>
        <c:crossBetween val="between"/>
      </c:valAx>
      <c:spPr>
        <a:noFill/>
        <a:ln>
          <a:noFill/>
        </a:ln>
        <a:effectLst/>
      </c:spPr>
    </c:plotArea>
    <c:legend>
      <c:legendPos val="l"/>
      <c:layout>
        <c:manualLayout>
          <c:xMode val="edge"/>
          <c:yMode val="edge"/>
          <c:x val="0.19109193240429762"/>
          <c:y val="0.67092113485814275"/>
          <c:w val="0.25957527156583499"/>
          <c:h val="0.3248243969503811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2459822329901065"/>
          <c:y val="0.14760713102389408"/>
          <c:w val="0.53633933979406423"/>
          <c:h val="0.52306617094561203"/>
        </c:manualLayout>
      </c:layout>
      <c:barChart>
        <c:barDir val="bar"/>
        <c:grouping val="clustered"/>
        <c:varyColors val="0"/>
        <c:ser>
          <c:idx val="0"/>
          <c:order val="0"/>
          <c:tx>
            <c:strRef>
              <c:f>Sheet1!$B$1</c:f>
              <c:strCache>
                <c:ptCount val="1"/>
                <c:pt idx="0">
                  <c:v>FY21 Result</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Federal Dashboard and FISMA Active Users (1.4)</c:v>
                </c:pt>
                <c:pt idx="1">
                  <c:v>Federal Dashboard and FISMA Devices (1.3)</c:v>
                </c:pt>
              </c:strCache>
            </c:strRef>
          </c:cat>
          <c:val>
            <c:numRef>
              <c:f>Sheet1!$B$2:$B$3</c:f>
              <c:numCache>
                <c:formatCode>General</c:formatCode>
                <c:ptCount val="2"/>
              </c:numCache>
            </c:numRef>
          </c:val>
          <c:extLst>
            <c:ext xmlns:c16="http://schemas.microsoft.com/office/drawing/2014/chart" uri="{C3380CC4-5D6E-409C-BE32-E72D297353CC}">
              <c16:uniqueId val="{00000000-0826-4DD5-AE21-8337E0DAAE9A}"/>
            </c:ext>
          </c:extLst>
        </c:ser>
        <c:ser>
          <c:idx val="1"/>
          <c:order val="1"/>
          <c:tx>
            <c:strRef>
              <c:f>Sheet1!$C$1</c:f>
              <c:strCache>
                <c:ptCount val="1"/>
                <c:pt idx="0">
                  <c:v>FY21 Target</c:v>
                </c:pt>
              </c:strCache>
            </c:strRef>
          </c:tx>
          <c:spPr>
            <a:pattFill prst="pct70">
              <a:fgClr>
                <a:schemeClr val="bg2">
                  <a:lumMod val="90000"/>
                </a:schemeClr>
              </a:fgClr>
              <a:bgClr>
                <a:schemeClr val="bg1"/>
              </a:bgClr>
            </a:patt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Federal Dashboard and FISMA Active Users (1.4)</c:v>
                </c:pt>
                <c:pt idx="1">
                  <c:v>Federal Dashboard and FISMA Devices (1.3)</c:v>
                </c:pt>
              </c:strCache>
            </c:strRef>
          </c:cat>
          <c:val>
            <c:numRef>
              <c:f>Sheet1!$C$2:$C$3</c:f>
              <c:numCache>
                <c:formatCode>General</c:formatCode>
                <c:ptCount val="2"/>
              </c:numCache>
            </c:numRef>
          </c:val>
          <c:extLst>
            <c:ext xmlns:c16="http://schemas.microsoft.com/office/drawing/2014/chart" uri="{C3380CC4-5D6E-409C-BE32-E72D297353CC}">
              <c16:uniqueId val="{00000001-0826-4DD5-AE21-8337E0DAAE9A}"/>
            </c:ext>
          </c:extLst>
        </c:ser>
        <c:dLbls>
          <c:dLblPos val="inEnd"/>
          <c:showLegendKey val="0"/>
          <c:showVal val="1"/>
          <c:showCatName val="0"/>
          <c:showSerName val="0"/>
          <c:showPercent val="0"/>
          <c:showBubbleSize val="0"/>
        </c:dLbls>
        <c:gapWidth val="269"/>
        <c:overlap val="-58"/>
        <c:axId val="1597519631"/>
        <c:axId val="1597497167"/>
      </c:barChart>
      <c:catAx>
        <c:axId val="159751963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597497167"/>
        <c:crosses val="autoZero"/>
        <c:auto val="1"/>
        <c:lblAlgn val="ctr"/>
        <c:lblOffset val="100"/>
        <c:noMultiLvlLbl val="0"/>
      </c:catAx>
      <c:valAx>
        <c:axId val="1597497167"/>
        <c:scaling>
          <c:orientation val="minMax"/>
          <c:max val="1"/>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7519631"/>
        <c:crosses val="autoZero"/>
        <c:crossBetween val="between"/>
      </c:valAx>
      <c:spPr>
        <a:noFill/>
        <a:ln>
          <a:noFill/>
        </a:ln>
        <a:effectLst/>
      </c:spPr>
    </c:plotArea>
    <c:legend>
      <c:legendPos val="l"/>
      <c:layout>
        <c:manualLayout>
          <c:xMode val="edge"/>
          <c:yMode val="edge"/>
          <c:x val="0.17097699215121367"/>
          <c:y val="0.69691478861260137"/>
          <c:w val="0.24089711275939987"/>
          <c:h val="0.2115731382578178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6193871887472145"/>
          <c:y val="2.6924076643871487E-4"/>
          <c:w val="0.61187134850921998"/>
          <c:h val="0.59918135566959252"/>
        </c:manualLayout>
      </c:layout>
      <c:barChart>
        <c:barDir val="bar"/>
        <c:grouping val="clustered"/>
        <c:varyColors val="0"/>
        <c:ser>
          <c:idx val="0"/>
          <c:order val="0"/>
          <c:tx>
            <c:strRef>
              <c:f>Sheet1!$B$1</c:f>
              <c:strCache>
                <c:ptCount val="1"/>
                <c:pt idx="0">
                  <c:v>FY20 Result</c:v>
                </c:pt>
              </c:strCache>
            </c:strRef>
          </c:tx>
          <c:spPr>
            <a:solidFill>
              <a:srgbClr val="7030A0"/>
            </a:solidFill>
            <a:ln>
              <a:noFill/>
            </a:ln>
            <a:effectLst/>
          </c:spPr>
          <c:invertIfNegative val="0"/>
          <c:dLbls>
            <c:dLbl>
              <c:idx val="2"/>
              <c:layout>
                <c:manualLayout>
                  <c:x val="-2.8735638685773225E-3"/>
                  <c:y val="1.19047693443127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0E9-41C9-89BF-EDA2AAB39CD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HVA Configuration-based vulnerabilities (2.3)</c:v>
                </c:pt>
                <c:pt idx="1">
                  <c:v>HVA Structural-based vulnerabilities (2.2)</c:v>
                </c:pt>
                <c:pt idx="2">
                  <c:v>Cyber Hygiene scanning vulnerabilities (2.1)</c:v>
                </c:pt>
              </c:strCache>
            </c:strRef>
          </c:cat>
          <c:val>
            <c:numRef>
              <c:f>Sheet1!$B$2:$B$4</c:f>
              <c:numCache>
                <c:formatCode>0%</c:formatCode>
                <c:ptCount val="3"/>
                <c:pt idx="0">
                  <c:v>0.14000000000000001</c:v>
                </c:pt>
                <c:pt idx="1">
                  <c:v>0.31</c:v>
                </c:pt>
                <c:pt idx="2">
                  <c:v>0.7</c:v>
                </c:pt>
              </c:numCache>
            </c:numRef>
          </c:val>
          <c:extLst>
            <c:ext xmlns:c16="http://schemas.microsoft.com/office/drawing/2014/chart" uri="{C3380CC4-5D6E-409C-BE32-E72D297353CC}">
              <c16:uniqueId val="{00000000-0826-4DD5-AE21-8337E0DAAE9A}"/>
            </c:ext>
          </c:extLst>
        </c:ser>
        <c:ser>
          <c:idx val="1"/>
          <c:order val="1"/>
          <c:tx>
            <c:strRef>
              <c:f>Sheet1!$C$1</c:f>
              <c:strCache>
                <c:ptCount val="1"/>
                <c:pt idx="0">
                  <c:v>FY20 Target</c:v>
                </c:pt>
              </c:strCache>
            </c:strRef>
          </c:tx>
          <c:spPr>
            <a:pattFill prst="pct70">
              <a:fgClr>
                <a:schemeClr val="bg2">
                  <a:lumMod val="90000"/>
                </a:schemeClr>
              </a:fgClr>
              <a:bgClr>
                <a:schemeClr val="bg1"/>
              </a:bgClr>
            </a:pattFill>
            <a:ln>
              <a:noFill/>
            </a:ln>
            <a:effectLst/>
          </c:spPr>
          <c:invertIfNegative val="0"/>
          <c:dLbls>
            <c:dLbl>
              <c:idx val="2"/>
              <c:layout>
                <c:manualLayout>
                  <c:x val="-1.4367819342887139E-3"/>
                  <c:y val="-1.984128224052133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0E9-41C9-89BF-EDA2AAB39CD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HVA Configuration-based vulnerabilities (2.3)</c:v>
                </c:pt>
                <c:pt idx="1">
                  <c:v>HVA Structural-based vulnerabilities (2.2)</c:v>
                </c:pt>
                <c:pt idx="2">
                  <c:v>Cyber Hygiene scanning vulnerabilities (2.1)</c:v>
                </c:pt>
              </c:strCache>
            </c:strRef>
          </c:cat>
          <c:val>
            <c:numRef>
              <c:f>Sheet1!$C$2:$C$4</c:f>
              <c:numCache>
                <c:formatCode>0%</c:formatCode>
                <c:ptCount val="3"/>
                <c:pt idx="0">
                  <c:v>0.7</c:v>
                </c:pt>
                <c:pt idx="1">
                  <c:v>0.6</c:v>
                </c:pt>
                <c:pt idx="2">
                  <c:v>0.7</c:v>
                </c:pt>
              </c:numCache>
            </c:numRef>
          </c:val>
          <c:extLst>
            <c:ext xmlns:c16="http://schemas.microsoft.com/office/drawing/2014/chart" uri="{C3380CC4-5D6E-409C-BE32-E72D297353CC}">
              <c16:uniqueId val="{00000001-0826-4DD5-AE21-8337E0DAAE9A}"/>
            </c:ext>
          </c:extLst>
        </c:ser>
        <c:dLbls>
          <c:dLblPos val="inEnd"/>
          <c:showLegendKey val="0"/>
          <c:showVal val="1"/>
          <c:showCatName val="0"/>
          <c:showSerName val="0"/>
          <c:showPercent val="0"/>
          <c:showBubbleSize val="0"/>
        </c:dLbls>
        <c:gapWidth val="269"/>
        <c:axId val="1597519631"/>
        <c:axId val="1597497167"/>
      </c:barChart>
      <c:catAx>
        <c:axId val="159751963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597497167"/>
        <c:crosses val="autoZero"/>
        <c:auto val="1"/>
        <c:lblAlgn val="ctr"/>
        <c:lblOffset val="100"/>
        <c:noMultiLvlLbl val="0"/>
      </c:catAx>
      <c:valAx>
        <c:axId val="1597497167"/>
        <c:scaling>
          <c:orientation val="minMax"/>
          <c:max val="1"/>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7519631"/>
        <c:crosses val="autoZero"/>
        <c:crossBetween val="between"/>
        <c:majorUnit val="0.2"/>
      </c:valAx>
      <c:spPr>
        <a:noFill/>
        <a:ln>
          <a:noFill/>
        </a:ln>
        <a:effectLst/>
      </c:spPr>
    </c:plotArea>
    <c:legend>
      <c:legendPos val="l"/>
      <c:layout>
        <c:manualLayout>
          <c:xMode val="edge"/>
          <c:yMode val="edge"/>
          <c:x val="0.12787359215168617"/>
          <c:y val="0.54138310735703554"/>
          <c:w val="0.22365581130776799"/>
          <c:h val="0.1386066414607696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996096541389148"/>
          <c:y val="0"/>
          <c:w val="0.4990414239510268"/>
          <c:h val="0.70588782398858907"/>
        </c:manualLayout>
      </c:layout>
      <c:barChart>
        <c:barDir val="bar"/>
        <c:grouping val="clustered"/>
        <c:varyColors val="0"/>
        <c:ser>
          <c:idx val="0"/>
          <c:order val="0"/>
          <c:tx>
            <c:strRef>
              <c:f>Sheet1!$B$1</c:f>
              <c:strCache>
                <c:ptCount val="1"/>
                <c:pt idx="0">
                  <c:v>FY20 Result</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Notifications confirmed as not malicious (3.3)</c:v>
                </c:pt>
                <c:pt idx="1">
                  <c:v>Agencies confirmed receipt of notification (3.2)</c:v>
                </c:pt>
                <c:pt idx="2">
                  <c:v>Notification sent to agency within 18 hours of alert (3.1)</c:v>
                </c:pt>
              </c:strCache>
            </c:strRef>
          </c:cat>
          <c:val>
            <c:numRef>
              <c:f>Sheet1!$B$2:$B$4</c:f>
              <c:numCache>
                <c:formatCode>0%</c:formatCode>
                <c:ptCount val="3"/>
                <c:pt idx="0">
                  <c:v>0.49</c:v>
                </c:pt>
                <c:pt idx="1">
                  <c:v>0.92</c:v>
                </c:pt>
                <c:pt idx="2">
                  <c:v>0.95</c:v>
                </c:pt>
              </c:numCache>
            </c:numRef>
          </c:val>
          <c:extLst>
            <c:ext xmlns:c16="http://schemas.microsoft.com/office/drawing/2014/chart" uri="{C3380CC4-5D6E-409C-BE32-E72D297353CC}">
              <c16:uniqueId val="{00000000-0826-4DD5-AE21-8337E0DAAE9A}"/>
            </c:ext>
          </c:extLst>
        </c:ser>
        <c:ser>
          <c:idx val="1"/>
          <c:order val="1"/>
          <c:tx>
            <c:strRef>
              <c:f>Sheet1!$C$1</c:f>
              <c:strCache>
                <c:ptCount val="1"/>
                <c:pt idx="0">
                  <c:v>FY20 Target</c:v>
                </c:pt>
              </c:strCache>
            </c:strRef>
          </c:tx>
          <c:spPr>
            <a:pattFill prst="pct70">
              <a:fgClr>
                <a:schemeClr val="bg2">
                  <a:lumMod val="90000"/>
                </a:schemeClr>
              </a:fgClr>
              <a:bgClr>
                <a:schemeClr val="bg1"/>
              </a:bgClr>
            </a:pattFill>
            <a:ln>
              <a:noFill/>
            </a:ln>
            <a:effectLst/>
          </c:spPr>
          <c:invertIfNegative val="0"/>
          <c:dLbls>
            <c:dLbl>
              <c:idx val="0"/>
              <c:tx>
                <c:rich>
                  <a:bodyPr/>
                  <a:lstStyle/>
                  <a:p>
                    <a:r>
                      <a:rPr lang="en-US"/>
                      <a:t>&lt;=</a:t>
                    </a:r>
                    <a:fld id="{C8638FBB-E1ED-4F69-9234-79130F75C202}"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6045-490C-ACF1-EA624794FC6C}"/>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Notifications confirmed as not malicious (3.3)</c:v>
                </c:pt>
                <c:pt idx="1">
                  <c:v>Agencies confirmed receipt of notification (3.2)</c:v>
                </c:pt>
                <c:pt idx="2">
                  <c:v>Notification sent to agency within 18 hours of alert (3.1)</c:v>
                </c:pt>
              </c:strCache>
            </c:strRef>
          </c:cat>
          <c:val>
            <c:numRef>
              <c:f>Sheet1!$C$2:$C$4</c:f>
              <c:numCache>
                <c:formatCode>0%</c:formatCode>
                <c:ptCount val="3"/>
                <c:pt idx="0">
                  <c:v>0.15</c:v>
                </c:pt>
                <c:pt idx="1">
                  <c:v>0.75</c:v>
                </c:pt>
                <c:pt idx="2">
                  <c:v>0.75</c:v>
                </c:pt>
              </c:numCache>
            </c:numRef>
          </c:val>
          <c:extLst>
            <c:ext xmlns:c16="http://schemas.microsoft.com/office/drawing/2014/chart" uri="{C3380CC4-5D6E-409C-BE32-E72D297353CC}">
              <c16:uniqueId val="{00000001-0826-4DD5-AE21-8337E0DAAE9A}"/>
            </c:ext>
          </c:extLst>
        </c:ser>
        <c:dLbls>
          <c:dLblPos val="inEnd"/>
          <c:showLegendKey val="0"/>
          <c:showVal val="1"/>
          <c:showCatName val="0"/>
          <c:showSerName val="0"/>
          <c:showPercent val="0"/>
          <c:showBubbleSize val="0"/>
        </c:dLbls>
        <c:gapWidth val="269"/>
        <c:overlap val="-20"/>
        <c:axId val="1597519631"/>
        <c:axId val="1597497167"/>
      </c:barChart>
      <c:catAx>
        <c:axId val="159751963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597497167"/>
        <c:crosses val="autoZero"/>
        <c:auto val="1"/>
        <c:lblAlgn val="ctr"/>
        <c:lblOffset val="100"/>
        <c:noMultiLvlLbl val="0"/>
      </c:catAx>
      <c:valAx>
        <c:axId val="1597497167"/>
        <c:scaling>
          <c:orientation val="minMax"/>
          <c:max val="1"/>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7519631"/>
        <c:crosses val="autoZero"/>
        <c:crossBetween val="between"/>
      </c:valAx>
      <c:spPr>
        <a:noFill/>
        <a:ln>
          <a:noFill/>
        </a:ln>
        <a:effectLst/>
      </c:spPr>
    </c:plotArea>
    <c:legend>
      <c:legendPos val="l"/>
      <c:layout>
        <c:manualLayout>
          <c:xMode val="edge"/>
          <c:yMode val="edge"/>
          <c:x val="0.23768121366682954"/>
          <c:y val="0.66929416809704789"/>
          <c:w val="0.21690499073490602"/>
          <c:h val="0.1418032492653816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3"/>
            <a:ext cx="3039219" cy="465775"/>
          </a:xfrm>
          <a:prstGeom prst="rect">
            <a:avLst/>
          </a:prstGeom>
        </p:spPr>
        <p:txBody>
          <a:bodyPr vert="horz" lIns="92664" tIns="46331" rIns="92664" bIns="46331"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69598" y="3"/>
            <a:ext cx="3039219" cy="465775"/>
          </a:xfrm>
          <a:prstGeom prst="rect">
            <a:avLst/>
          </a:prstGeom>
        </p:spPr>
        <p:txBody>
          <a:bodyPr vert="horz" lIns="92664" tIns="46331" rIns="92664" bIns="46331" rtlCol="0"/>
          <a:lstStyle>
            <a:lvl1pPr algn="r" fontAlgn="auto">
              <a:spcBef>
                <a:spcPts val="0"/>
              </a:spcBef>
              <a:spcAft>
                <a:spcPts val="0"/>
              </a:spcAft>
              <a:defRPr sz="1200">
                <a:latin typeface="+mn-lt"/>
                <a:cs typeface="+mn-cs"/>
              </a:defRPr>
            </a:lvl1pPr>
          </a:lstStyle>
          <a:p>
            <a:pPr>
              <a:defRPr/>
            </a:pPr>
            <a:fld id="{46E18A7C-1E4B-4CA5-A5BE-97380EA5825B}" type="datetimeFigureOut">
              <a:rPr lang="en-US"/>
              <a:pPr>
                <a:defRPr/>
              </a:pPr>
              <a:t>6/30/20</a:t>
            </a:fld>
            <a:endParaRPr lang="en-US"/>
          </a:p>
        </p:txBody>
      </p:sp>
      <p:sp>
        <p:nvSpPr>
          <p:cNvPr id="4" name="Footer Placeholder 3"/>
          <p:cNvSpPr>
            <a:spLocks noGrp="1"/>
          </p:cNvSpPr>
          <p:nvPr>
            <p:ph type="ftr" sz="quarter" idx="2"/>
          </p:nvPr>
        </p:nvSpPr>
        <p:spPr>
          <a:xfrm>
            <a:off x="8" y="8844934"/>
            <a:ext cx="3039219" cy="449878"/>
          </a:xfrm>
          <a:prstGeom prst="rect">
            <a:avLst/>
          </a:prstGeom>
        </p:spPr>
        <p:txBody>
          <a:bodyPr vert="horz" lIns="92664" tIns="46331" rIns="92664" bIns="46331"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969598" y="8829038"/>
            <a:ext cx="3039219" cy="465775"/>
          </a:xfrm>
          <a:prstGeom prst="rect">
            <a:avLst/>
          </a:prstGeom>
        </p:spPr>
        <p:txBody>
          <a:bodyPr vert="horz" lIns="92664" tIns="46331" rIns="92664" bIns="46331" rtlCol="0" anchor="b"/>
          <a:lstStyle>
            <a:lvl1pPr algn="r" fontAlgn="auto">
              <a:spcBef>
                <a:spcPts val="0"/>
              </a:spcBef>
              <a:spcAft>
                <a:spcPts val="0"/>
              </a:spcAft>
              <a:defRPr sz="1200">
                <a:latin typeface="+mn-lt"/>
                <a:cs typeface="+mn-cs"/>
              </a:defRPr>
            </a:lvl1pPr>
          </a:lstStyle>
          <a:p>
            <a:pPr>
              <a:defRPr/>
            </a:pPr>
            <a:fld id="{F770221B-DCCF-4CF6-A176-F1569CDC927D}" type="slidenum">
              <a:rPr lang="en-US"/>
              <a:pPr>
                <a:defRPr/>
              </a:pPr>
              <a:t>‹#›</a:t>
            </a:fld>
            <a:endParaRPr lang="en-US"/>
          </a:p>
        </p:txBody>
      </p:sp>
    </p:spTree>
    <p:extLst>
      <p:ext uri="{BB962C8B-B14F-4D97-AF65-F5344CB8AC3E}">
        <p14:creationId xmlns:p14="http://schemas.microsoft.com/office/powerpoint/2010/main" val="1994637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3"/>
            <a:ext cx="3039219" cy="465775"/>
          </a:xfrm>
          <a:prstGeom prst="rect">
            <a:avLst/>
          </a:prstGeom>
        </p:spPr>
        <p:txBody>
          <a:bodyPr vert="horz" lIns="92664" tIns="46331" rIns="92664" bIns="46331"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69598" y="3"/>
            <a:ext cx="3039219" cy="465775"/>
          </a:xfrm>
          <a:prstGeom prst="rect">
            <a:avLst/>
          </a:prstGeom>
        </p:spPr>
        <p:txBody>
          <a:bodyPr vert="horz" lIns="92664" tIns="46331" rIns="92664" bIns="46331" rtlCol="0"/>
          <a:lstStyle>
            <a:lvl1pPr algn="r" fontAlgn="auto">
              <a:spcBef>
                <a:spcPts val="0"/>
              </a:spcBef>
              <a:spcAft>
                <a:spcPts val="0"/>
              </a:spcAft>
              <a:defRPr sz="1200">
                <a:latin typeface="+mn-lt"/>
                <a:cs typeface="+mn-cs"/>
              </a:defRPr>
            </a:lvl1pPr>
          </a:lstStyle>
          <a:p>
            <a:pPr>
              <a:defRPr/>
            </a:pPr>
            <a:fld id="{73009DB8-3D72-4311-B9D8-FE0E7F7653D4}" type="datetimeFigureOut">
              <a:rPr lang="en-US"/>
              <a:pPr>
                <a:defRPr/>
              </a:pPr>
              <a:t>6/30/20</a:t>
            </a:fld>
            <a:endParaRPr lang="en-US" dirty="0"/>
          </a:p>
        </p:txBody>
      </p:sp>
      <p:sp>
        <p:nvSpPr>
          <p:cNvPr id="4" name="Slide Image Placeholder 3"/>
          <p:cNvSpPr>
            <a:spLocks noGrp="1" noRot="1" noChangeAspect="1"/>
          </p:cNvSpPr>
          <p:nvPr>
            <p:ph type="sldImg" idx="2"/>
          </p:nvPr>
        </p:nvSpPr>
        <p:spPr>
          <a:xfrm>
            <a:off x="1182688" y="696913"/>
            <a:ext cx="4645025" cy="3484562"/>
          </a:xfrm>
          <a:prstGeom prst="rect">
            <a:avLst/>
          </a:prstGeom>
          <a:noFill/>
          <a:ln w="12700">
            <a:solidFill>
              <a:prstClr val="black"/>
            </a:solidFill>
          </a:ln>
        </p:spPr>
        <p:txBody>
          <a:bodyPr vert="horz" lIns="92664" tIns="46331" rIns="92664" bIns="46331" rtlCol="0" anchor="ctr"/>
          <a:lstStyle/>
          <a:p>
            <a:pPr lvl="0"/>
            <a:endParaRPr lang="en-US" noProof="0" dirty="0"/>
          </a:p>
        </p:txBody>
      </p:sp>
      <p:sp>
        <p:nvSpPr>
          <p:cNvPr id="5" name="Notes Placeholder 4"/>
          <p:cNvSpPr>
            <a:spLocks noGrp="1"/>
          </p:cNvSpPr>
          <p:nvPr>
            <p:ph type="body" sz="quarter" idx="3"/>
          </p:nvPr>
        </p:nvSpPr>
        <p:spPr>
          <a:xfrm>
            <a:off x="701360" y="4416112"/>
            <a:ext cx="5607684" cy="4182426"/>
          </a:xfrm>
          <a:prstGeom prst="rect">
            <a:avLst/>
          </a:prstGeom>
        </p:spPr>
        <p:txBody>
          <a:bodyPr vert="horz" lIns="92664" tIns="46331" rIns="92664" bIns="46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8" y="8829038"/>
            <a:ext cx="3039219" cy="465775"/>
          </a:xfrm>
          <a:prstGeom prst="rect">
            <a:avLst/>
          </a:prstGeom>
        </p:spPr>
        <p:txBody>
          <a:bodyPr vert="horz" lIns="92664" tIns="46331" rIns="92664" bIns="46331" rtlCol="0" anchor="b"/>
          <a:lstStyle>
            <a:lvl1pPr algn="l" fontAlgn="auto">
              <a:spcBef>
                <a:spcPts val="0"/>
              </a:spcBef>
              <a:spcAft>
                <a:spcPts val="0"/>
              </a:spcAft>
              <a:defRPr sz="1200">
                <a:latin typeface="+mn-lt"/>
                <a:cs typeface="+mn-cs"/>
              </a:defRPr>
            </a:lvl1pPr>
          </a:lstStyle>
          <a:p>
            <a:pPr>
              <a:defRPr/>
            </a:pPr>
            <a:r>
              <a:rPr lang="en-US" dirty="0"/>
              <a:t>*Please indicate the performance measures that relate to Agency Priority Goals with an </a:t>
            </a:r>
            <a:r>
              <a:rPr lang="en-US" dirty="0" err="1"/>
              <a:t>asterik</a:t>
            </a:r>
            <a:endParaRPr lang="en-US" dirty="0"/>
          </a:p>
        </p:txBody>
      </p:sp>
      <p:sp>
        <p:nvSpPr>
          <p:cNvPr id="7" name="Slide Number Placeholder 6"/>
          <p:cNvSpPr>
            <a:spLocks noGrp="1"/>
          </p:cNvSpPr>
          <p:nvPr>
            <p:ph type="sldNum" sz="quarter" idx="5"/>
          </p:nvPr>
        </p:nvSpPr>
        <p:spPr>
          <a:xfrm>
            <a:off x="3969598" y="8829038"/>
            <a:ext cx="3039219" cy="465775"/>
          </a:xfrm>
          <a:prstGeom prst="rect">
            <a:avLst/>
          </a:prstGeom>
        </p:spPr>
        <p:txBody>
          <a:bodyPr vert="horz" lIns="92664" tIns="46331" rIns="92664" bIns="46331" rtlCol="0" anchor="b"/>
          <a:lstStyle>
            <a:lvl1pPr algn="r" fontAlgn="auto">
              <a:spcBef>
                <a:spcPts val="0"/>
              </a:spcBef>
              <a:spcAft>
                <a:spcPts val="0"/>
              </a:spcAft>
              <a:defRPr sz="1200">
                <a:latin typeface="+mn-lt"/>
                <a:cs typeface="+mn-cs"/>
              </a:defRPr>
            </a:lvl1pPr>
          </a:lstStyle>
          <a:p>
            <a:pPr>
              <a:defRPr/>
            </a:pPr>
            <a:fld id="{50FF4534-B329-401B-AE23-89FA4CAE54CB}" type="slidenum">
              <a:rPr lang="en-US"/>
              <a:pPr>
                <a:defRPr/>
              </a:pPr>
              <a:t>‹#›</a:t>
            </a:fld>
            <a:endParaRPr lang="en-US"/>
          </a:p>
        </p:txBody>
      </p:sp>
    </p:spTree>
    <p:extLst>
      <p:ext uri="{BB962C8B-B14F-4D97-AF65-F5344CB8AC3E}">
        <p14:creationId xmlns:p14="http://schemas.microsoft.com/office/powerpoint/2010/main" val="22541292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FF4534-B329-401B-AE23-89FA4CAE54CB}"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656923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11</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986788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12</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819289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13</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48348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15</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221048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16</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3664707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17</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600513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3</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730207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4</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143343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5</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921786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6</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2068750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7</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2258814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8</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2838393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9</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3243047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10</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28467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3D5E7F11-7421-4BB1-835B-F63DD23232E0}" type="datetime1">
              <a:rPr lang="en-US" smtClean="0"/>
              <a:t>6/30/20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a:t>
            </a:fld>
            <a:endParaRPr lang="en-US" dirty="0"/>
          </a:p>
        </p:txBody>
      </p:sp>
    </p:spTree>
    <p:extLst>
      <p:ext uri="{BB962C8B-B14F-4D97-AF65-F5344CB8AC3E}">
        <p14:creationId xmlns:p14="http://schemas.microsoft.com/office/powerpoint/2010/main" val="210031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17C25DE-6CC6-4CCE-B098-7F393E418CAC}" type="datetime1">
              <a:rPr lang="en-US" smtClean="0"/>
              <a:t>6/30/20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6CB3B7C-A4C3-4582-A892-33FFA8B1DEB9}" type="slidenum">
              <a:rPr lang="en-US" smtClean="0"/>
              <a:pPr>
                <a:defRPr/>
              </a:pPr>
              <a:t>‹#›</a:t>
            </a:fld>
            <a:endParaRPr lang="en-US" dirty="0"/>
          </a:p>
        </p:txBody>
      </p:sp>
    </p:spTree>
    <p:extLst>
      <p:ext uri="{BB962C8B-B14F-4D97-AF65-F5344CB8AC3E}">
        <p14:creationId xmlns:p14="http://schemas.microsoft.com/office/powerpoint/2010/main" val="233586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430CA81-5034-402B-9879-AAD7A10D6B88}" type="datetime1">
              <a:rPr lang="en-US" smtClean="0"/>
              <a:t>6/30/20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A609018-3517-4D44-9489-AB74389E0E90}" type="slidenum">
              <a:rPr lang="en-US" smtClean="0"/>
              <a:pPr>
                <a:defRPr/>
              </a:pPr>
              <a:t>‹#›</a:t>
            </a:fld>
            <a:endParaRPr lang="en-US" dirty="0"/>
          </a:p>
        </p:txBody>
      </p:sp>
    </p:spTree>
    <p:extLst>
      <p:ext uri="{BB962C8B-B14F-4D97-AF65-F5344CB8AC3E}">
        <p14:creationId xmlns:p14="http://schemas.microsoft.com/office/powerpoint/2010/main" val="422261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C64D837-B6F6-436C-9E8C-59FD1D20D1DE}" type="datetime1">
              <a:rPr lang="en-US" smtClean="0"/>
              <a:t>6/30/20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8673FB3-C29E-47C8-9BFD-B08D4E5245E2}" type="slidenum">
              <a:rPr lang="en-US" smtClean="0"/>
              <a:pPr>
                <a:defRPr/>
              </a:pPr>
              <a:t>‹#›</a:t>
            </a:fld>
            <a:endParaRPr lang="en-US" dirty="0"/>
          </a:p>
        </p:txBody>
      </p:sp>
    </p:spTree>
    <p:extLst>
      <p:ext uri="{BB962C8B-B14F-4D97-AF65-F5344CB8AC3E}">
        <p14:creationId xmlns:p14="http://schemas.microsoft.com/office/powerpoint/2010/main" val="294467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86EDA05F-D7B4-4C1C-BF69-DD44B5635B5C}" type="datetime1">
              <a:rPr lang="en-US" smtClean="0"/>
              <a:t>6/30/20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7420569-7746-48CD-AF55-182514A6F7DA}" type="slidenum">
              <a:rPr lang="en-US" smtClean="0"/>
              <a:pPr>
                <a:defRPr/>
              </a:pPr>
              <a:t>‹#›</a:t>
            </a:fld>
            <a:endParaRPr lang="en-US" dirty="0"/>
          </a:p>
        </p:txBody>
      </p:sp>
    </p:spTree>
    <p:extLst>
      <p:ext uri="{BB962C8B-B14F-4D97-AF65-F5344CB8AC3E}">
        <p14:creationId xmlns:p14="http://schemas.microsoft.com/office/powerpoint/2010/main" val="334988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58DAC95-7050-499C-A2D1-AA7A1D43DA7B}" type="datetime1">
              <a:rPr lang="en-US" smtClean="0"/>
              <a:t>6/30/20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27F2626-5647-4C95-95FE-50FA160DC312}" type="slidenum">
              <a:rPr lang="en-US" smtClean="0"/>
              <a:pPr>
                <a:defRPr/>
              </a:pPr>
              <a:t>‹#›</a:t>
            </a:fld>
            <a:endParaRPr lang="en-US" dirty="0"/>
          </a:p>
        </p:txBody>
      </p:sp>
    </p:spTree>
    <p:extLst>
      <p:ext uri="{BB962C8B-B14F-4D97-AF65-F5344CB8AC3E}">
        <p14:creationId xmlns:p14="http://schemas.microsoft.com/office/powerpoint/2010/main" val="298547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7CE14187-421F-4E14-B1AB-A9660A7C9332}" type="datetime1">
              <a:rPr lang="en-US" smtClean="0"/>
              <a:t>6/30/20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080FF5CF-EFE5-4A4A-A96E-F1E17A2A09BD}" type="slidenum">
              <a:rPr lang="en-US" smtClean="0"/>
              <a:pPr>
                <a:defRPr/>
              </a:pPr>
              <a:t>‹#›</a:t>
            </a:fld>
            <a:endParaRPr lang="en-US" dirty="0"/>
          </a:p>
        </p:txBody>
      </p:sp>
    </p:spTree>
    <p:extLst>
      <p:ext uri="{BB962C8B-B14F-4D97-AF65-F5344CB8AC3E}">
        <p14:creationId xmlns:p14="http://schemas.microsoft.com/office/powerpoint/2010/main" val="27921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A42514F-DF8A-4508-B361-E4BA84A86980}" type="datetime1">
              <a:rPr lang="en-US" smtClean="0"/>
              <a:t>6/30/20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B18E8902-04E4-4F7B-A445-6BB141A709A0}" type="slidenum">
              <a:rPr lang="en-US" smtClean="0"/>
              <a:pPr>
                <a:defRPr/>
              </a:pPr>
              <a:t>‹#›</a:t>
            </a:fld>
            <a:endParaRPr lang="en-US" dirty="0"/>
          </a:p>
        </p:txBody>
      </p:sp>
    </p:spTree>
    <p:extLst>
      <p:ext uri="{BB962C8B-B14F-4D97-AF65-F5344CB8AC3E}">
        <p14:creationId xmlns:p14="http://schemas.microsoft.com/office/powerpoint/2010/main" val="42376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BAC3C05-7BAC-4367-B12B-5A49A00E7844}" type="datetime1">
              <a:rPr lang="en-US" smtClean="0"/>
              <a:t>6/30/20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6323B054-33F4-442A-94F9-CF4ACA445542}" type="slidenum">
              <a:rPr lang="en-US" smtClean="0"/>
              <a:pPr>
                <a:defRPr/>
              </a:pPr>
              <a:t>‹#›</a:t>
            </a:fld>
            <a:endParaRPr lang="en-US" dirty="0"/>
          </a:p>
        </p:txBody>
      </p:sp>
    </p:spTree>
    <p:extLst>
      <p:ext uri="{BB962C8B-B14F-4D97-AF65-F5344CB8AC3E}">
        <p14:creationId xmlns:p14="http://schemas.microsoft.com/office/powerpoint/2010/main" val="228958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4271CC0D-C7B7-4C9F-8EB0-BF1265A89D63}" type="datetime1">
              <a:rPr lang="en-US" smtClean="0"/>
              <a:t>6/30/20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8378FB6-EC10-489B-820E-CFAB31844336}" type="slidenum">
              <a:rPr lang="en-US" smtClean="0"/>
              <a:pPr>
                <a:defRPr/>
              </a:pPr>
              <a:t>‹#›</a:t>
            </a:fld>
            <a:endParaRPr lang="en-US" dirty="0"/>
          </a:p>
        </p:txBody>
      </p:sp>
    </p:spTree>
    <p:extLst>
      <p:ext uri="{BB962C8B-B14F-4D97-AF65-F5344CB8AC3E}">
        <p14:creationId xmlns:p14="http://schemas.microsoft.com/office/powerpoint/2010/main" val="34306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E24B2DAF-164B-42D0-B95F-C87F822BB053}" type="datetime1">
              <a:rPr lang="en-US" smtClean="0"/>
              <a:t>6/30/20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6500AFE-7403-435C-8413-901EC948BB62}" type="slidenum">
              <a:rPr lang="en-US" smtClean="0"/>
              <a:pPr>
                <a:defRPr/>
              </a:pPr>
              <a:t>‹#›</a:t>
            </a:fld>
            <a:endParaRPr lang="en-US" dirty="0"/>
          </a:p>
        </p:txBody>
      </p:sp>
    </p:spTree>
    <p:extLst>
      <p:ext uri="{BB962C8B-B14F-4D97-AF65-F5344CB8AC3E}">
        <p14:creationId xmlns:p14="http://schemas.microsoft.com/office/powerpoint/2010/main" val="341903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F5D040C-ED1A-440B-99A3-8C6AD8F81AC9}" type="datetime1">
              <a:rPr lang="en-US" smtClean="0"/>
              <a:t>6/30/20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0D54715-C98C-48DA-B0D7-91A96D2CA1F2}" type="slidenum">
              <a:rPr lang="en-US" smtClean="0"/>
              <a:pPr>
                <a:defRPr/>
              </a:pPr>
              <a:t>‹#›</a:t>
            </a:fld>
            <a:endParaRPr lang="en-US" dirty="0"/>
          </a:p>
        </p:txBody>
      </p:sp>
    </p:spTree>
    <p:extLst>
      <p:ext uri="{BB962C8B-B14F-4D97-AF65-F5344CB8AC3E}">
        <p14:creationId xmlns:p14="http://schemas.microsoft.com/office/powerpoint/2010/main" val="206244105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https://www.dhs.gov/sites/default/files/publications/DHS%20FY%202017-FY%202019%20APR%20-%20Appendix%20A_0.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3810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981200"/>
            <a:ext cx="9144000" cy="1200337"/>
          </a:xfrm>
          <a:prstGeom prst="rect">
            <a:avLst/>
          </a:prstGeom>
          <a:solidFill>
            <a:srgbClr val="0024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D2C4F"/>
              </a:solidFill>
            </a:endParaRPr>
          </a:p>
        </p:txBody>
      </p:sp>
      <p:sp>
        <p:nvSpPr>
          <p:cNvPr id="7" name="Rectangle 6"/>
          <p:cNvSpPr/>
          <p:nvPr/>
        </p:nvSpPr>
        <p:spPr>
          <a:xfrm>
            <a:off x="0" y="2013372"/>
            <a:ext cx="9144000" cy="584775"/>
          </a:xfrm>
          <a:prstGeom prst="rect">
            <a:avLst/>
          </a:prstGeom>
        </p:spPr>
        <p:txBody>
          <a:bodyPr wrap="square">
            <a:spAutoFit/>
          </a:bodyPr>
          <a:lstStyle/>
          <a:p>
            <a:pPr algn="ctr">
              <a:defRPr/>
            </a:pPr>
            <a:r>
              <a:rPr lang="en-US" sz="1400" b="1" dirty="0">
                <a:solidFill>
                  <a:schemeClr val="bg1"/>
                </a:solidFill>
                <a:latin typeface="Lucida Sans" panose="020B0602030504020204" pitchFamily="34" charset="0"/>
                <a:cs typeface="Times New Roman" panose="02020603050405020304" pitchFamily="18" charset="0"/>
              </a:rPr>
              <a:t>FY 20-21 Agency Priority Goal Action Plan</a:t>
            </a:r>
          </a:p>
          <a:p>
            <a:pPr algn="ctr">
              <a:defRPr/>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219200" y="3272597"/>
            <a:ext cx="7543800" cy="2812802"/>
          </a:xfrm>
          <a:prstGeom prst="rect">
            <a:avLst/>
          </a:prstGeom>
          <a:no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400" b="1" dirty="0">
                <a:solidFill>
                  <a:srgbClr val="00244B"/>
                </a:solidFill>
                <a:latin typeface="Lucida Sans" panose="020B0602030504020204" pitchFamily="34" charset="0"/>
                <a:cs typeface="Times New Roman" panose="02020603050405020304" pitchFamily="18" charset="0"/>
              </a:rPr>
              <a:t>Goal Leader: </a:t>
            </a:r>
          </a:p>
          <a:p>
            <a:endParaRPr lang="en-US" sz="1400" b="1" dirty="0">
              <a:solidFill>
                <a:srgbClr val="00244B"/>
              </a:solidFill>
              <a:latin typeface="Lucida Sans" panose="020B0602030504020204" pitchFamily="34" charset="0"/>
              <a:cs typeface="Times New Roman" panose="02020603050405020304" pitchFamily="18" charset="0"/>
            </a:endParaRPr>
          </a:p>
          <a:p>
            <a:r>
              <a:rPr lang="en-US" sz="1600" dirty="0"/>
              <a:t>Matthew Travis, Deputy Director, Cybersecurity and Infrastructure Security Agency</a:t>
            </a:r>
            <a:br>
              <a:rPr lang="en-US" sz="1400" dirty="0">
                <a:solidFill>
                  <a:srgbClr val="00244B"/>
                </a:solidFill>
                <a:latin typeface="Lucida Sans" panose="020B0602030504020204" pitchFamily="34" charset="0"/>
                <a:cs typeface="Times New Roman" panose="02020603050405020304" pitchFamily="18" charset="0"/>
              </a:rPr>
            </a:br>
            <a:br>
              <a:rPr lang="en-US" sz="1200" dirty="0">
                <a:solidFill>
                  <a:srgbClr val="00244B"/>
                </a:solidFill>
                <a:latin typeface="Lucida Sans" panose="020B0602030504020204" pitchFamily="34" charset="0"/>
                <a:cs typeface="Times New Roman" panose="02020603050405020304" pitchFamily="18" charset="0"/>
              </a:rPr>
            </a:br>
            <a:endParaRPr lang="en-US" sz="1200" dirty="0">
              <a:solidFill>
                <a:srgbClr val="00244B"/>
              </a:solidFill>
              <a:latin typeface="Lucida Sans" panose="020B0602030504020204" pitchFamily="34" charset="0"/>
              <a:cs typeface="Times New Roman" panose="02020603050405020304" pitchFamily="18" charset="0"/>
            </a:endParaRPr>
          </a:p>
          <a:p>
            <a:br>
              <a:rPr lang="en-US" sz="1200" dirty="0">
                <a:solidFill>
                  <a:srgbClr val="00244B"/>
                </a:solidFill>
                <a:latin typeface="Lucida Sans" panose="020B0602030504020204" pitchFamily="34" charset="0"/>
                <a:cs typeface="Times New Roman" panose="02020603050405020304" pitchFamily="18" charset="0"/>
              </a:rPr>
            </a:br>
            <a:endParaRPr lang="en-US" sz="1200" dirty="0">
              <a:solidFill>
                <a:srgbClr val="00244B"/>
              </a:solidFill>
              <a:latin typeface="Lucida Sans" panose="020B0602030504020204" pitchFamily="34" charset="0"/>
              <a:cs typeface="Times New Roman" panose="02020603050405020304" pitchFamily="18" charset="0"/>
            </a:endParaRPr>
          </a:p>
        </p:txBody>
      </p:sp>
      <p:sp>
        <p:nvSpPr>
          <p:cNvPr id="2" name="Rectangle 1"/>
          <p:cNvSpPr/>
          <p:nvPr/>
        </p:nvSpPr>
        <p:spPr>
          <a:xfrm>
            <a:off x="0" y="2410606"/>
            <a:ext cx="9144000" cy="584775"/>
          </a:xfrm>
          <a:prstGeom prst="rect">
            <a:avLst/>
          </a:prstGeom>
        </p:spPr>
        <p:txBody>
          <a:bodyPr wrap="square">
            <a:spAutoFit/>
          </a:bodyPr>
          <a:lstStyle/>
          <a:p>
            <a:pPr algn="ctr"/>
            <a:r>
              <a:rPr lang="en-US" sz="3200" dirty="0">
                <a:solidFill>
                  <a:schemeClr val="bg1"/>
                </a:solidFill>
                <a:latin typeface="Lucida Sans" panose="020B0602030504020204" pitchFamily="34" charset="0"/>
                <a:cs typeface="Times New Roman" panose="02020603050405020304" pitchFamily="18" charset="0"/>
              </a:rPr>
              <a:t>Strengthen Federal Cybersecurity</a:t>
            </a:r>
            <a:endParaRPr lang="en-US" sz="2400" dirty="0">
              <a:solidFill>
                <a:schemeClr val="bg1"/>
              </a:solidFill>
              <a:latin typeface="Lucida Sans" panose="020B0602030504020204" pitchFamily="34" charset="0"/>
              <a:cs typeface="Times New Roman" panose="02020603050405020304" pitchFamily="18" charset="0"/>
            </a:endParaRPr>
          </a:p>
        </p:txBody>
      </p:sp>
      <p:pic>
        <p:nvPicPr>
          <p:cNvPr id="11" name="Picture 10"/>
          <p:cNvPicPr/>
          <p:nvPr/>
        </p:nvPicPr>
        <p:blipFill>
          <a:blip r:embed="rId2"/>
          <a:stretch>
            <a:fillRect/>
          </a:stretch>
        </p:blipFill>
        <p:spPr>
          <a:xfrm>
            <a:off x="304800" y="6119952"/>
            <a:ext cx="3125422" cy="585648"/>
          </a:xfrm>
          <a:prstGeom prst="rect">
            <a:avLst/>
          </a:prstGeom>
        </p:spPr>
      </p:pic>
      <p:sp>
        <p:nvSpPr>
          <p:cNvPr id="17" name="Rectangle 16"/>
          <p:cNvSpPr/>
          <p:nvPr/>
        </p:nvSpPr>
        <p:spPr>
          <a:xfrm>
            <a:off x="3048000" y="6258887"/>
            <a:ext cx="9144000" cy="307777"/>
          </a:xfrm>
          <a:prstGeom prst="rect">
            <a:avLst/>
          </a:prstGeom>
        </p:spPr>
        <p:txBody>
          <a:bodyPr wrap="square">
            <a:spAutoFit/>
          </a:bodyPr>
          <a:lstStyle/>
          <a:p>
            <a:pPr algn="ctr"/>
            <a:r>
              <a:rPr lang="en-US" sz="1400" dirty="0">
                <a:solidFill>
                  <a:srgbClr val="00244B"/>
                </a:solidFill>
                <a:latin typeface="Lucida Sans" panose="020B0602030504020204" pitchFamily="34" charset="0"/>
                <a:cs typeface="Times New Roman" panose="02020603050405020304" pitchFamily="18" charset="0"/>
              </a:rPr>
              <a:t>Fiscal Year 2020</a:t>
            </a:r>
            <a:r>
              <a:rPr lang="en-US" sz="1400">
                <a:solidFill>
                  <a:srgbClr val="00244B"/>
                </a:solidFill>
                <a:latin typeface="Lucida Sans" panose="020B0602030504020204" pitchFamily="34" charset="0"/>
                <a:cs typeface="Times New Roman" panose="02020603050405020304" pitchFamily="18" charset="0"/>
              </a:rPr>
              <a:t>, Quarters 1-2</a:t>
            </a:r>
            <a:endParaRPr lang="en-US" sz="1400" dirty="0">
              <a:solidFill>
                <a:srgbClr val="00244B"/>
              </a:solidFill>
              <a:latin typeface="Lucida Sans" panose="020B0602030504020204" pitchFamily="34" charset="0"/>
            </a:endParaRPr>
          </a:p>
        </p:txBody>
      </p:sp>
      <p:pic>
        <p:nvPicPr>
          <p:cNvPr id="2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5068" y="130910"/>
            <a:ext cx="1733864" cy="1728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385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2900" y="152400"/>
            <a:ext cx="8801100" cy="838200"/>
          </a:xfrm>
        </p:spPr>
        <p:txBody>
          <a:bodyPr rtlCol="0">
            <a:normAutofit/>
          </a:bodyPr>
          <a:lstStyle/>
          <a:p>
            <a:pPr algn="l">
              <a:defRPr/>
            </a:pPr>
            <a:r>
              <a:rPr lang="en-US" sz="2800" b="1" dirty="0">
                <a:latin typeface="+mj-lt"/>
              </a:rPr>
              <a:t>Key Milestones								</a:t>
            </a:r>
            <a:r>
              <a:rPr lang="en-US" dirty="0">
                <a:latin typeface="+mj-lt"/>
              </a:rPr>
              <a:t>(1 of 3)</a:t>
            </a:r>
            <a:endParaRPr lang="en-US" sz="2800" dirty="0">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pPr>
              <a:defRPr/>
            </a:pPr>
            <a:fld id="{939A7CC1-7E13-436F-B581-24BA55219FC5}" type="slidenum">
              <a:rPr lang="en-US" smtClean="0"/>
              <a:pPr>
                <a:defRPr/>
              </a:pPr>
              <a:t>10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53841351"/>
              </p:ext>
            </p:extLst>
          </p:nvPr>
        </p:nvGraphicFramePr>
        <p:xfrm>
          <a:off x="171450" y="986201"/>
          <a:ext cx="8801101" cy="4114800"/>
        </p:xfrm>
        <a:graphic>
          <a:graphicData uri="http://schemas.openxmlformats.org/drawingml/2006/table">
            <a:tbl>
              <a:tblPr firstRow="1" bandRow="1">
                <a:tableStyleId>{6E25E649-3F16-4E02-A733-19D2CDBF48F0}</a:tableStyleId>
              </a:tblPr>
              <a:tblGrid>
                <a:gridCol w="590550">
                  <a:extLst>
                    <a:ext uri="{9D8B030D-6E8A-4147-A177-3AD203B41FA5}">
                      <a16:colId xmlns:a16="http://schemas.microsoft.com/office/drawing/2014/main" val="2885621252"/>
                    </a:ext>
                  </a:extLst>
                </a:gridCol>
                <a:gridCol w="1295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5314951">
                  <a:extLst>
                    <a:ext uri="{9D8B030D-6E8A-4147-A177-3AD203B41FA5}">
                      <a16:colId xmlns:a16="http://schemas.microsoft.com/office/drawing/2014/main" val="20005"/>
                    </a:ext>
                  </a:extLst>
                </a:gridCol>
              </a:tblGrid>
              <a:tr h="210983">
                <a:tc>
                  <a:txBody>
                    <a:bodyPr/>
                    <a:lstStyle/>
                    <a:p>
                      <a:pPr algn="ctr" fontAlgn="b"/>
                      <a:r>
                        <a:rPr lang="en-US" sz="1200" u="none" strike="noStrike" dirty="0">
                          <a:solidFill>
                            <a:schemeClr val="bg1"/>
                          </a:solidFill>
                          <a:effectLst/>
                        </a:rPr>
                        <a:t>#</a:t>
                      </a:r>
                      <a:endParaRPr lang="en-US" sz="1200" b="1" i="0" u="none" strike="noStrike" dirty="0">
                        <a:solidFill>
                          <a:schemeClr val="bg1"/>
                        </a:solidFill>
                        <a:effectLst/>
                        <a:latin typeface="Calibri" panose="020F0502020204030204" pitchFamily="34" charset="0"/>
                        <a:cs typeface="Calibri" panose="020F0502020204030204" pitchFamily="34" charset="0"/>
                      </a:endParaRPr>
                    </a:p>
                  </a:txBody>
                  <a:tcPr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algn="ctr" fontAlgn="b"/>
                      <a:r>
                        <a:rPr lang="en-US" sz="1200" u="none" strike="noStrike" dirty="0">
                          <a:solidFill>
                            <a:schemeClr val="bg1"/>
                          </a:solidFill>
                          <a:effectLst/>
                        </a:rPr>
                        <a:t>Key Milestone</a:t>
                      </a:r>
                      <a:endParaRPr lang="en-US" sz="1200" b="1" i="0" u="none" strike="noStrike" dirty="0">
                        <a:solidFill>
                          <a:schemeClr val="bg1"/>
                        </a:solidFill>
                        <a:effectLst/>
                        <a:latin typeface="Calibri" panose="020F0502020204030204" pitchFamily="34" charset="0"/>
                        <a:cs typeface="Calibri" panose="020F0502020204030204" pitchFamily="34" charset="0"/>
                      </a:endParaRPr>
                    </a:p>
                  </a:txBody>
                  <a:tcPr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solidFill>
                            <a:schemeClr val="bg1"/>
                          </a:solidFill>
                          <a:effectLst/>
                        </a:rPr>
                        <a:t>Due Date</a:t>
                      </a:r>
                    </a:p>
                  </a:txBody>
                  <a:tcPr marL="9525" marR="9525" marT="9527" marB="0"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baseline="0" dirty="0">
                          <a:solidFill>
                            <a:schemeClr val="bg1"/>
                          </a:solidFill>
                          <a:effectLst/>
                        </a:rPr>
                        <a:t>Status</a:t>
                      </a:r>
                    </a:p>
                  </a:txBody>
                  <a:tcPr marL="9525" marR="9525" marT="9527" marB="0"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solidFill>
                            <a:schemeClr val="bg1"/>
                          </a:solidFill>
                          <a:effectLst/>
                        </a:rPr>
                        <a:t>Comments</a:t>
                      </a:r>
                    </a:p>
                  </a:txBody>
                  <a:tcPr marL="9525" marR="9525" marT="9527" marB="0" anchor="ctr"/>
                </a:tc>
                <a:extLst>
                  <a:ext uri="{0D108BD9-81ED-4DB2-BD59-A6C34878D82A}">
                    <a16:rowId xmlns:a16="http://schemas.microsoft.com/office/drawing/2014/main" val="10001"/>
                  </a:ext>
                </a:extLst>
              </a:tr>
              <a:tr h="1130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t>M.1.1</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t>Complete survey of agency asset reporting at the CDM Federal Dashboard, evaluate against authoritative, reported data, and notify agencies of results</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kern="1200" dirty="0">
                          <a:effectLst/>
                        </a:rPr>
                        <a:t>FY20,</a:t>
                      </a:r>
                      <a:r>
                        <a:rPr lang="en-US" sz="1200" u="none" strike="noStrike" kern="1200" baseline="0" dirty="0">
                          <a:effectLst/>
                        </a:rPr>
                        <a:t> Q1</a:t>
                      </a:r>
                      <a:endParaRPr lang="en-US" sz="1200" u="none" strike="noStrike" kern="1200" dirty="0">
                        <a:effectLst/>
                      </a:endParaRPr>
                    </a:p>
                    <a:p>
                      <a:pPr algn="ctr" fontAlgn="b"/>
                      <a:endParaRPr lang="en-US" sz="12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7" marB="0"/>
                </a:tc>
                <a:tc>
                  <a:txBody>
                    <a:bodyPr/>
                    <a:lstStyle/>
                    <a:p>
                      <a:pPr algn="ctr"/>
                      <a:r>
                        <a:rPr lang="en-US" sz="1200" b="0" i="0" u="none" strike="noStrike" kern="1200" dirty="0">
                          <a:solidFill>
                            <a:srgbClr val="000000"/>
                          </a:solidFill>
                          <a:effectLst/>
                          <a:latin typeface="Calibri" panose="020F0502020204030204"/>
                          <a:ea typeface="+mn-ea"/>
                          <a:cs typeface="+mn-cs"/>
                        </a:rPr>
                        <a:t>Complete</a:t>
                      </a:r>
                    </a:p>
                  </a:txBody>
                  <a:tcPr marL="9525" marR="9525" marT="9527" marB="0"/>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indent="0" algn="l" rtl="0" fontAlgn="t">
                        <a:buFont typeface="Arial" panose="020B0604020202020204" pitchFamily="34" charset="0"/>
                        <a:buNone/>
                      </a:pPr>
                      <a:r>
                        <a:rPr lang="en-US" sz="1200" b="0" i="0" u="none" strike="noStrike" dirty="0">
                          <a:solidFill>
                            <a:schemeClr val="tx1"/>
                          </a:solidFill>
                          <a:effectLst/>
                          <a:latin typeface="Calibri" panose="020F0502020204030204" pitchFamily="34" charset="0"/>
                          <a:cs typeface="Calibri" panose="020F0502020204030204" pitchFamily="34" charset="0"/>
                        </a:rPr>
                        <a:t>The CDM PMO reviewed the agency asset reporting at the CDM Federal Dashboard level and evaluated it against the agency CDM asset discovery data and the reported FISMA data for FY19. The CDM PMO Architecture and Technology Integration Section has developed a Data Quality Management Plan (DQMP) that addresses the approach for validating agency asset counts, as well as ensuring the data quality (e.g., vulnerability and configuration information) associated with those assets. The CDM PMO met with the CDM system integrators to discuss the direction for data quality and met with the agencies in January during the CDM Customer Advisory Forum to discuss the current asset counts and the plan for ensuring the quality of those asset counts. </a:t>
                      </a:r>
                    </a:p>
                  </a:txBody>
                  <a:tcPr marL="9525" marR="9525" marT="9527" marB="0"/>
                </a:tc>
                <a:extLst>
                  <a:ext uri="{0D108BD9-81ED-4DB2-BD59-A6C34878D82A}">
                    <a16:rowId xmlns:a16="http://schemas.microsoft.com/office/drawing/2014/main" val="10002"/>
                  </a:ext>
                </a:extLst>
              </a:tr>
              <a:tr h="1130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Calibri" panose="020F0502020204030204" pitchFamily="34" charset="0"/>
                          <a:ea typeface="+mn-ea"/>
                          <a:cs typeface="Calibri" panose="020F0502020204030204" pitchFamily="34" charset="0"/>
                        </a:rPr>
                        <a:t>M.1.2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Develop and implement data quality improvement protocols and execution plan in collaboration with agencies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algn="ctr" fontAlgn="b"/>
                      <a:r>
                        <a:rPr lang="en-US" sz="1200" b="0" i="0" u="none" strike="noStrike" dirty="0">
                          <a:solidFill>
                            <a:schemeClr val="tx1"/>
                          </a:solidFill>
                          <a:effectLst/>
                          <a:latin typeface="Calibri" panose="020F0502020204030204" pitchFamily="34" charset="0"/>
                          <a:cs typeface="Calibri" panose="020F0502020204030204" pitchFamily="34" charset="0"/>
                        </a:rPr>
                        <a:t>FY20, Q2</a:t>
                      </a:r>
                    </a:p>
                  </a:txBody>
                  <a:tcPr marL="9525" marR="9525" marT="9527" marB="0"/>
                </a:tc>
                <a:tc>
                  <a:txBody>
                    <a:bodyPr/>
                    <a:lstStyle/>
                    <a:p>
                      <a:pPr algn="ctr"/>
                      <a:r>
                        <a:rPr lang="en-US" sz="1200" b="0" i="0" u="none" strike="noStrike" kern="1200" dirty="0">
                          <a:solidFill>
                            <a:srgbClr val="000000"/>
                          </a:solidFill>
                          <a:effectLst/>
                          <a:latin typeface="Calibri" panose="020F0502020204030204"/>
                          <a:ea typeface="+mn-ea"/>
                          <a:cs typeface="+mn-cs"/>
                        </a:rPr>
                        <a:t>Complete</a:t>
                      </a:r>
                    </a:p>
                  </a:txBody>
                  <a:tcPr marL="9525" marR="9525" marT="9527" marB="0"/>
                </a:tc>
                <a:tc>
                  <a:txBody>
                    <a:bodyPr/>
                    <a:lstStyle/>
                    <a:p>
                      <a:pPr marL="0" indent="0" algn="l" rtl="0" fontAlgn="t">
                        <a:buFont typeface="Arial" panose="020B0604020202020204" pitchFamily="34" charset="0"/>
                        <a:buNone/>
                      </a:pPr>
                      <a:r>
                        <a:rPr lang="en-US" sz="1200" b="0" i="0" u="none" strike="noStrike" dirty="0">
                          <a:solidFill>
                            <a:schemeClr val="tx1"/>
                          </a:solidFill>
                          <a:effectLst/>
                          <a:latin typeface="Calibri" panose="020F0502020204030204" pitchFamily="34" charset="0"/>
                          <a:cs typeface="Calibri" panose="020F0502020204030204" pitchFamily="34" charset="0"/>
                        </a:rPr>
                        <a:t>The CDM PMO initiated its Data Quality Management Plan with agencies and system integrators.  Next steps will begin with a top-to-bottom architecture review of CDM solutions to conduct system analysis focused on data quality.  The CDM PMO representatives and system integrators ran a series of “dry-run” surveys with agency data sets to prove out assessment processes and criteria.  Results are being analyzed to inform the data certification process and will be completed by the end of April.  Full-scale quality reviews are expected to begin in May and continue through the remainder of the fiscal year.</a:t>
                      </a:r>
                    </a:p>
                  </a:txBody>
                  <a:tcPr marL="9525" marR="9525" marT="9527" marB="0"/>
                </a:tc>
                <a:extLst>
                  <a:ext uri="{0D108BD9-81ED-4DB2-BD59-A6C34878D82A}">
                    <a16:rowId xmlns:a16="http://schemas.microsoft.com/office/drawing/2014/main" val="315973163"/>
                  </a:ext>
                </a:extLst>
              </a:tr>
            </a:tbl>
          </a:graphicData>
        </a:graphic>
      </p:graphicFrame>
      <p:sp>
        <p:nvSpPr>
          <p:cNvPr id="9" name="TextBox 8"/>
          <p:cNvSpPr txBox="1"/>
          <p:nvPr/>
        </p:nvSpPr>
        <p:spPr>
          <a:xfrm>
            <a:off x="2209800" y="652046"/>
            <a:ext cx="6553200" cy="338554"/>
          </a:xfrm>
          <a:prstGeom prst="rect">
            <a:avLst/>
          </a:prstGeom>
          <a:noFill/>
        </p:spPr>
        <p:txBody>
          <a:bodyPr wrap="square" rtlCol="0">
            <a:spAutoFit/>
          </a:bodyPr>
          <a:lstStyle/>
          <a:p>
            <a:r>
              <a:rPr lang="en-US" sz="1600" b="1" dirty="0"/>
              <a:t>Strategy 1: Increase Enterprise Risk Posture Awareness</a:t>
            </a:r>
          </a:p>
        </p:txBody>
      </p:sp>
      <p:graphicFrame>
        <p:nvGraphicFramePr>
          <p:cNvPr id="2" name="Table 1">
            <a:extLst>
              <a:ext uri="{FF2B5EF4-FFF2-40B4-BE49-F238E27FC236}">
                <a16:creationId xmlns:a16="http://schemas.microsoft.com/office/drawing/2014/main" id="{DA4DF799-7197-4225-B615-EB98F6392CAA}"/>
              </a:ext>
            </a:extLst>
          </p:cNvPr>
          <p:cNvGraphicFramePr>
            <a:graphicFrameLocks noGrp="1"/>
          </p:cNvGraphicFramePr>
          <p:nvPr>
            <p:extLst>
              <p:ext uri="{D42A27DB-BD31-4B8C-83A1-F6EECF244321}">
                <p14:modId xmlns:p14="http://schemas.microsoft.com/office/powerpoint/2010/main" val="121618431"/>
              </p:ext>
            </p:extLst>
          </p:nvPr>
        </p:nvGraphicFramePr>
        <p:xfrm>
          <a:off x="171451" y="5029200"/>
          <a:ext cx="8801100" cy="1394460"/>
        </p:xfrm>
        <a:graphic>
          <a:graphicData uri="http://schemas.openxmlformats.org/drawingml/2006/table">
            <a:tbl>
              <a:tblPr firstRow="1" bandRow="1">
                <a:tableStyleId>{6E25E649-3F16-4E02-A733-19D2CDBF48F0}</a:tableStyleId>
              </a:tblPr>
              <a:tblGrid>
                <a:gridCol w="590552">
                  <a:extLst>
                    <a:ext uri="{9D8B030D-6E8A-4147-A177-3AD203B41FA5}">
                      <a16:colId xmlns:a16="http://schemas.microsoft.com/office/drawing/2014/main" val="2433048275"/>
                    </a:ext>
                  </a:extLst>
                </a:gridCol>
                <a:gridCol w="6248400">
                  <a:extLst>
                    <a:ext uri="{9D8B030D-6E8A-4147-A177-3AD203B41FA5}">
                      <a16:colId xmlns:a16="http://schemas.microsoft.com/office/drawing/2014/main" val="852859059"/>
                    </a:ext>
                  </a:extLst>
                </a:gridCol>
                <a:gridCol w="914400">
                  <a:extLst>
                    <a:ext uri="{9D8B030D-6E8A-4147-A177-3AD203B41FA5}">
                      <a16:colId xmlns:a16="http://schemas.microsoft.com/office/drawing/2014/main" val="1282206805"/>
                    </a:ext>
                  </a:extLst>
                </a:gridCol>
                <a:gridCol w="1047748">
                  <a:extLst>
                    <a:ext uri="{9D8B030D-6E8A-4147-A177-3AD203B41FA5}">
                      <a16:colId xmlns:a16="http://schemas.microsoft.com/office/drawing/2014/main" val="2781987244"/>
                    </a:ext>
                  </a:extLst>
                </a:gridCol>
              </a:tblGrid>
              <a:tr h="0">
                <a:tc>
                  <a:txBody>
                    <a:bodyPr/>
                    <a:lstStyle/>
                    <a:p>
                      <a:pPr algn="ctr"/>
                      <a:r>
                        <a:rPr lang="en-US" dirty="0"/>
                        <a:t>#</a:t>
                      </a:r>
                    </a:p>
                  </a:txBody>
                  <a:tcPr anchor="ctr"/>
                </a:tc>
                <a:tc>
                  <a:txBody>
                    <a:bodyPr/>
                    <a:lstStyle/>
                    <a:p>
                      <a:pPr algn="ctr"/>
                      <a:r>
                        <a:rPr lang="en-US" dirty="0"/>
                        <a:t>Key Milestone</a:t>
                      </a:r>
                    </a:p>
                  </a:txBody>
                  <a:tcPr anchor="ctr"/>
                </a:tc>
                <a:tc>
                  <a:txBody>
                    <a:bodyPr/>
                    <a:lstStyle/>
                    <a:p>
                      <a:pPr algn="ctr"/>
                      <a:r>
                        <a:rPr lang="en-US" dirty="0"/>
                        <a:t>Due Date</a:t>
                      </a:r>
                    </a:p>
                  </a:txBody>
                  <a:tcPr anchor="ctr"/>
                </a:tc>
                <a:tc>
                  <a:txBody>
                    <a:bodyPr/>
                    <a:lstStyle/>
                    <a:p>
                      <a:pPr algn="ctr"/>
                      <a:r>
                        <a:rPr lang="en-US" dirty="0"/>
                        <a:t>Status</a:t>
                      </a:r>
                    </a:p>
                  </a:txBody>
                  <a:tcPr anchor="ctr"/>
                </a:tc>
                <a:extLst>
                  <a:ext uri="{0D108BD9-81ED-4DB2-BD59-A6C34878D82A}">
                    <a16:rowId xmlns:a16="http://schemas.microsoft.com/office/drawing/2014/main" val="22944615"/>
                  </a:ext>
                </a:extLst>
              </a:tr>
              <a:tr h="370840">
                <a:tc>
                  <a:txBody>
                    <a:body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200" kern="1200" dirty="0"/>
                        <a:t>M.1.3</a:t>
                      </a: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0" fontAlgn="auto" latinLnBrk="0" hangingPunct="0">
                        <a:lnSpc>
                          <a:spcPct val="100000"/>
                        </a:lnSpc>
                        <a:spcBef>
                          <a:spcPts val="0"/>
                        </a:spcBef>
                        <a:spcAft>
                          <a:spcPts val="0"/>
                        </a:spcAft>
                        <a:buClrTx/>
                        <a:buSzTx/>
                        <a:buFont typeface="Arial" pitchFamily="34" charset="0"/>
                        <a:buNone/>
                        <a:tabLst/>
                        <a:defRPr/>
                      </a:pPr>
                      <a:r>
                        <a:rPr lang="en-US" sz="1200" dirty="0"/>
                        <a:t>Validate agency summary asset reporting results on the CDM Federal Dashboard against agency authoritative asset reports</a:t>
                      </a:r>
                      <a:endParaRPr lang="en-US" sz="1200" b="0" dirty="0">
                        <a:solidFill>
                          <a:schemeClr val="tx1"/>
                        </a:solidFill>
                        <a:latin typeface="Calibri" panose="020F0502020204030204" pitchFamily="34" charset="0"/>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kern="1200" dirty="0">
                          <a:effectLst/>
                        </a:rPr>
                        <a:t>FY20,</a:t>
                      </a:r>
                      <a:r>
                        <a:rPr lang="en-US" sz="1200" u="none" strike="noStrike" kern="1200" baseline="0" dirty="0">
                          <a:effectLst/>
                        </a:rPr>
                        <a:t> Q3</a:t>
                      </a:r>
                      <a:endParaRPr lang="en-US" sz="1200" b="1" i="0" u="none" strike="noStrike" kern="1200" dirty="0">
                        <a:solidFill>
                          <a:srgbClr val="000000"/>
                        </a:solidFill>
                        <a:effectLst/>
                        <a:latin typeface="Calibri" panose="020F0502020204030204"/>
                        <a:ea typeface="+mn-ea"/>
                        <a:cs typeface="+mn-cs"/>
                      </a:endParaRPr>
                    </a:p>
                  </a:txBody>
                  <a:tcPr marL="9525" marR="9525" marT="9527" marB="0"/>
                </a:tc>
                <a:tc>
                  <a:txBody>
                    <a:bodyPr/>
                    <a:lstStyle/>
                    <a:p>
                      <a:pPr algn="ctr"/>
                      <a:r>
                        <a:rPr lang="en-US" sz="1200" b="0" i="0" u="none" strike="noStrike" kern="1200" dirty="0">
                          <a:solidFill>
                            <a:srgbClr val="000000"/>
                          </a:solidFill>
                          <a:effectLst/>
                          <a:latin typeface="Calibri" panose="020F0502020204030204"/>
                          <a:ea typeface="+mn-ea"/>
                          <a:cs typeface="+mn-cs"/>
                        </a:rPr>
                        <a:t>On-Track</a:t>
                      </a:r>
                    </a:p>
                  </a:txBody>
                  <a:tcPr marL="9525" marR="9525" marT="9527" marB="0"/>
                </a:tc>
                <a:extLst>
                  <a:ext uri="{0D108BD9-81ED-4DB2-BD59-A6C34878D82A}">
                    <a16:rowId xmlns:a16="http://schemas.microsoft.com/office/drawing/2014/main" val="1112666822"/>
                  </a:ext>
                </a:extLst>
              </a:tr>
              <a:tr h="370840">
                <a:tc>
                  <a:txBody>
                    <a:body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200" kern="1200" dirty="0"/>
                        <a:t>M.1.4</a:t>
                      </a: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0" fontAlgn="auto" latinLnBrk="0" hangingPunct="0">
                        <a:lnSpc>
                          <a:spcPct val="100000"/>
                        </a:lnSpc>
                        <a:spcBef>
                          <a:spcPts val="0"/>
                        </a:spcBef>
                        <a:spcAft>
                          <a:spcPts val="0"/>
                        </a:spcAft>
                        <a:buClrTx/>
                        <a:buSzTx/>
                        <a:buFont typeface="Arial" pitchFamily="34" charset="0"/>
                        <a:buNone/>
                        <a:tabLst/>
                        <a:defRPr/>
                      </a:pPr>
                      <a:r>
                        <a:rPr lang="en-US" sz="1200" dirty="0"/>
                        <a:t>Complete delivery and integration of agency user access management tools with agency dashboards, and verify agency summary user access management data exchanges with the Federal Dashboard</a:t>
                      </a:r>
                      <a:endParaRPr lang="en-US" sz="1200" b="0" dirty="0">
                        <a:solidFill>
                          <a:schemeClr val="tx1"/>
                        </a:solidFill>
                        <a:latin typeface="Calibri" panose="020F0502020204030204" pitchFamily="34" charset="0"/>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kern="1200" dirty="0">
                          <a:effectLst/>
                        </a:rPr>
                        <a:t>FY20,</a:t>
                      </a:r>
                      <a:r>
                        <a:rPr lang="en-US" sz="1200" u="none" strike="noStrike" kern="1200" baseline="0" dirty="0">
                          <a:effectLst/>
                        </a:rPr>
                        <a:t> Q4</a:t>
                      </a:r>
                      <a:endParaRPr lang="en-US" sz="1200" b="1" i="0" u="none" strike="noStrike" kern="1200" dirty="0">
                        <a:solidFill>
                          <a:srgbClr val="000000"/>
                        </a:solidFill>
                        <a:effectLst/>
                        <a:latin typeface="Calibri" panose="020F0502020204030204"/>
                        <a:ea typeface="+mn-ea"/>
                        <a:cs typeface="+mn-cs"/>
                      </a:endParaRPr>
                    </a:p>
                  </a:txBody>
                  <a:tcPr marL="9525" marR="9525" marT="9527" marB="0"/>
                </a:tc>
                <a:tc>
                  <a:txBody>
                    <a:bodyPr/>
                    <a:lstStyle/>
                    <a:p>
                      <a:pPr algn="ctr"/>
                      <a:r>
                        <a:rPr lang="en-US" sz="1200" b="0" i="0" u="none" strike="noStrike" kern="1200" dirty="0">
                          <a:solidFill>
                            <a:srgbClr val="000000"/>
                          </a:solidFill>
                          <a:effectLst/>
                          <a:latin typeface="Calibri" panose="020F0502020204030204"/>
                          <a:ea typeface="+mn-ea"/>
                          <a:cs typeface="+mn-cs"/>
                        </a:rPr>
                        <a:t>Scheduled </a:t>
                      </a:r>
                    </a:p>
                  </a:txBody>
                  <a:tcPr marL="9525" marR="9525" marT="9527" marB="0"/>
                </a:tc>
                <a:extLst>
                  <a:ext uri="{0D108BD9-81ED-4DB2-BD59-A6C34878D82A}">
                    <a16:rowId xmlns:a16="http://schemas.microsoft.com/office/drawing/2014/main" val="2804148818"/>
                  </a:ext>
                </a:extLst>
              </a:tr>
            </a:tbl>
          </a:graphicData>
        </a:graphic>
      </p:graphicFrame>
      <p:sp>
        <p:nvSpPr>
          <p:cNvPr id="10" name="TextBox 9">
            <a:extLst>
              <a:ext uri="{FF2B5EF4-FFF2-40B4-BE49-F238E27FC236}">
                <a16:creationId xmlns:a16="http://schemas.microsoft.com/office/drawing/2014/main" id="{19BA7217-5103-41E1-A9DF-62EFFD92E899}"/>
              </a:ext>
            </a:extLst>
          </p:cNvPr>
          <p:cNvSpPr txBox="1"/>
          <p:nvPr/>
        </p:nvSpPr>
        <p:spPr>
          <a:xfrm>
            <a:off x="1066800" y="6428601"/>
            <a:ext cx="7086600" cy="276999"/>
          </a:xfrm>
          <a:prstGeom prst="rect">
            <a:avLst/>
          </a:prstGeom>
          <a:noFill/>
        </p:spPr>
        <p:txBody>
          <a:bodyPr wrap="square" rtlCol="0">
            <a:spAutoFit/>
          </a:bodyPr>
          <a:lstStyle/>
          <a:p>
            <a:r>
              <a:rPr lang="en-US" sz="1200" dirty="0"/>
              <a:t>Note: Milestone Status Definitions are located in the Appendix (Table 2). </a:t>
            </a:r>
          </a:p>
        </p:txBody>
      </p:sp>
    </p:spTree>
    <p:extLst>
      <p:ext uri="{BB962C8B-B14F-4D97-AF65-F5344CB8AC3E}">
        <p14:creationId xmlns:p14="http://schemas.microsoft.com/office/powerpoint/2010/main" val="3027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2900" y="152400"/>
            <a:ext cx="8801100" cy="838200"/>
          </a:xfrm>
        </p:spPr>
        <p:txBody>
          <a:bodyPr rtlCol="0">
            <a:normAutofit/>
          </a:bodyPr>
          <a:lstStyle/>
          <a:p>
            <a:pPr algn="l">
              <a:defRPr/>
            </a:pPr>
            <a:r>
              <a:rPr lang="en-US" sz="2800" b="1" dirty="0">
                <a:latin typeface="+mj-lt"/>
              </a:rPr>
              <a:t>Key Milestones								</a:t>
            </a:r>
            <a:r>
              <a:rPr lang="en-US" dirty="0">
                <a:latin typeface="+mj-lt"/>
              </a:rPr>
              <a:t>(2 of 3)</a:t>
            </a:r>
            <a:endParaRPr lang="en-US" sz="2800" dirty="0">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pPr>
              <a:defRPr/>
            </a:pPr>
            <a:fld id="{939A7CC1-7E13-436F-B581-24BA55219FC5}" type="slidenum">
              <a:rPr lang="en-US" smtClean="0"/>
              <a:pPr>
                <a:defRPr/>
              </a:pPr>
              <a:t>11</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18430694"/>
              </p:ext>
            </p:extLst>
          </p:nvPr>
        </p:nvGraphicFramePr>
        <p:xfrm>
          <a:off x="171450" y="986202"/>
          <a:ext cx="8801101" cy="3667127"/>
        </p:xfrm>
        <a:graphic>
          <a:graphicData uri="http://schemas.openxmlformats.org/drawingml/2006/table">
            <a:tbl>
              <a:tblPr firstRow="1" bandRow="1">
                <a:tableStyleId>{6E25E649-3F16-4E02-A733-19D2CDBF48F0}</a:tableStyleId>
              </a:tblPr>
              <a:tblGrid>
                <a:gridCol w="590550">
                  <a:extLst>
                    <a:ext uri="{9D8B030D-6E8A-4147-A177-3AD203B41FA5}">
                      <a16:colId xmlns:a16="http://schemas.microsoft.com/office/drawing/2014/main" val="2885621252"/>
                    </a:ext>
                  </a:extLst>
                </a:gridCol>
                <a:gridCol w="1905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4857751">
                  <a:extLst>
                    <a:ext uri="{9D8B030D-6E8A-4147-A177-3AD203B41FA5}">
                      <a16:colId xmlns:a16="http://schemas.microsoft.com/office/drawing/2014/main" val="20005"/>
                    </a:ext>
                  </a:extLst>
                </a:gridCol>
              </a:tblGrid>
              <a:tr h="267707">
                <a:tc>
                  <a:txBody>
                    <a:bodyPr/>
                    <a:lstStyle/>
                    <a:p>
                      <a:pPr algn="ctr" fontAlgn="b"/>
                      <a:r>
                        <a:rPr lang="en-US" sz="1200" u="none" strike="noStrike" dirty="0">
                          <a:solidFill>
                            <a:schemeClr val="bg1"/>
                          </a:solidFill>
                          <a:effectLst/>
                        </a:rPr>
                        <a:t>#</a:t>
                      </a:r>
                      <a:endParaRPr lang="en-US" sz="1200" b="1" i="0" u="none" strike="noStrike" dirty="0">
                        <a:solidFill>
                          <a:schemeClr val="bg1"/>
                        </a:solidFill>
                        <a:effectLst/>
                        <a:latin typeface="Calibri" panose="020F0502020204030204" pitchFamily="34" charset="0"/>
                        <a:cs typeface="Calibri" panose="020F0502020204030204" pitchFamily="34" charset="0"/>
                      </a:endParaRPr>
                    </a:p>
                  </a:txBody>
                  <a:tcPr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algn="ctr" fontAlgn="b"/>
                      <a:r>
                        <a:rPr lang="en-US" sz="1200" u="none" strike="noStrike" dirty="0">
                          <a:solidFill>
                            <a:schemeClr val="bg1"/>
                          </a:solidFill>
                          <a:effectLst/>
                        </a:rPr>
                        <a:t>Key Milestone</a:t>
                      </a:r>
                      <a:endParaRPr lang="en-US" sz="1200" b="1" i="0" u="none" strike="noStrike" dirty="0">
                        <a:solidFill>
                          <a:schemeClr val="bg1"/>
                        </a:solidFill>
                        <a:effectLst/>
                        <a:latin typeface="Calibri" panose="020F0502020204030204" pitchFamily="34" charset="0"/>
                        <a:cs typeface="Calibri" panose="020F0502020204030204" pitchFamily="34" charset="0"/>
                      </a:endParaRPr>
                    </a:p>
                  </a:txBody>
                  <a:tcPr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solidFill>
                            <a:schemeClr val="bg1"/>
                          </a:solidFill>
                          <a:effectLst/>
                        </a:rPr>
                        <a:t>Due Date</a:t>
                      </a:r>
                    </a:p>
                  </a:txBody>
                  <a:tcPr marL="9525" marR="9525" marT="9527" marB="0"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baseline="0" dirty="0">
                          <a:solidFill>
                            <a:schemeClr val="bg1"/>
                          </a:solidFill>
                          <a:effectLst/>
                        </a:rPr>
                        <a:t>Status</a:t>
                      </a:r>
                    </a:p>
                  </a:txBody>
                  <a:tcPr marL="9525" marR="9525" marT="9527" marB="0"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solidFill>
                            <a:schemeClr val="bg1"/>
                          </a:solidFill>
                          <a:effectLst/>
                        </a:rPr>
                        <a:t>Comments</a:t>
                      </a:r>
                    </a:p>
                  </a:txBody>
                  <a:tcPr marL="9525" marR="9525" marT="9527" marB="0" anchor="ctr"/>
                </a:tc>
                <a:extLst>
                  <a:ext uri="{0D108BD9-81ED-4DB2-BD59-A6C34878D82A}">
                    <a16:rowId xmlns:a16="http://schemas.microsoft.com/office/drawing/2014/main" val="10001"/>
                  </a:ext>
                </a:extLst>
              </a:tr>
              <a:tr h="23294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t>M.2.1</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t>Implementation of improved process to integrate CDM, the Quality Service Management Office (QSMO), HVA, and Vulnerability Management support during engagements and out-briefs to provide enhanced technical support to agencies for remediation of vulnerabilities</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200" u="none" strike="noStrike" dirty="0">
                          <a:effectLst/>
                        </a:rPr>
                        <a:t>FY20, Q1</a:t>
                      </a:r>
                      <a:endParaRPr lang="en-US" sz="12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7" marB="0"/>
                </a:tc>
                <a:tc>
                  <a:txBody>
                    <a:bodyPr/>
                    <a:lstStyle/>
                    <a:p>
                      <a:pPr algn="ctr"/>
                      <a:r>
                        <a:rPr lang="en-US" sz="1200" b="0" i="0" u="none" strike="noStrike" kern="1200" dirty="0">
                          <a:solidFill>
                            <a:srgbClr val="000000"/>
                          </a:solidFill>
                          <a:effectLst/>
                          <a:latin typeface="Calibri" panose="020F0502020204030204"/>
                          <a:ea typeface="+mn-ea"/>
                          <a:cs typeface="+mn-cs"/>
                        </a:rPr>
                        <a:t>Complete</a:t>
                      </a:r>
                    </a:p>
                  </a:txBody>
                  <a:tcPr marL="9525" marR="9525" marT="9527" marB="0"/>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Calibri" panose="020F0502020204030204" pitchFamily="34" charset="0"/>
                          <a:ea typeface="+mn-ea"/>
                          <a:cs typeface="Calibri" panose="020F0502020204030204" pitchFamily="34" charset="0"/>
                        </a:rPr>
                        <a:t>Once assessment reports are drafted, relevant CISA program offices are notified so they can review the reports to identify any potential actions by their teams to address vulnerabilities utilizing current CISA services, QSMO offerings, or cyber engineering support. Critical and Major/High risks take priority over moderate or information risks.  Relevant program offices participate in the internal and external risk briefs to ensure early engagement with agencies in their remediation processes. CISA’s HVA and CDM teams are working together to proactively define technical capabilities aligned to the most common findings, so remediation support can be executed more quickly. CISA also continues to engage agencies in the CDM Data protection pilots to quickly address risks.  These engagements are still in the early phase, and CISA continues to reach out to agencies to work with them in applying already outlined capabilities against known historical findings.</a:t>
                      </a:r>
                    </a:p>
                  </a:txBody>
                  <a:tcPr marL="9525" marR="9525" marT="9527" marB="0"/>
                </a:tc>
                <a:extLst>
                  <a:ext uri="{0D108BD9-81ED-4DB2-BD59-A6C34878D82A}">
                    <a16:rowId xmlns:a16="http://schemas.microsoft.com/office/drawing/2014/main" val="10002"/>
                  </a:ext>
                </a:extLst>
              </a:tr>
              <a:tr h="1000711">
                <a:tc>
                  <a:txBody>
                    <a:body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200" kern="1200" dirty="0"/>
                        <a:t>M.2.2</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t>Accelerate and enhance escalation process for missed remediation plan dates progressively up the agency’s leadership chain</a:t>
                      </a:r>
                      <a:endParaRPr lang="en-US" sz="1200" b="0" dirty="0">
                        <a:solidFill>
                          <a:schemeClr val="tx1"/>
                        </a:solidFill>
                        <a:latin typeface="Calibri" panose="020F0502020204030204" pitchFamily="34" charset="0"/>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200" kern="1200" dirty="0"/>
                        <a:t>FY20, Q2</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marL="9525" marR="9525" marT="9527" marB="0"/>
                </a:tc>
                <a:tc>
                  <a:txBody>
                    <a:bodyPr/>
                    <a:lstStyle/>
                    <a:p>
                      <a:pPr algn="ctr"/>
                      <a:r>
                        <a:rPr lang="en-US" sz="1200" b="0" i="0" u="none" strike="noStrike" kern="1200" dirty="0">
                          <a:solidFill>
                            <a:srgbClr val="000000"/>
                          </a:solidFill>
                          <a:effectLst/>
                          <a:latin typeface="Calibri" panose="020F0502020204030204"/>
                          <a:ea typeface="+mn-ea"/>
                          <a:cs typeface="+mn-cs"/>
                        </a:rPr>
                        <a:t>Complete</a:t>
                      </a:r>
                    </a:p>
                  </a:txBody>
                  <a:tcPr marL="9525" marR="9525" marT="9527"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Calibri" panose="020F0502020204030204" pitchFamily="34" charset="0"/>
                          <a:ea typeface="+mn-ea"/>
                          <a:cs typeface="Calibri" panose="020F0502020204030204" pitchFamily="34" charset="0"/>
                        </a:rPr>
                        <a:t>The CISA Cyber Directives team has revised the escalation process and received approval to utilize this moving forward. The Directives team closely tracks Agency compliance and utilizes internal tools to monitor necessary and ongoing escalations. Escalations have proven useful to receive materials from the agency and closing out open findings faster. </a:t>
                      </a:r>
                    </a:p>
                  </a:txBody>
                  <a:tcPr marL="9525" marR="9525" marT="9527" marB="0"/>
                </a:tc>
                <a:extLst>
                  <a:ext uri="{0D108BD9-81ED-4DB2-BD59-A6C34878D82A}">
                    <a16:rowId xmlns:a16="http://schemas.microsoft.com/office/drawing/2014/main" val="1606606227"/>
                  </a:ext>
                </a:extLst>
              </a:tr>
            </a:tbl>
          </a:graphicData>
        </a:graphic>
      </p:graphicFrame>
      <p:sp>
        <p:nvSpPr>
          <p:cNvPr id="9" name="TextBox 8"/>
          <p:cNvSpPr txBox="1"/>
          <p:nvPr/>
        </p:nvSpPr>
        <p:spPr>
          <a:xfrm>
            <a:off x="2590800" y="655341"/>
            <a:ext cx="6553200" cy="338554"/>
          </a:xfrm>
          <a:prstGeom prst="rect">
            <a:avLst/>
          </a:prstGeom>
          <a:noFill/>
        </p:spPr>
        <p:txBody>
          <a:bodyPr wrap="square" rtlCol="0">
            <a:spAutoFit/>
          </a:bodyPr>
          <a:lstStyle/>
          <a:p>
            <a:r>
              <a:rPr lang="en-US" sz="1600" b="1" dirty="0"/>
              <a:t>Strategy 2: Mitigate Known Vulnerabilities</a:t>
            </a:r>
          </a:p>
        </p:txBody>
      </p:sp>
      <p:graphicFrame>
        <p:nvGraphicFramePr>
          <p:cNvPr id="2" name="Table 1">
            <a:extLst>
              <a:ext uri="{FF2B5EF4-FFF2-40B4-BE49-F238E27FC236}">
                <a16:creationId xmlns:a16="http://schemas.microsoft.com/office/drawing/2014/main" id="{DA4DF799-7197-4225-B615-EB98F6392CAA}"/>
              </a:ext>
            </a:extLst>
          </p:cNvPr>
          <p:cNvGraphicFramePr>
            <a:graphicFrameLocks noGrp="1"/>
          </p:cNvGraphicFramePr>
          <p:nvPr>
            <p:extLst>
              <p:ext uri="{D42A27DB-BD31-4B8C-83A1-F6EECF244321}">
                <p14:modId xmlns:p14="http://schemas.microsoft.com/office/powerpoint/2010/main" val="2738590304"/>
              </p:ext>
            </p:extLst>
          </p:nvPr>
        </p:nvGraphicFramePr>
        <p:xfrm>
          <a:off x="171448" y="4876800"/>
          <a:ext cx="8801100" cy="1564640"/>
        </p:xfrm>
        <a:graphic>
          <a:graphicData uri="http://schemas.openxmlformats.org/drawingml/2006/table">
            <a:tbl>
              <a:tblPr firstRow="1" bandRow="1">
                <a:tableStyleId>{6E25E649-3F16-4E02-A733-19D2CDBF48F0}</a:tableStyleId>
              </a:tblPr>
              <a:tblGrid>
                <a:gridCol w="590552">
                  <a:extLst>
                    <a:ext uri="{9D8B030D-6E8A-4147-A177-3AD203B41FA5}">
                      <a16:colId xmlns:a16="http://schemas.microsoft.com/office/drawing/2014/main" val="2433048275"/>
                    </a:ext>
                  </a:extLst>
                </a:gridCol>
                <a:gridCol w="6248400">
                  <a:extLst>
                    <a:ext uri="{9D8B030D-6E8A-4147-A177-3AD203B41FA5}">
                      <a16:colId xmlns:a16="http://schemas.microsoft.com/office/drawing/2014/main" val="852859059"/>
                    </a:ext>
                  </a:extLst>
                </a:gridCol>
                <a:gridCol w="914400">
                  <a:extLst>
                    <a:ext uri="{9D8B030D-6E8A-4147-A177-3AD203B41FA5}">
                      <a16:colId xmlns:a16="http://schemas.microsoft.com/office/drawing/2014/main" val="1282206805"/>
                    </a:ext>
                  </a:extLst>
                </a:gridCol>
                <a:gridCol w="1047748">
                  <a:extLst>
                    <a:ext uri="{9D8B030D-6E8A-4147-A177-3AD203B41FA5}">
                      <a16:colId xmlns:a16="http://schemas.microsoft.com/office/drawing/2014/main" val="2781987244"/>
                    </a:ext>
                  </a:extLst>
                </a:gridCol>
              </a:tblGrid>
              <a:tr h="370840">
                <a:tc>
                  <a:txBody>
                    <a:bodyPr/>
                    <a:lstStyle/>
                    <a:p>
                      <a:pPr algn="ctr"/>
                      <a:r>
                        <a:rPr lang="en-US" dirty="0"/>
                        <a:t>#</a:t>
                      </a:r>
                    </a:p>
                  </a:txBody>
                  <a:tcPr anchor="ctr"/>
                </a:tc>
                <a:tc>
                  <a:txBody>
                    <a:bodyPr/>
                    <a:lstStyle/>
                    <a:p>
                      <a:pPr algn="ctr"/>
                      <a:r>
                        <a:rPr lang="en-US" dirty="0"/>
                        <a:t>Key Milestone</a:t>
                      </a:r>
                    </a:p>
                  </a:txBody>
                  <a:tcPr anchor="ctr"/>
                </a:tc>
                <a:tc>
                  <a:txBody>
                    <a:bodyPr/>
                    <a:lstStyle/>
                    <a:p>
                      <a:pPr algn="ctr"/>
                      <a:r>
                        <a:rPr lang="en-US" dirty="0"/>
                        <a:t>Due Date</a:t>
                      </a:r>
                    </a:p>
                  </a:txBody>
                  <a:tcPr anchor="ctr"/>
                </a:tc>
                <a:tc>
                  <a:txBody>
                    <a:bodyPr/>
                    <a:lstStyle/>
                    <a:p>
                      <a:pPr algn="ctr"/>
                      <a:r>
                        <a:rPr lang="en-US" dirty="0"/>
                        <a:t>Status</a:t>
                      </a:r>
                    </a:p>
                  </a:txBody>
                  <a:tcPr anchor="ctr"/>
                </a:tc>
                <a:extLst>
                  <a:ext uri="{0D108BD9-81ED-4DB2-BD59-A6C34878D82A}">
                    <a16:rowId xmlns:a16="http://schemas.microsoft.com/office/drawing/2014/main" val="22944615"/>
                  </a:ext>
                </a:extLst>
              </a:tr>
              <a:tr h="370840">
                <a:tc>
                  <a:txBody>
                    <a:body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200" kern="1200" dirty="0"/>
                        <a:t>M.2.3</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t>Completion of a gap analysis of common risks compared with CISA offerings and solutions</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200" u="none" strike="noStrike" dirty="0">
                          <a:effectLst/>
                        </a:rPr>
                        <a:t>FY20, Q3</a:t>
                      </a:r>
                      <a:endParaRPr lang="en-US" sz="12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7" marB="0"/>
                </a:tc>
                <a:tc>
                  <a:txBody>
                    <a:bodyPr/>
                    <a:lstStyle/>
                    <a:p>
                      <a:pPr algn="ctr"/>
                      <a:r>
                        <a:rPr lang="en-US" sz="1200" b="0" i="0" u="none" strike="noStrike" kern="1200" dirty="0">
                          <a:solidFill>
                            <a:srgbClr val="000000"/>
                          </a:solidFill>
                          <a:effectLst/>
                          <a:latin typeface="Calibri" panose="020F0502020204030204"/>
                          <a:ea typeface="+mn-ea"/>
                          <a:cs typeface="+mn-cs"/>
                        </a:rPr>
                        <a:t>Scheduled</a:t>
                      </a:r>
                    </a:p>
                  </a:txBody>
                  <a:tcPr marL="9525" marR="9525" marT="9527" marB="0"/>
                </a:tc>
                <a:extLst>
                  <a:ext uri="{0D108BD9-81ED-4DB2-BD59-A6C34878D82A}">
                    <a16:rowId xmlns:a16="http://schemas.microsoft.com/office/drawing/2014/main" val="1112666822"/>
                  </a:ext>
                </a:extLst>
              </a:tr>
              <a:tr h="370840">
                <a:tc>
                  <a:txBody>
                    <a:body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200" kern="1200" dirty="0"/>
                        <a:t>M.2.4</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t>Create and implement a process to leverage Plan of Action and Milestones (POA&amp;M ) information to build an agency-focused profile of remediation efforts, systemic challenges, reoccurring issues, cycle times of vulnerabilities, outliers, and other aspects of vulnerability management to allow CISA to make informed decisions on assistance to the agencies</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200" u="none" strike="noStrike" dirty="0">
                          <a:effectLst/>
                        </a:rPr>
                        <a:t>FY20, Q4</a:t>
                      </a:r>
                      <a:endParaRPr lang="en-US" sz="12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7" marB="0"/>
                </a:tc>
                <a:tc>
                  <a:txBody>
                    <a:bodyPr/>
                    <a:lstStyle/>
                    <a:p>
                      <a:pPr algn="ctr"/>
                      <a:r>
                        <a:rPr lang="en-US" sz="1200" b="0" i="0" u="none" strike="noStrike" kern="1200" dirty="0">
                          <a:solidFill>
                            <a:srgbClr val="000000"/>
                          </a:solidFill>
                          <a:effectLst/>
                          <a:latin typeface="Calibri" panose="020F0502020204030204"/>
                          <a:ea typeface="+mn-ea"/>
                          <a:cs typeface="+mn-cs"/>
                        </a:rPr>
                        <a:t>Scheduled</a:t>
                      </a:r>
                    </a:p>
                  </a:txBody>
                  <a:tcPr marL="9525" marR="9525" marT="9527" marB="0"/>
                </a:tc>
                <a:extLst>
                  <a:ext uri="{0D108BD9-81ED-4DB2-BD59-A6C34878D82A}">
                    <a16:rowId xmlns:a16="http://schemas.microsoft.com/office/drawing/2014/main" val="2804148818"/>
                  </a:ext>
                </a:extLst>
              </a:tr>
            </a:tbl>
          </a:graphicData>
        </a:graphic>
      </p:graphicFrame>
      <p:sp>
        <p:nvSpPr>
          <p:cNvPr id="10" name="TextBox 9">
            <a:extLst>
              <a:ext uri="{FF2B5EF4-FFF2-40B4-BE49-F238E27FC236}">
                <a16:creationId xmlns:a16="http://schemas.microsoft.com/office/drawing/2014/main" id="{E30071DA-98A3-489C-BC6B-2013E2B674FD}"/>
              </a:ext>
            </a:extLst>
          </p:cNvPr>
          <p:cNvSpPr txBox="1"/>
          <p:nvPr/>
        </p:nvSpPr>
        <p:spPr>
          <a:xfrm>
            <a:off x="1066800" y="6428601"/>
            <a:ext cx="7086600" cy="276999"/>
          </a:xfrm>
          <a:prstGeom prst="rect">
            <a:avLst/>
          </a:prstGeom>
          <a:noFill/>
        </p:spPr>
        <p:txBody>
          <a:bodyPr wrap="square" rtlCol="0">
            <a:spAutoFit/>
          </a:bodyPr>
          <a:lstStyle/>
          <a:p>
            <a:r>
              <a:rPr lang="en-US" sz="1200" dirty="0"/>
              <a:t>Note: Milestone Status Definitions are located in the Appendix (Table 2). </a:t>
            </a:r>
          </a:p>
        </p:txBody>
      </p:sp>
    </p:spTree>
    <p:extLst>
      <p:ext uri="{BB962C8B-B14F-4D97-AF65-F5344CB8AC3E}">
        <p14:creationId xmlns:p14="http://schemas.microsoft.com/office/powerpoint/2010/main" val="403576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2900" y="152400"/>
            <a:ext cx="8801100" cy="838200"/>
          </a:xfrm>
        </p:spPr>
        <p:txBody>
          <a:bodyPr rtlCol="0">
            <a:normAutofit/>
          </a:bodyPr>
          <a:lstStyle/>
          <a:p>
            <a:pPr algn="l">
              <a:defRPr/>
            </a:pPr>
            <a:r>
              <a:rPr lang="en-US" sz="2800" b="1" dirty="0">
                <a:latin typeface="+mj-lt"/>
              </a:rPr>
              <a:t>Key Milestones								</a:t>
            </a:r>
            <a:r>
              <a:rPr lang="en-US" dirty="0">
                <a:latin typeface="+mj-lt"/>
              </a:rPr>
              <a:t>(3 of 3)</a:t>
            </a:r>
            <a:endParaRPr lang="en-US" sz="2800" dirty="0">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pPr>
              <a:defRPr/>
            </a:pPr>
            <a:fld id="{939A7CC1-7E13-436F-B581-24BA55219FC5}" type="slidenum">
              <a:rPr lang="en-US" smtClean="0"/>
              <a:pPr>
                <a:defRPr/>
              </a:pPr>
              <a:t>12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81039239"/>
              </p:ext>
            </p:extLst>
          </p:nvPr>
        </p:nvGraphicFramePr>
        <p:xfrm>
          <a:off x="171450" y="986201"/>
          <a:ext cx="8801101" cy="2172878"/>
        </p:xfrm>
        <a:graphic>
          <a:graphicData uri="http://schemas.openxmlformats.org/drawingml/2006/table">
            <a:tbl>
              <a:tblPr firstRow="1" bandRow="1">
                <a:tableStyleId>{6E25E649-3F16-4E02-A733-19D2CDBF48F0}</a:tableStyleId>
              </a:tblPr>
              <a:tblGrid>
                <a:gridCol w="590550">
                  <a:extLst>
                    <a:ext uri="{9D8B030D-6E8A-4147-A177-3AD203B41FA5}">
                      <a16:colId xmlns:a16="http://schemas.microsoft.com/office/drawing/2014/main" val="2885621252"/>
                    </a:ext>
                  </a:extLst>
                </a:gridCol>
                <a:gridCol w="2895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4019551">
                  <a:extLst>
                    <a:ext uri="{9D8B030D-6E8A-4147-A177-3AD203B41FA5}">
                      <a16:colId xmlns:a16="http://schemas.microsoft.com/office/drawing/2014/main" val="20005"/>
                    </a:ext>
                  </a:extLst>
                </a:gridCol>
              </a:tblGrid>
              <a:tr h="185371">
                <a:tc>
                  <a:txBody>
                    <a:bodyPr/>
                    <a:lstStyle/>
                    <a:p>
                      <a:pPr algn="ctr" fontAlgn="b"/>
                      <a:r>
                        <a:rPr lang="en-US" sz="1200" u="none" strike="noStrike" dirty="0">
                          <a:solidFill>
                            <a:schemeClr val="bg1"/>
                          </a:solidFill>
                          <a:effectLst/>
                        </a:rPr>
                        <a:t>#</a:t>
                      </a:r>
                      <a:endParaRPr lang="en-US" sz="1200" b="1" i="0" u="none" strike="noStrike" dirty="0">
                        <a:solidFill>
                          <a:schemeClr val="bg1"/>
                        </a:solidFill>
                        <a:effectLst/>
                        <a:latin typeface="Calibri" panose="020F0502020204030204" pitchFamily="34" charset="0"/>
                        <a:cs typeface="Calibri" panose="020F0502020204030204" pitchFamily="34" charset="0"/>
                      </a:endParaRPr>
                    </a:p>
                  </a:txBody>
                  <a:tcPr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algn="ctr" fontAlgn="b"/>
                      <a:r>
                        <a:rPr lang="en-US" sz="1200" u="none" strike="noStrike" dirty="0">
                          <a:solidFill>
                            <a:schemeClr val="bg1"/>
                          </a:solidFill>
                          <a:effectLst/>
                        </a:rPr>
                        <a:t>Key Milestone</a:t>
                      </a:r>
                      <a:endParaRPr lang="en-US" sz="1200" b="1" i="0" u="none" strike="noStrike" dirty="0">
                        <a:solidFill>
                          <a:schemeClr val="bg1"/>
                        </a:solidFill>
                        <a:effectLst/>
                        <a:latin typeface="Calibri" panose="020F0502020204030204" pitchFamily="34" charset="0"/>
                        <a:cs typeface="Calibri" panose="020F0502020204030204" pitchFamily="34" charset="0"/>
                      </a:endParaRPr>
                    </a:p>
                  </a:txBody>
                  <a:tcPr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solidFill>
                            <a:schemeClr val="bg1"/>
                          </a:solidFill>
                          <a:effectLst/>
                        </a:rPr>
                        <a:t>Due Date</a:t>
                      </a:r>
                    </a:p>
                  </a:txBody>
                  <a:tcPr marL="9525" marR="9525" marT="9527" marB="0"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baseline="0" dirty="0">
                          <a:solidFill>
                            <a:schemeClr val="bg1"/>
                          </a:solidFill>
                          <a:effectLst/>
                        </a:rPr>
                        <a:t>Status</a:t>
                      </a:r>
                    </a:p>
                  </a:txBody>
                  <a:tcPr marL="9525" marR="9525" marT="9527" marB="0" anchor="ct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solidFill>
                            <a:schemeClr val="bg1"/>
                          </a:solidFill>
                          <a:effectLst/>
                        </a:rPr>
                        <a:t>Comments</a:t>
                      </a:r>
                    </a:p>
                  </a:txBody>
                  <a:tcPr marL="9525" marR="9525" marT="9527" marB="0" anchor="ctr"/>
                </a:tc>
                <a:extLst>
                  <a:ext uri="{0D108BD9-81ED-4DB2-BD59-A6C34878D82A}">
                    <a16:rowId xmlns:a16="http://schemas.microsoft.com/office/drawing/2014/main" val="10001"/>
                  </a:ext>
                </a:extLst>
              </a:tr>
              <a:tr h="949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t>M.3.1</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indent="0" algn="l" eaLnBrk="0" hangingPunct="0">
                        <a:spcBef>
                          <a:spcPts val="0"/>
                        </a:spcBef>
                        <a:spcAft>
                          <a:spcPts val="0"/>
                        </a:spcAft>
                        <a:buFont typeface="Arial" pitchFamily="34" charset="0"/>
                        <a:buNone/>
                      </a:pPr>
                      <a:r>
                        <a:rPr lang="en-US" sz="1200" u="none" dirty="0"/>
                        <a:t>Modifications to Standard Operating Procedures (SOPs) for notification and tracking of reported potential incidents complete</a:t>
                      </a:r>
                      <a:endParaRPr lang="en-US" sz="1200" b="0" u="none"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200" u="none" strike="noStrike" kern="1200" dirty="0">
                          <a:effectLst/>
                        </a:rPr>
                        <a:t>FY20, Q1</a:t>
                      </a:r>
                      <a:endParaRPr lang="en-US" sz="12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9525" marR="9525" marT="9527" marB="0"/>
                </a:tc>
                <a:tc>
                  <a:txBody>
                    <a:bodyPr/>
                    <a:lstStyle/>
                    <a:p>
                      <a:pPr algn="ctr"/>
                      <a:r>
                        <a:rPr lang="en-US" sz="1200" b="0" i="0" u="none" strike="noStrike" kern="1200" dirty="0">
                          <a:solidFill>
                            <a:schemeClr val="tx1"/>
                          </a:solidFill>
                          <a:effectLst/>
                          <a:latin typeface="Calibri" panose="020F0502020204030204" pitchFamily="34" charset="0"/>
                          <a:ea typeface="+mn-ea"/>
                          <a:cs typeface="Calibri" panose="020F0502020204030204" pitchFamily="34" charset="0"/>
                        </a:rPr>
                        <a:t>Complete</a:t>
                      </a:r>
                    </a:p>
                  </a:txBody>
                  <a:tcPr marL="9525" marR="9525" marT="9527" marB="0"/>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SOP was created and implemented, but there were some refinements identified that CISA plans to address in Q2 to improve the process further. </a:t>
                      </a:r>
                      <a:endParaRPr lang="en-US" sz="1200" b="0" i="1" u="none" strike="noStrike" dirty="0">
                        <a:solidFill>
                          <a:schemeClr val="tx1"/>
                        </a:solidFill>
                        <a:effectLst/>
                        <a:latin typeface="Calibri" panose="020F0502020204030204" pitchFamily="34" charset="0"/>
                        <a:cs typeface="Calibri" panose="020F0502020204030204" pitchFamily="34" charset="0"/>
                      </a:endParaRPr>
                    </a:p>
                  </a:txBody>
                  <a:tcPr marL="9525" marR="9525" marT="9527" marB="0"/>
                </a:tc>
                <a:extLst>
                  <a:ext uri="{0D108BD9-81ED-4DB2-BD59-A6C34878D82A}">
                    <a16:rowId xmlns:a16="http://schemas.microsoft.com/office/drawing/2014/main" val="10002"/>
                  </a:ext>
                </a:extLst>
              </a:tr>
              <a:tr h="949279">
                <a:tc>
                  <a:txBody>
                    <a:body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200" kern="1200" dirty="0"/>
                        <a:t>M.3.2</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indent="0" algn="l" eaLnBrk="0" hangingPunct="0">
                        <a:spcBef>
                          <a:spcPts val="0"/>
                        </a:spcBef>
                        <a:spcAft>
                          <a:spcPts val="0"/>
                        </a:spcAft>
                        <a:buFont typeface="Arial" pitchFamily="34" charset="0"/>
                        <a:buNone/>
                      </a:pPr>
                      <a:r>
                        <a:rPr lang="en-US" sz="1200" u="none" dirty="0"/>
                        <a:t>Verification and update of agency Security Operations Center (SOC) contact information launched</a:t>
                      </a:r>
                      <a:endParaRPr lang="en-US" sz="1200" b="0" u="none"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200" kern="1200" dirty="0"/>
                        <a:t>FY20, Q2</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marL="9525" marR="9525" marT="9527" marB="0"/>
                </a:tc>
                <a:tc>
                  <a:txBody>
                    <a:bodyPr/>
                    <a:lstStyle/>
                    <a:p>
                      <a:pPr algn="ctr"/>
                      <a:r>
                        <a:rPr lang="en-US" sz="1200" b="0" i="0" u="none" strike="noStrike" kern="1200" dirty="0">
                          <a:solidFill>
                            <a:schemeClr val="tx1"/>
                          </a:solidFill>
                          <a:effectLst/>
                          <a:latin typeface="Calibri" panose="020F0502020204030204" pitchFamily="34" charset="0"/>
                          <a:ea typeface="+mn-ea"/>
                          <a:cs typeface="Calibri" panose="020F0502020204030204" pitchFamily="34" charset="0"/>
                        </a:rPr>
                        <a:t>Complete</a:t>
                      </a:r>
                    </a:p>
                  </a:txBody>
                  <a:tcPr marL="9525" marR="9525" marT="9527" marB="0"/>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Calibri" panose="020F0502020204030204" pitchFamily="34" charset="0"/>
                          <a:cs typeface="Calibri" panose="020F0502020204030204" pitchFamily="34" charset="0"/>
                        </a:rPr>
                        <a:t>CISA worked in Q1 and Q2 to verify and update SOC contact information. This process to verify and update SOC contact information is believed to have contributed to the increase in agency responses from Q1 to Q2.</a:t>
                      </a:r>
                    </a:p>
                  </a:txBody>
                  <a:tcPr marL="9525" marR="9525" marT="9527" marB="0"/>
                </a:tc>
                <a:extLst>
                  <a:ext uri="{0D108BD9-81ED-4DB2-BD59-A6C34878D82A}">
                    <a16:rowId xmlns:a16="http://schemas.microsoft.com/office/drawing/2014/main" val="1160327742"/>
                  </a:ext>
                </a:extLst>
              </a:tr>
            </a:tbl>
          </a:graphicData>
        </a:graphic>
      </p:graphicFrame>
      <p:sp>
        <p:nvSpPr>
          <p:cNvPr id="9" name="TextBox 8"/>
          <p:cNvSpPr txBox="1"/>
          <p:nvPr/>
        </p:nvSpPr>
        <p:spPr>
          <a:xfrm>
            <a:off x="2819400" y="655341"/>
            <a:ext cx="6553200" cy="338554"/>
          </a:xfrm>
          <a:prstGeom prst="rect">
            <a:avLst/>
          </a:prstGeom>
          <a:noFill/>
        </p:spPr>
        <p:txBody>
          <a:bodyPr wrap="square" rtlCol="0">
            <a:spAutoFit/>
          </a:bodyPr>
          <a:lstStyle/>
          <a:p>
            <a:r>
              <a:rPr lang="en-US" sz="1600" b="1" dirty="0"/>
              <a:t>Strategy 3: Manage Malicious Incidents</a:t>
            </a:r>
          </a:p>
        </p:txBody>
      </p:sp>
      <p:graphicFrame>
        <p:nvGraphicFramePr>
          <p:cNvPr id="2" name="Table 1">
            <a:extLst>
              <a:ext uri="{FF2B5EF4-FFF2-40B4-BE49-F238E27FC236}">
                <a16:creationId xmlns:a16="http://schemas.microsoft.com/office/drawing/2014/main" id="{DA4DF799-7197-4225-B615-EB98F6392CAA}"/>
              </a:ext>
            </a:extLst>
          </p:cNvPr>
          <p:cNvGraphicFramePr>
            <a:graphicFrameLocks noGrp="1"/>
          </p:cNvGraphicFramePr>
          <p:nvPr>
            <p:extLst>
              <p:ext uri="{D42A27DB-BD31-4B8C-83A1-F6EECF244321}">
                <p14:modId xmlns:p14="http://schemas.microsoft.com/office/powerpoint/2010/main" val="2005504790"/>
              </p:ext>
            </p:extLst>
          </p:nvPr>
        </p:nvGraphicFramePr>
        <p:xfrm>
          <a:off x="171448" y="3429000"/>
          <a:ext cx="8801100" cy="1198880"/>
        </p:xfrm>
        <a:graphic>
          <a:graphicData uri="http://schemas.openxmlformats.org/drawingml/2006/table">
            <a:tbl>
              <a:tblPr firstRow="1" bandRow="1">
                <a:tableStyleId>{6E25E649-3F16-4E02-A733-19D2CDBF48F0}</a:tableStyleId>
              </a:tblPr>
              <a:tblGrid>
                <a:gridCol w="590552">
                  <a:extLst>
                    <a:ext uri="{9D8B030D-6E8A-4147-A177-3AD203B41FA5}">
                      <a16:colId xmlns:a16="http://schemas.microsoft.com/office/drawing/2014/main" val="2433048275"/>
                    </a:ext>
                  </a:extLst>
                </a:gridCol>
                <a:gridCol w="6248400">
                  <a:extLst>
                    <a:ext uri="{9D8B030D-6E8A-4147-A177-3AD203B41FA5}">
                      <a16:colId xmlns:a16="http://schemas.microsoft.com/office/drawing/2014/main" val="852859059"/>
                    </a:ext>
                  </a:extLst>
                </a:gridCol>
                <a:gridCol w="914400">
                  <a:extLst>
                    <a:ext uri="{9D8B030D-6E8A-4147-A177-3AD203B41FA5}">
                      <a16:colId xmlns:a16="http://schemas.microsoft.com/office/drawing/2014/main" val="1282206805"/>
                    </a:ext>
                  </a:extLst>
                </a:gridCol>
                <a:gridCol w="1047748">
                  <a:extLst>
                    <a:ext uri="{9D8B030D-6E8A-4147-A177-3AD203B41FA5}">
                      <a16:colId xmlns:a16="http://schemas.microsoft.com/office/drawing/2014/main" val="2781987244"/>
                    </a:ext>
                  </a:extLst>
                </a:gridCol>
              </a:tblGrid>
              <a:tr h="370840">
                <a:tc>
                  <a:txBody>
                    <a:bodyPr/>
                    <a:lstStyle/>
                    <a:p>
                      <a:pPr algn="ctr"/>
                      <a:r>
                        <a:rPr lang="en-US" dirty="0"/>
                        <a:t>#</a:t>
                      </a:r>
                    </a:p>
                  </a:txBody>
                  <a:tcPr anchor="ctr"/>
                </a:tc>
                <a:tc>
                  <a:txBody>
                    <a:bodyPr/>
                    <a:lstStyle/>
                    <a:p>
                      <a:pPr algn="ctr"/>
                      <a:r>
                        <a:rPr lang="en-US" dirty="0"/>
                        <a:t>Key Milestone</a:t>
                      </a:r>
                    </a:p>
                  </a:txBody>
                  <a:tcPr anchor="ctr"/>
                </a:tc>
                <a:tc>
                  <a:txBody>
                    <a:bodyPr/>
                    <a:lstStyle/>
                    <a:p>
                      <a:pPr algn="ctr"/>
                      <a:r>
                        <a:rPr lang="en-US" dirty="0"/>
                        <a:t>Due Date</a:t>
                      </a:r>
                    </a:p>
                  </a:txBody>
                  <a:tcPr anchor="ctr"/>
                </a:tc>
                <a:tc>
                  <a:txBody>
                    <a:bodyPr/>
                    <a:lstStyle/>
                    <a:p>
                      <a:pPr algn="ctr"/>
                      <a:r>
                        <a:rPr lang="en-US" dirty="0"/>
                        <a:t>Status</a:t>
                      </a:r>
                    </a:p>
                  </a:txBody>
                  <a:tcPr anchor="ctr"/>
                </a:tc>
                <a:extLst>
                  <a:ext uri="{0D108BD9-81ED-4DB2-BD59-A6C34878D82A}">
                    <a16:rowId xmlns:a16="http://schemas.microsoft.com/office/drawing/2014/main" val="22944615"/>
                  </a:ext>
                </a:extLst>
              </a:tr>
              <a:tr h="370840">
                <a:tc>
                  <a:txBody>
                    <a:body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200" kern="1200" dirty="0"/>
                        <a:t>M.3.3</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indent="0" algn="l" eaLnBrk="0" hangingPunct="0">
                        <a:spcBef>
                          <a:spcPts val="0"/>
                        </a:spcBef>
                        <a:spcAft>
                          <a:spcPts val="0"/>
                        </a:spcAft>
                        <a:buFont typeface="Arial" pitchFamily="34" charset="0"/>
                        <a:buNone/>
                      </a:pPr>
                      <a:r>
                        <a:rPr lang="en-US" sz="1200" u="none" dirty="0"/>
                        <a:t>Verification and update of agency SOC contact information completed</a:t>
                      </a:r>
                      <a:endParaRPr lang="en-US" sz="1200" b="0" u="none"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200" u="none" strike="noStrike" kern="1200" dirty="0">
                          <a:effectLst/>
                        </a:rPr>
                        <a:t>FY20, Q3</a:t>
                      </a:r>
                      <a:endParaRPr lang="en-US" sz="1200" b="0" i="0" u="none" strike="noStrike" kern="1200" dirty="0">
                        <a:solidFill>
                          <a:srgbClr val="000000"/>
                        </a:solidFill>
                        <a:effectLst/>
                        <a:latin typeface="Calibri" panose="020F0502020204030204"/>
                        <a:ea typeface="+mn-ea"/>
                        <a:cs typeface="+mn-cs"/>
                      </a:endParaRPr>
                    </a:p>
                  </a:txBody>
                  <a:tcPr marL="9525" marR="9525" marT="9527" marB="0"/>
                </a:tc>
                <a:tc>
                  <a:txBody>
                    <a:bodyPr/>
                    <a:lstStyle/>
                    <a:p>
                      <a:pPr algn="ctr"/>
                      <a:r>
                        <a:rPr lang="en-US" sz="1200" b="0" i="0" u="none" strike="noStrike" kern="1200" dirty="0">
                          <a:solidFill>
                            <a:srgbClr val="000000"/>
                          </a:solidFill>
                          <a:effectLst/>
                          <a:latin typeface="Calibri" panose="020F0502020204030204"/>
                          <a:ea typeface="+mn-ea"/>
                          <a:cs typeface="+mn-cs"/>
                        </a:rPr>
                        <a:t>Scheduled</a:t>
                      </a:r>
                    </a:p>
                  </a:txBody>
                  <a:tcPr marL="9525" marR="9525" marT="9527" marB="0"/>
                </a:tc>
                <a:extLst>
                  <a:ext uri="{0D108BD9-81ED-4DB2-BD59-A6C34878D82A}">
                    <a16:rowId xmlns:a16="http://schemas.microsoft.com/office/drawing/2014/main" val="1112666822"/>
                  </a:ext>
                </a:extLst>
              </a:tr>
              <a:tr h="370840">
                <a:tc>
                  <a:txBody>
                    <a:body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200" kern="1200" dirty="0"/>
                        <a:t>M.3.4</a:t>
                      </a:r>
                      <a:endParaRPr lang="en-US" sz="1200" b="0"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indent="0" algn="l" eaLnBrk="0" hangingPunct="0">
                        <a:spcBef>
                          <a:spcPts val="0"/>
                        </a:spcBef>
                        <a:spcAft>
                          <a:spcPts val="0"/>
                        </a:spcAft>
                        <a:buFont typeface="Arial" pitchFamily="34" charset="0"/>
                        <a:buNone/>
                      </a:pPr>
                      <a:r>
                        <a:rPr lang="en-US" sz="1200" u="none" dirty="0"/>
                        <a:t>Feedback from agencies on how they analyze and respond to notifications of potential malicious incidents received</a:t>
                      </a:r>
                      <a:endParaRPr lang="en-US" sz="1200" b="0" u="none"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200" u="none" strike="noStrike" kern="1200" dirty="0">
                          <a:effectLst/>
                        </a:rPr>
                        <a:t>FY20, Q4</a:t>
                      </a:r>
                      <a:endParaRPr lang="en-US" sz="1200" b="0" i="0" u="none" strike="noStrike" kern="1200" dirty="0">
                        <a:solidFill>
                          <a:srgbClr val="000000"/>
                        </a:solidFill>
                        <a:effectLst/>
                        <a:latin typeface="Calibri" panose="020F0502020204030204"/>
                        <a:ea typeface="+mn-ea"/>
                        <a:cs typeface="+mn-cs"/>
                      </a:endParaRPr>
                    </a:p>
                  </a:txBody>
                  <a:tcPr marL="9525" marR="9525" marT="9527" marB="0"/>
                </a:tc>
                <a:tc>
                  <a:txBody>
                    <a:bodyPr/>
                    <a:lstStyle/>
                    <a:p>
                      <a:pPr algn="ctr"/>
                      <a:r>
                        <a:rPr lang="en-US" sz="1200" b="0" i="0" u="none" strike="noStrike" kern="1200" dirty="0">
                          <a:solidFill>
                            <a:srgbClr val="000000"/>
                          </a:solidFill>
                          <a:effectLst/>
                          <a:latin typeface="Calibri" panose="020F0502020204030204"/>
                          <a:ea typeface="+mn-ea"/>
                          <a:cs typeface="+mn-cs"/>
                        </a:rPr>
                        <a:t>Scheduled</a:t>
                      </a:r>
                    </a:p>
                  </a:txBody>
                  <a:tcPr marL="9525" marR="9525" marT="9527" marB="0"/>
                </a:tc>
                <a:extLst>
                  <a:ext uri="{0D108BD9-81ED-4DB2-BD59-A6C34878D82A}">
                    <a16:rowId xmlns:a16="http://schemas.microsoft.com/office/drawing/2014/main" val="2804148818"/>
                  </a:ext>
                </a:extLst>
              </a:tr>
            </a:tbl>
          </a:graphicData>
        </a:graphic>
      </p:graphicFrame>
      <p:sp>
        <p:nvSpPr>
          <p:cNvPr id="10" name="TextBox 9">
            <a:extLst>
              <a:ext uri="{FF2B5EF4-FFF2-40B4-BE49-F238E27FC236}">
                <a16:creationId xmlns:a16="http://schemas.microsoft.com/office/drawing/2014/main" id="{427ECCF7-7B85-417D-BFB1-8FF648DEE706}"/>
              </a:ext>
            </a:extLst>
          </p:cNvPr>
          <p:cNvSpPr txBox="1"/>
          <p:nvPr/>
        </p:nvSpPr>
        <p:spPr>
          <a:xfrm>
            <a:off x="1066800" y="6428601"/>
            <a:ext cx="7086600" cy="276999"/>
          </a:xfrm>
          <a:prstGeom prst="rect">
            <a:avLst/>
          </a:prstGeom>
          <a:noFill/>
        </p:spPr>
        <p:txBody>
          <a:bodyPr wrap="square" rtlCol="0">
            <a:spAutoFit/>
          </a:bodyPr>
          <a:lstStyle/>
          <a:p>
            <a:r>
              <a:rPr lang="en-US" sz="1200" dirty="0"/>
              <a:t>Note: Milestone Status Definitions are located in the Appendix (Table 2). </a:t>
            </a:r>
          </a:p>
        </p:txBody>
      </p:sp>
    </p:spTree>
    <p:extLst>
      <p:ext uri="{BB962C8B-B14F-4D97-AF65-F5344CB8AC3E}">
        <p14:creationId xmlns:p14="http://schemas.microsoft.com/office/powerpoint/2010/main" val="32413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915400" cy="838200"/>
          </a:xfrm>
        </p:spPr>
        <p:txBody>
          <a:bodyPr rtlCol="0">
            <a:normAutofit/>
          </a:bodyPr>
          <a:lstStyle/>
          <a:p>
            <a:pPr algn="l" eaLnBrk="1" fontAlgn="auto" hangingPunct="1">
              <a:spcAft>
                <a:spcPts val="0"/>
              </a:spcAft>
              <a:defRPr/>
            </a:pPr>
            <a:r>
              <a:rPr lang="en-US" sz="2800" b="1" dirty="0">
                <a:latin typeface="+mj-lt"/>
              </a:rPr>
              <a:t>Contributing Programs &amp; Stakeholders </a:t>
            </a:r>
            <a:endParaRPr lang="en-US" sz="2800" dirty="0">
              <a:solidFill>
                <a:schemeClr val="tx1"/>
              </a:solidFill>
              <a:latin typeface="+mj-lt"/>
            </a:endParaRPr>
          </a:p>
        </p:txBody>
      </p:sp>
      <p:sp>
        <p:nvSpPr>
          <p:cNvPr id="9" name="Content Placeholder 2"/>
          <p:cNvSpPr txBox="1">
            <a:spLocks/>
          </p:cNvSpPr>
          <p:nvPr/>
        </p:nvSpPr>
        <p:spPr bwMode="auto">
          <a:xfrm>
            <a:off x="358902" y="635197"/>
            <a:ext cx="8156448" cy="561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schemeClr val="tx1"/>
                </a:solidFill>
              </a:rPr>
              <a:t>Contributing Programs</a:t>
            </a:r>
          </a:p>
          <a:p>
            <a:pPr marL="914400" lvl="1" indent="-457200" algn="l">
              <a:buFont typeface="Arial" panose="020B0604020202020204" pitchFamily="34" charset="0"/>
              <a:buChar char="•"/>
            </a:pPr>
            <a:r>
              <a:rPr lang="en-US" sz="1400" dirty="0">
                <a:solidFill>
                  <a:schemeClr val="tx1"/>
                </a:solidFill>
              </a:rPr>
              <a:t>Cybersecurity Division (CSD), DHS/CISA</a:t>
            </a:r>
          </a:p>
          <a:p>
            <a:pPr marL="914400" lvl="1" indent="-457200" algn="l">
              <a:buFont typeface="Arial" panose="020B0604020202020204" pitchFamily="34" charset="0"/>
              <a:buChar char="•"/>
            </a:pPr>
            <a:r>
              <a:rPr lang="en-US" sz="1400" dirty="0">
                <a:solidFill>
                  <a:schemeClr val="tx1"/>
                </a:solidFill>
              </a:rPr>
              <a:t>DHS Office of the Chief Information Security Officer (OCISO)</a:t>
            </a:r>
          </a:p>
          <a:p>
            <a:pPr marL="914400" lvl="1" indent="-457200" algn="l">
              <a:buFont typeface="Arial" panose="020B0604020202020204" pitchFamily="34" charset="0"/>
              <a:buChar char="•"/>
            </a:pPr>
            <a:r>
              <a:rPr lang="en-US" sz="1400" dirty="0">
                <a:solidFill>
                  <a:schemeClr val="tx1"/>
                </a:solidFill>
              </a:rPr>
              <a:t>Federal Civilian Executive Branch Agencies</a:t>
            </a:r>
          </a:p>
          <a:p>
            <a:pPr marL="914400" lvl="1" indent="-457200" algn="l">
              <a:buFont typeface="Arial" panose="020B0604020202020204" pitchFamily="34" charset="0"/>
              <a:buChar char="•"/>
            </a:pPr>
            <a:r>
              <a:rPr lang="en-US" sz="1400" dirty="0">
                <a:solidFill>
                  <a:schemeClr val="tx1"/>
                </a:solidFill>
              </a:rPr>
              <a:t>Agency Security/Network Operations Centers (SOC/NOC)</a:t>
            </a:r>
          </a:p>
          <a:p>
            <a:pPr algn="l"/>
            <a:endParaRPr lang="en-US" sz="1600" b="1" dirty="0">
              <a:solidFill>
                <a:schemeClr val="tx1"/>
              </a:solidFill>
            </a:endParaRPr>
          </a:p>
          <a:p>
            <a:pPr algn="l"/>
            <a:r>
              <a:rPr lang="en-US" sz="1800" b="1" dirty="0">
                <a:solidFill>
                  <a:schemeClr val="tx1"/>
                </a:solidFill>
              </a:rPr>
              <a:t>Stakeholders</a:t>
            </a:r>
          </a:p>
          <a:p>
            <a:pPr marL="914400" lvl="1" indent="-457200" algn="l">
              <a:buFont typeface="Arial" panose="020B0604020202020204" pitchFamily="34" charset="0"/>
              <a:buChar char="•"/>
            </a:pPr>
            <a:r>
              <a:rPr lang="en-US" sz="1400" dirty="0">
                <a:solidFill>
                  <a:schemeClr val="tx1"/>
                </a:solidFill>
              </a:rPr>
              <a:t>Federal Civilian Executive Branch Agencies</a:t>
            </a:r>
          </a:p>
          <a:p>
            <a:pPr marL="914400" lvl="1" indent="-457200" algn="l">
              <a:buFont typeface="Arial" panose="020B0604020202020204" pitchFamily="34" charset="0"/>
              <a:buChar char="•"/>
            </a:pPr>
            <a:r>
              <a:rPr lang="en-US" sz="1400" dirty="0">
                <a:solidFill>
                  <a:schemeClr val="tx1"/>
                </a:solidFill>
              </a:rPr>
              <a:t>Federal Chief Information Officers (CIOs)</a:t>
            </a:r>
          </a:p>
          <a:p>
            <a:pPr marL="914400" lvl="1" indent="-457200" algn="l">
              <a:buFont typeface="Arial" panose="020B0604020202020204" pitchFamily="34" charset="0"/>
              <a:buChar char="•"/>
            </a:pPr>
            <a:r>
              <a:rPr lang="en-US" sz="1400" dirty="0">
                <a:solidFill>
                  <a:schemeClr val="tx1"/>
                </a:solidFill>
              </a:rPr>
              <a:t>Federal Chief Information Security Officers (CISOs)</a:t>
            </a:r>
          </a:p>
          <a:p>
            <a:pPr marL="914400" lvl="1" indent="-457200" algn="l">
              <a:buFont typeface="Arial" panose="020B0604020202020204" pitchFamily="34" charset="0"/>
              <a:buChar char="•"/>
            </a:pPr>
            <a:r>
              <a:rPr lang="en-US" sz="1400" dirty="0">
                <a:solidFill>
                  <a:schemeClr val="tx1"/>
                </a:solidFill>
              </a:rPr>
              <a:t>Office of Management and Budget (OMB)</a:t>
            </a:r>
          </a:p>
          <a:p>
            <a:pPr marL="914400" lvl="1" indent="-457200" algn="l">
              <a:buFont typeface="Arial" panose="020B0604020202020204" pitchFamily="34" charset="0"/>
              <a:buChar char="•"/>
            </a:pPr>
            <a:r>
              <a:rPr lang="en-US" sz="1400" dirty="0">
                <a:solidFill>
                  <a:schemeClr val="tx1"/>
                </a:solidFill>
              </a:rPr>
              <a:t>Congress</a:t>
            </a:r>
          </a:p>
          <a:p>
            <a:pPr marL="914400" lvl="1" indent="-457200" algn="l">
              <a:buFont typeface="Arial" panose="020B0604020202020204" pitchFamily="34" charset="0"/>
              <a:buChar char="•"/>
            </a:pPr>
            <a:r>
              <a:rPr lang="en-US" sz="1400" dirty="0">
                <a:solidFill>
                  <a:schemeClr val="tx1"/>
                </a:solidFill>
              </a:rPr>
              <a:t>Government Accountability Office (GAO)</a:t>
            </a:r>
          </a:p>
          <a:p>
            <a:pPr marL="914400" lvl="1" indent="-457200" algn="l">
              <a:buFont typeface="Arial" panose="020B0604020202020204" pitchFamily="34" charset="0"/>
              <a:buChar char="•"/>
            </a:pPr>
            <a:r>
              <a:rPr lang="en-US" sz="1400" dirty="0">
                <a:solidFill>
                  <a:schemeClr val="tx1"/>
                </a:solidFill>
              </a:rPr>
              <a:t>Agency Inspectors General (IGs)</a:t>
            </a:r>
          </a:p>
          <a:p>
            <a:pPr marL="914400" lvl="1" indent="-457200" algn="l">
              <a:buFont typeface="Arial" panose="020B0604020202020204" pitchFamily="34" charset="0"/>
              <a:buChar char="•"/>
            </a:pPr>
            <a:r>
              <a:rPr lang="en-US" sz="1400" dirty="0">
                <a:solidFill>
                  <a:schemeClr val="tx1"/>
                </a:solidFill>
              </a:rPr>
              <a:t>The American Public</a:t>
            </a:r>
          </a:p>
          <a:p>
            <a:pPr marL="914400" lvl="1" indent="-457200" algn="l">
              <a:buFont typeface="Courier New" panose="02070309020205020404" pitchFamily="49" charset="0"/>
              <a:buChar char="o"/>
            </a:pPr>
            <a:endParaRPr lang="en-US" sz="15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4724400"/>
            <a:ext cx="1371600" cy="136779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0" y="4720591"/>
            <a:ext cx="1371600" cy="13716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0" y="4698693"/>
            <a:ext cx="1393498" cy="139349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6857" y="4698693"/>
            <a:ext cx="1359182" cy="1355200"/>
          </a:xfrm>
          <a:prstGeom prst="rect">
            <a:avLst/>
          </a:prstGeom>
        </p:spPr>
      </p:pic>
      <p:sp>
        <p:nvSpPr>
          <p:cNvPr id="10" name="Slide Number Placeholder 9"/>
          <p:cNvSpPr>
            <a:spLocks noGrp="1"/>
          </p:cNvSpPr>
          <p:nvPr>
            <p:ph type="sldNum" sz="quarter" idx="12"/>
          </p:nvPr>
        </p:nvSpPr>
        <p:spPr/>
        <p:txBody>
          <a:bodyPr/>
          <a:lstStyle/>
          <a:p>
            <a:pPr>
              <a:defRPr/>
            </a:pPr>
            <a:fld id="{939A7CC1-7E13-436F-B581-24BA55219FC5}" type="slidenum">
              <a:rPr lang="en-US" smtClean="0"/>
              <a:pPr>
                <a:defRPr/>
              </a:pPr>
              <a:t>13</a:t>
            </a:fld>
            <a:endParaRPr lang="en-US" dirty="0"/>
          </a:p>
        </p:txBody>
      </p:sp>
    </p:spTree>
    <p:extLst>
      <p:ext uri="{BB962C8B-B14F-4D97-AF65-F5344CB8AC3E}">
        <p14:creationId xmlns:p14="http://schemas.microsoft.com/office/powerpoint/2010/main" val="386753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165" y="3505200"/>
            <a:ext cx="7886700" cy="1325563"/>
          </a:xfrm>
        </p:spPr>
        <p:txBody>
          <a:bodyPr>
            <a:normAutofit fontScale="90000"/>
          </a:bodyPr>
          <a:lstStyle/>
          <a:p>
            <a:pPr algn="ctr"/>
            <a:r>
              <a:rPr lang="en-US" b="1" dirty="0"/>
              <a:t>Appendix</a:t>
            </a:r>
            <a:br>
              <a:rPr lang="en-US" b="1" dirty="0"/>
            </a:br>
            <a:br>
              <a:rPr lang="en-US" b="1" dirty="0"/>
            </a:br>
            <a:r>
              <a:rPr lang="en-US" b="1" dirty="0"/>
              <a:t>APG Measure Descriptions </a:t>
            </a:r>
            <a:br>
              <a:rPr lang="en-US" b="1" dirty="0"/>
            </a:br>
            <a:r>
              <a:rPr lang="en-US" b="1" dirty="0"/>
              <a:t>and </a:t>
            </a:r>
            <a:br>
              <a:rPr lang="en-US" b="1" dirty="0"/>
            </a:br>
            <a:r>
              <a:rPr lang="en-US" b="1" dirty="0"/>
              <a:t>Milestone Status Definitions</a:t>
            </a:r>
            <a:br>
              <a:rPr lang="en-US" b="1" dirty="0"/>
            </a:br>
            <a:br>
              <a:rPr lang="en-US" dirty="0"/>
            </a:br>
            <a:br>
              <a:rPr lang="en-US" dirty="0"/>
            </a:br>
            <a:r>
              <a:rPr lang="en-US" sz="2000" dirty="0">
                <a:solidFill>
                  <a:prstClr val="black"/>
                </a:solidFill>
              </a:rPr>
              <a:t>Additional information on the performance measure data accuracy and reliability are available at:</a:t>
            </a:r>
            <a:br>
              <a:rPr lang="en-US" sz="2000" dirty="0">
                <a:solidFill>
                  <a:prstClr val="black"/>
                </a:solidFill>
              </a:rPr>
            </a:br>
            <a:r>
              <a:rPr lang="en-US" sz="2000" dirty="0">
                <a:solidFill>
                  <a:prstClr val="black"/>
                </a:solidFill>
                <a:hlinkClick r:id="rId2"/>
              </a:rPr>
              <a:t>DHS FY19-21 Annual Performance Report Appendix A</a:t>
            </a:r>
            <a:br>
              <a:rPr lang="en-US" sz="2000" dirty="0">
                <a:solidFill>
                  <a:prstClr val="black"/>
                </a:solidFill>
              </a:rPr>
            </a:br>
            <a:br>
              <a:rPr lang="en-US" sz="2000" dirty="0"/>
            </a:br>
            <a:endParaRPr lang="en-US" dirty="0"/>
          </a:p>
        </p:txBody>
      </p:sp>
      <p:sp>
        <p:nvSpPr>
          <p:cNvPr id="4" name="Slide Number Placeholder 3"/>
          <p:cNvSpPr>
            <a:spLocks noGrp="1"/>
          </p:cNvSpPr>
          <p:nvPr>
            <p:ph type="sldNum" sz="quarter" idx="12"/>
          </p:nvPr>
        </p:nvSpPr>
        <p:spPr/>
        <p:txBody>
          <a:bodyPr/>
          <a:lstStyle/>
          <a:p>
            <a:pPr>
              <a:defRPr/>
            </a:pPr>
            <a:fld id="{A8673FB3-C29E-47C8-9BFD-B08D4E5245E2}" type="slidenum">
              <a:rPr lang="en-US" smtClean="0"/>
              <a:pPr>
                <a:defRPr/>
              </a:pPr>
              <a:t>14</a:t>
            </a:fld>
            <a:endParaRPr lang="en-US" dirty="0"/>
          </a:p>
        </p:txBody>
      </p:sp>
    </p:spTree>
    <p:extLst>
      <p:ext uri="{BB962C8B-B14F-4D97-AF65-F5344CB8AC3E}">
        <p14:creationId xmlns:p14="http://schemas.microsoft.com/office/powerpoint/2010/main" val="37207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915400" cy="838200"/>
          </a:xfrm>
        </p:spPr>
        <p:txBody>
          <a:bodyPr rtlCol="0">
            <a:normAutofit/>
          </a:bodyPr>
          <a:lstStyle/>
          <a:p>
            <a:pPr algn="l" eaLnBrk="1" fontAlgn="auto" hangingPunct="1">
              <a:spcAft>
                <a:spcPts val="0"/>
              </a:spcAft>
              <a:defRPr/>
            </a:pPr>
            <a:r>
              <a:rPr lang="en-US" sz="2800" b="1" dirty="0">
                <a:latin typeface="+mj-lt"/>
              </a:rPr>
              <a:t>Appendix</a:t>
            </a:r>
            <a:endParaRPr lang="en-US" sz="2800" dirty="0">
              <a:solidFill>
                <a:schemeClr val="tx1"/>
              </a:solidFill>
              <a:latin typeface="+mj-lt"/>
            </a:endParaRPr>
          </a:p>
        </p:txBody>
      </p:sp>
      <p:sp>
        <p:nvSpPr>
          <p:cNvPr id="9" name="Content Placeholder 2"/>
          <p:cNvSpPr txBox="1">
            <a:spLocks/>
          </p:cNvSpPr>
          <p:nvPr/>
        </p:nvSpPr>
        <p:spPr bwMode="auto">
          <a:xfrm>
            <a:off x="358902" y="635197"/>
            <a:ext cx="8156448" cy="561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endParaRPr lang="en-US" sz="15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939A7CC1-7E13-436F-B581-24BA55219FC5}" type="slidenum">
              <a:rPr lang="en-US" smtClean="0"/>
              <a:pPr>
                <a:defRPr/>
              </a:pPr>
              <a:t>15</a:t>
            </a:fld>
            <a:endParaRPr lang="en-US" dirty="0"/>
          </a:p>
        </p:txBody>
      </p:sp>
      <p:graphicFrame>
        <p:nvGraphicFramePr>
          <p:cNvPr id="14" name="Content Placeholder 4"/>
          <p:cNvGraphicFramePr>
            <a:graphicFrameLocks/>
          </p:cNvGraphicFramePr>
          <p:nvPr>
            <p:extLst>
              <p:ext uri="{D42A27DB-BD31-4B8C-83A1-F6EECF244321}">
                <p14:modId xmlns:p14="http://schemas.microsoft.com/office/powerpoint/2010/main" val="1261291308"/>
              </p:ext>
            </p:extLst>
          </p:nvPr>
        </p:nvGraphicFramePr>
        <p:xfrm>
          <a:off x="114300" y="914400"/>
          <a:ext cx="8915400" cy="5486400"/>
        </p:xfrm>
        <a:graphic>
          <a:graphicData uri="http://schemas.openxmlformats.org/drawingml/2006/table">
            <a:tbl>
              <a:tblPr firstRow="1" bandRow="1">
                <a:tableStyleId>{6E25E649-3F16-4E02-A733-19D2CDBF48F0}</a:tableStyleId>
              </a:tblPr>
              <a:tblGrid>
                <a:gridCol w="1943100">
                  <a:extLst>
                    <a:ext uri="{9D8B030D-6E8A-4147-A177-3AD203B41FA5}">
                      <a16:colId xmlns:a16="http://schemas.microsoft.com/office/drawing/2014/main" val="20000"/>
                    </a:ext>
                  </a:extLst>
                </a:gridCol>
                <a:gridCol w="6972300">
                  <a:extLst>
                    <a:ext uri="{9D8B030D-6E8A-4147-A177-3AD203B41FA5}">
                      <a16:colId xmlns:a16="http://schemas.microsoft.com/office/drawing/2014/main" val="20001"/>
                    </a:ext>
                  </a:extLst>
                </a:gridCol>
              </a:tblGrid>
              <a:tr h="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1100" dirty="0"/>
                        <a:t>Measure Name</a:t>
                      </a:r>
                      <a:endParaRPr lang="en-US" sz="1100" dirty="0">
                        <a:solidFill>
                          <a:schemeClr val="tx1"/>
                        </a:solidFill>
                      </a:endParaRPr>
                    </a:p>
                  </a:txBody>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1100" dirty="0"/>
                        <a:t>Measure Description</a:t>
                      </a:r>
                      <a:endParaRPr lang="en-US" sz="1100" dirty="0">
                        <a:solidFill>
                          <a:schemeClr val="tx1"/>
                        </a:solidFill>
                      </a:endParaRPr>
                    </a:p>
                  </a:txBody>
                  <a:tcPr/>
                </a:tc>
                <a:extLst>
                  <a:ext uri="{0D108BD9-81ED-4DB2-BD59-A6C34878D82A}">
                    <a16:rowId xmlns:a16="http://schemas.microsoft.com/office/drawing/2014/main" val="10000"/>
                  </a:ext>
                </a:extLst>
              </a:tr>
              <a:tr h="86262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dk1"/>
                          </a:solidFill>
                        </a:rPr>
                        <a:t>1.1 </a:t>
                      </a:r>
                      <a:r>
                        <a:rPr lang="en-US" sz="1100" dirty="0">
                          <a:solidFill>
                            <a:schemeClr val="dk1"/>
                          </a:solidFill>
                        </a:rPr>
                        <a:t>Percent of agencies for which a reliable Agency-Wide Adaptive Risk Enumeration score can be calculated for assets reporting to the Federal Dashboard</a:t>
                      </a:r>
                    </a:p>
                  </a:txBody>
                  <a:tcPr/>
                </a:tc>
                <a:tc>
                  <a:txBody>
                    <a:bodyPr/>
                    <a:lstStyle/>
                    <a:p>
                      <a:r>
                        <a:rPr lang="en-US" sz="1100" dirty="0"/>
                        <a:t>This measure reports the percent of participating federal agencies that have established a reliable active Continuous Diagnostics and Mitigation (CDM) connection with the Federal Dashboard allowing the calculation of an Agency-Wide Adaptive Risk Enumeration (AWARE) score.  Reliable AWARE scores use numerical scales to quantify the severity of identified vulnerabilities of IT systems (assets), how long they have been present, and the impact to these systems.  This measure is an indicator of agencies’ cybersecurity posture, and their ability to provide information to the Federal Dashboard to identify system vulnerabilities.  AWARE scores serve as a mechanism to prioritize and remediate system vulnerabilities. </a:t>
                      </a:r>
                    </a:p>
                  </a:txBody>
                  <a:tcPr/>
                </a:tc>
                <a:extLst>
                  <a:ext uri="{0D108BD9-81ED-4DB2-BD59-A6C34878D82A}">
                    <a16:rowId xmlns:a16="http://schemas.microsoft.com/office/drawing/2014/main" val="10001"/>
                  </a:ext>
                </a:extLst>
              </a:tr>
              <a:tr h="8778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100" b="1" dirty="0">
                          <a:solidFill>
                            <a:schemeClr val="dk1"/>
                          </a:solidFill>
                        </a:rPr>
                        <a:t>1.2 </a:t>
                      </a:r>
                      <a:r>
                        <a:rPr lang="en-US" sz="1100" dirty="0">
                          <a:solidFill>
                            <a:schemeClr val="dk1"/>
                          </a:solidFill>
                        </a:rPr>
                        <a:t>Percent of agencies who have established a data connection and begun providing user access data to the Federal Dashboard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This measure reports the percent of participating federal civilian executive branch agencies where they have established an active Continuous Diagnostics and Mitigation (CDM) connection with the Federal Dashboard and begun providing user access and privilege information.  The value being counted is whether any one of the agencies’ organizations is providing user access and privilege information to the Federal Dashboard.  The user access and privileged information being gauged relates to Identity and Access Management (formerly Phase Two) of the CDM tools reflecting “who is on the network” and demonstrates the successful deployment, integration, display and exchange of data.  The measure gauges implementation progress for restricting network privileges and access to only those individuals who need it to perform their duties on federal networks.</a:t>
                      </a:r>
                    </a:p>
                  </a:txBody>
                  <a:tcPr/>
                </a:tc>
                <a:extLst>
                  <a:ext uri="{0D108BD9-81ED-4DB2-BD59-A6C34878D82A}">
                    <a16:rowId xmlns:a16="http://schemas.microsoft.com/office/drawing/2014/main" val="1631896964"/>
                  </a:ext>
                </a:extLst>
              </a:tr>
              <a:tr h="51615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100" b="1" dirty="0">
                          <a:solidFill>
                            <a:sysClr val="windowText" lastClr="000000">
                              <a:hueOff val="0"/>
                              <a:satOff val="0"/>
                              <a:lumOff val="0"/>
                              <a:alphaOff val="0"/>
                            </a:sysClr>
                          </a:solidFill>
                          <a:latin typeface="Calibri" panose="020F0502020204030204" pitchFamily="34" charset="0"/>
                          <a:cs typeface="Calibri" panose="020F0502020204030204" pitchFamily="34" charset="0"/>
                        </a:rPr>
                        <a:t>1.3 </a:t>
                      </a:r>
                      <a:r>
                        <a:rPr lang="en-US" sz="1100" dirty="0">
                          <a:solidFill>
                            <a:sysClr val="windowText" lastClr="000000">
                              <a:hueOff val="0"/>
                              <a:satOff val="0"/>
                              <a:lumOff val="0"/>
                              <a:alphaOff val="0"/>
                            </a:sysClr>
                          </a:solidFill>
                          <a:latin typeface="Calibri" panose="020F0502020204030204" pitchFamily="34" charset="0"/>
                          <a:cs typeface="Calibri" panose="020F0502020204030204" pitchFamily="34" charset="0"/>
                        </a:rPr>
                        <a:t>Percent of agencies where IT hardware devices reported in the Federal Dashboard is within ten percent of agency self-reported numbers for Federal Information Security Management Act devices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This measure reports the percent of participating federal agencies with an active Continuous Diagnostics and Mitigation (CDM) connection with the Federal Dashboard whose automated collection of the number of hardware devices is within ten percent of the agency’s self-report Federal Information Security Management Act (FISMA) device numbers.  Currently due to complexities with automated detection along with the status of CDM implementation, device data can vary significantly for federal agencies.  This measure provides an indicator of the extent of this deviation and is intended to drive attention to addressing and resolving these differences and improve data integrity. </a:t>
                      </a:r>
                    </a:p>
                  </a:txBody>
                  <a:tcPr/>
                </a:tc>
                <a:extLst>
                  <a:ext uri="{0D108BD9-81ED-4DB2-BD59-A6C34878D82A}">
                    <a16:rowId xmlns:a16="http://schemas.microsoft.com/office/drawing/2014/main" val="10002"/>
                  </a:ext>
                </a:extLst>
              </a:tr>
              <a:tr h="516156">
                <a:tc>
                  <a:txBody>
                    <a:body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100" b="1" dirty="0">
                          <a:solidFill>
                            <a:sysClr val="windowText" lastClr="000000">
                              <a:hueOff val="0"/>
                              <a:satOff val="0"/>
                              <a:lumOff val="0"/>
                              <a:alphaOff val="0"/>
                            </a:sysClr>
                          </a:solidFill>
                          <a:latin typeface="Calibri" panose="020F0502020204030204" pitchFamily="34" charset="0"/>
                          <a:cs typeface="Calibri" panose="020F0502020204030204" pitchFamily="34" charset="0"/>
                        </a:rPr>
                        <a:t>1.4 </a:t>
                      </a:r>
                      <a:r>
                        <a:rPr lang="en-US" sz="1100" dirty="0">
                          <a:solidFill>
                            <a:sysClr val="windowText" lastClr="000000">
                              <a:hueOff val="0"/>
                              <a:satOff val="0"/>
                              <a:lumOff val="0"/>
                              <a:alphaOff val="0"/>
                            </a:sysClr>
                          </a:solidFill>
                          <a:latin typeface="Calibri" panose="020F0502020204030204" pitchFamily="34" charset="0"/>
                          <a:cs typeface="Calibri" panose="020F0502020204030204" pitchFamily="34" charset="0"/>
                        </a:rPr>
                        <a:t>Percent of agencies where the number of active users in the Federal Dashboard is within ten percent of agency self-reported numbers for Federal Information Security Management Act users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This measure reports the percent of participating federal agencies with an active Continuous Diagnostics and Mitigation (CDM) connection with the Federal Dashboard whose automated collection of the number of active users is within ten percent of the agency’s self-report Federal Information Security Management Act (FISMA) users.  Currently due to complexities with automated detection along with the status of CDM implementation, user data can vary significantly for federal agencies.  This measure provides an indicator of the extent of this deviation and is intended to drive attention to addressing and resolving these differences and improve data integrity. </a:t>
                      </a:r>
                    </a:p>
                  </a:txBody>
                  <a:tcPr/>
                </a:tc>
                <a:extLst>
                  <a:ext uri="{0D108BD9-81ED-4DB2-BD59-A6C34878D82A}">
                    <a16:rowId xmlns:a16="http://schemas.microsoft.com/office/drawing/2014/main" val="2846150795"/>
                  </a:ext>
                </a:extLst>
              </a:tr>
            </a:tbl>
          </a:graphicData>
        </a:graphic>
      </p:graphicFrame>
      <p:sp>
        <p:nvSpPr>
          <p:cNvPr id="2" name="TextBox 1">
            <a:extLst>
              <a:ext uri="{FF2B5EF4-FFF2-40B4-BE49-F238E27FC236}">
                <a16:creationId xmlns:a16="http://schemas.microsoft.com/office/drawing/2014/main" id="{E7B9CB12-966E-43C6-9431-E4E4C594798E}"/>
              </a:ext>
            </a:extLst>
          </p:cNvPr>
          <p:cNvSpPr txBox="1"/>
          <p:nvPr/>
        </p:nvSpPr>
        <p:spPr>
          <a:xfrm>
            <a:off x="152400" y="621268"/>
            <a:ext cx="4953000" cy="369332"/>
          </a:xfrm>
          <a:prstGeom prst="rect">
            <a:avLst/>
          </a:prstGeom>
          <a:noFill/>
        </p:spPr>
        <p:txBody>
          <a:bodyPr wrap="square" rtlCol="0">
            <a:spAutoFit/>
          </a:bodyPr>
          <a:lstStyle/>
          <a:p>
            <a:r>
              <a:rPr lang="en-US" dirty="0"/>
              <a:t>Table 1: Measure Descriptions</a:t>
            </a:r>
          </a:p>
        </p:txBody>
      </p:sp>
    </p:spTree>
    <p:extLst>
      <p:ext uri="{BB962C8B-B14F-4D97-AF65-F5344CB8AC3E}">
        <p14:creationId xmlns:p14="http://schemas.microsoft.com/office/powerpoint/2010/main" val="336469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915400" cy="838200"/>
          </a:xfrm>
        </p:spPr>
        <p:txBody>
          <a:bodyPr rtlCol="0">
            <a:normAutofit/>
          </a:bodyPr>
          <a:lstStyle/>
          <a:p>
            <a:pPr algn="l" eaLnBrk="1" fontAlgn="auto" hangingPunct="1">
              <a:spcAft>
                <a:spcPts val="0"/>
              </a:spcAft>
              <a:defRPr/>
            </a:pPr>
            <a:r>
              <a:rPr lang="en-US" sz="2800" b="1" dirty="0">
                <a:latin typeface="+mj-lt"/>
              </a:rPr>
              <a:t>Appendix</a:t>
            </a:r>
            <a:endParaRPr lang="en-US" sz="2800" dirty="0">
              <a:solidFill>
                <a:schemeClr val="tx1"/>
              </a:solidFill>
              <a:latin typeface="+mj-lt"/>
            </a:endParaRPr>
          </a:p>
        </p:txBody>
      </p:sp>
      <p:sp>
        <p:nvSpPr>
          <p:cNvPr id="9" name="Content Placeholder 2"/>
          <p:cNvSpPr txBox="1">
            <a:spLocks/>
          </p:cNvSpPr>
          <p:nvPr/>
        </p:nvSpPr>
        <p:spPr bwMode="auto">
          <a:xfrm>
            <a:off x="358902" y="635197"/>
            <a:ext cx="8156448" cy="561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endParaRPr lang="en-US" sz="15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939A7CC1-7E13-436F-B581-24BA55219FC5}" type="slidenum">
              <a:rPr lang="en-US" smtClean="0"/>
              <a:pPr>
                <a:defRPr/>
              </a:pPr>
              <a:t>16</a:t>
            </a:fld>
            <a:endParaRPr lang="en-US" dirty="0"/>
          </a:p>
        </p:txBody>
      </p:sp>
      <p:graphicFrame>
        <p:nvGraphicFramePr>
          <p:cNvPr id="14" name="Content Placeholder 4"/>
          <p:cNvGraphicFramePr>
            <a:graphicFrameLocks/>
          </p:cNvGraphicFramePr>
          <p:nvPr>
            <p:extLst>
              <p:ext uri="{D42A27DB-BD31-4B8C-83A1-F6EECF244321}">
                <p14:modId xmlns:p14="http://schemas.microsoft.com/office/powerpoint/2010/main" val="126663649"/>
              </p:ext>
            </p:extLst>
          </p:nvPr>
        </p:nvGraphicFramePr>
        <p:xfrm>
          <a:off x="81091" y="746760"/>
          <a:ext cx="8915400" cy="5501640"/>
        </p:xfrm>
        <a:graphic>
          <a:graphicData uri="http://schemas.openxmlformats.org/drawingml/2006/table">
            <a:tbl>
              <a:tblPr firstRow="1" bandRow="1">
                <a:tableStyleId>{6E25E649-3F16-4E02-A733-19D2CDBF48F0}</a:tableStyleId>
              </a:tblPr>
              <a:tblGrid>
                <a:gridCol w="1595309">
                  <a:extLst>
                    <a:ext uri="{9D8B030D-6E8A-4147-A177-3AD203B41FA5}">
                      <a16:colId xmlns:a16="http://schemas.microsoft.com/office/drawing/2014/main" val="20000"/>
                    </a:ext>
                  </a:extLst>
                </a:gridCol>
                <a:gridCol w="7320091">
                  <a:extLst>
                    <a:ext uri="{9D8B030D-6E8A-4147-A177-3AD203B41FA5}">
                      <a16:colId xmlns:a16="http://schemas.microsoft.com/office/drawing/2014/main" val="20001"/>
                    </a:ext>
                  </a:extLst>
                </a:gridCol>
              </a:tblGrid>
              <a:tr h="12192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1200" dirty="0"/>
                        <a:t>Measure Name</a:t>
                      </a:r>
                      <a:endParaRPr lang="en-US" sz="1200" dirty="0">
                        <a:solidFill>
                          <a:schemeClr val="tx1"/>
                        </a:solidFill>
                      </a:endParaRPr>
                    </a:p>
                  </a:txBody>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1200" dirty="0"/>
                        <a:t>Measure Description</a:t>
                      </a:r>
                      <a:endParaRPr lang="en-US" sz="1200" dirty="0">
                        <a:solidFill>
                          <a:schemeClr val="tx1"/>
                        </a:solidFill>
                      </a:endParaRPr>
                    </a:p>
                  </a:txBody>
                  <a:tcPr/>
                </a:tc>
                <a:extLst>
                  <a:ext uri="{0D108BD9-81ED-4DB2-BD59-A6C34878D82A}">
                    <a16:rowId xmlns:a16="http://schemas.microsoft.com/office/drawing/2014/main" val="10000"/>
                  </a:ext>
                </a:extLst>
              </a:tr>
              <a:tr h="86262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100" b="1" dirty="0">
                          <a:solidFill>
                            <a:sysClr val="windowText" lastClr="000000">
                              <a:hueOff val="0"/>
                              <a:satOff val="0"/>
                              <a:lumOff val="0"/>
                              <a:alphaOff val="0"/>
                            </a:sysClr>
                          </a:solidFill>
                          <a:latin typeface="Calibri" panose="020F0502020204030204" pitchFamily="34" charset="0"/>
                          <a:cs typeface="Calibri" panose="020F0502020204030204" pitchFamily="34" charset="0"/>
                        </a:rPr>
                        <a:t>2.1 </a:t>
                      </a:r>
                      <a:r>
                        <a:rPr lang="en-US" sz="1100" dirty="0">
                          <a:solidFill>
                            <a:sysClr val="windowText" lastClr="000000">
                              <a:hueOff val="0"/>
                              <a:satOff val="0"/>
                              <a:lumOff val="0"/>
                              <a:alphaOff val="0"/>
                            </a:sysClr>
                          </a:solidFill>
                          <a:latin typeface="Calibri" panose="020F0502020204030204" pitchFamily="34" charset="0"/>
                          <a:cs typeface="Calibri" panose="020F0502020204030204" pitchFamily="34" charset="0"/>
                        </a:rPr>
                        <a:t>Percent of critical and high vulnerabilities identified through cyber hygiene scanning mitigated within the designated timeline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This measure calculates the percent of critical and high vulnerabilities, identified through cyber hygiene scanning, that have been mitigated within the specified timeline. Cyber scanning occurs in federal agencies and departments but does not include the Department of Defense or the Intelligence Community.  For critical vulnerabilities, mitigation is required within 15 days from point of initial detection, and for high vulnerabilities mitigation is required within 30 days. Cyber hygiene scanning prioritizes vulnerabilities based on their severity as a means for agencies to make risk-based decisions regarding their network security.  Identifying and mitigating vulnerabilities on a network in a timely manner is a critical component of an effective cybersecurity program, as it is critical to maintaining operational availability and integrity of IT systems.</a:t>
                      </a:r>
                    </a:p>
                  </a:txBody>
                  <a:tcPr/>
                </a:tc>
                <a:extLst>
                  <a:ext uri="{0D108BD9-81ED-4DB2-BD59-A6C34878D82A}">
                    <a16:rowId xmlns:a16="http://schemas.microsoft.com/office/drawing/2014/main" val="2195741748"/>
                  </a:ext>
                </a:extLst>
              </a:tr>
              <a:tr h="8778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100" b="1" dirty="0">
                          <a:solidFill>
                            <a:schemeClr val="dk1"/>
                          </a:solidFill>
                        </a:rPr>
                        <a:t>2.2 </a:t>
                      </a:r>
                      <a:r>
                        <a:rPr lang="en-US" sz="1100" dirty="0">
                          <a:solidFill>
                            <a:schemeClr val="dk1"/>
                          </a:solidFill>
                        </a:rPr>
                        <a:t>Percent of mitigation activities for critical and high structural-based vulnerabilities identified through high value asset assessments that are on schedule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This measure reports the percent of mitigation activities federal agencies and departments have established to resolve critical and high structural vulnerabilities identified in High Value Assets (HVA) asset assessments that are on schedule.  HVA assessments are performed across the Federal Government to identify vulnerabilities associated with the most sensitive IT systems and data.  Structural-based vulnerabilities are those that have adverse impact across multiple business units and require long-term and detailed planning, procurement, integration, and testing to be mitigated (such as network segmentation, data loss prevention, and data encryption).  Ensuring mitigation activities stay on schedule ensure agencies and departments are on track and dedicating resources to mitigate structural-based vulnerabilities so as to protect the Federal Government’s most sensitive IT systems and data. </a:t>
                      </a:r>
                    </a:p>
                  </a:txBody>
                  <a:tcPr/>
                </a:tc>
                <a:extLst>
                  <a:ext uri="{0D108BD9-81ED-4DB2-BD59-A6C34878D82A}">
                    <a16:rowId xmlns:a16="http://schemas.microsoft.com/office/drawing/2014/main" val="1631896964"/>
                  </a:ext>
                </a:extLst>
              </a:tr>
              <a:tr h="8778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dk1"/>
                          </a:solidFill>
                        </a:rPr>
                        <a:t>2.3 </a:t>
                      </a:r>
                      <a:r>
                        <a:rPr lang="en-US" sz="1100" dirty="0">
                          <a:solidFill>
                            <a:schemeClr val="dk1"/>
                          </a:solidFill>
                        </a:rPr>
                        <a:t>Percent of critical and high configuration-based vulnerabilities identified through high value asset assessments mitigated within 30 days</a:t>
                      </a:r>
                    </a:p>
                  </a:txBody>
                  <a:tcPr/>
                </a:tc>
                <a:tc>
                  <a:txBody>
                    <a:bodyPr/>
                    <a:lstStyle/>
                    <a:p>
                      <a:r>
                        <a:rPr lang="en-US" sz="1100" dirty="0">
                          <a:solidFill>
                            <a:schemeClr val="tx1"/>
                          </a:solidFill>
                        </a:rPr>
                        <a:t>This measure reports the percent of critical and high configuration-based vulnerabilities identified in High Value Assets (HVA) assessments that have been mitigated within 30 days.  HVA assessments are performed across the Federal Government to identify vulnerabilities associated with the most sensitive IT systems and data. Configuration-based vulnerabilities are those that can be more quickly be mitigated by agencies and departments through such actions as changing security settings, software or configuration changes, patching software vulnerabilities, and adjusting user account privileges.  Agencies and departments report monthly to the program on the status of mitigating these configuration-based vulnerabilities.   The results indicate if agencies and departments are resolving less complex HVA vulnerabilities within the government-wide goal of 30 days. </a:t>
                      </a:r>
                    </a:p>
                  </a:txBody>
                  <a:tcPr/>
                </a:tc>
                <a:extLst>
                  <a:ext uri="{0D108BD9-81ED-4DB2-BD59-A6C34878D82A}">
                    <a16:rowId xmlns:a16="http://schemas.microsoft.com/office/drawing/2014/main" val="457650702"/>
                  </a:ext>
                </a:extLst>
              </a:tr>
              <a:tr h="516156">
                <a:tc>
                  <a:txBody>
                    <a:body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100" b="1" dirty="0">
                          <a:solidFill>
                            <a:sysClr val="windowText" lastClr="000000">
                              <a:hueOff val="0"/>
                              <a:satOff val="0"/>
                              <a:lumOff val="0"/>
                              <a:alphaOff val="0"/>
                            </a:sysClr>
                          </a:solidFill>
                          <a:latin typeface="Calibri" panose="020F0502020204030204" pitchFamily="34" charset="0"/>
                          <a:cs typeface="Calibri" panose="020F0502020204030204" pitchFamily="34" charset="0"/>
                        </a:rPr>
                        <a:t>3.1 </a:t>
                      </a:r>
                      <a:r>
                        <a:rPr lang="en-US" sz="1100" dirty="0">
                          <a:solidFill>
                            <a:sysClr val="windowText" lastClr="000000">
                              <a:hueOff val="0"/>
                              <a:satOff val="0"/>
                              <a:lumOff val="0"/>
                              <a:alphaOff val="0"/>
                            </a:sysClr>
                          </a:solidFill>
                          <a:latin typeface="Calibri" panose="020F0502020204030204" pitchFamily="34" charset="0"/>
                          <a:cs typeface="Calibri" panose="020F0502020204030204" pitchFamily="34" charset="0"/>
                        </a:rPr>
                        <a:t>Percent of potential malicious cyber activity notifications where impacted agencies were alerted within the specified timeframe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The measure tracks the percent of potential malicious cyber activity notifications identified as credible where the affected agency is alerted within the specified timeframe.  Potential malicious cyber activity on federal networks is detected by automated tools through the National Cyber Protection System (NCPS) alert-based detection function.  The system sends automated notifications to analysts within NCPS, who then manually review the notification(s), confirm if a potential credible threat exists, and if so, the affected agency is sent a notification by email for their further exploration.  The specified timeframe to notify affected agencies of potential malicious cyber activity is 18 hours for FY20 and 12 hours for FY21. </a:t>
                      </a:r>
                    </a:p>
                  </a:txBody>
                  <a:tcPr/>
                </a:tc>
                <a:extLst>
                  <a:ext uri="{0D108BD9-81ED-4DB2-BD59-A6C34878D82A}">
                    <a16:rowId xmlns:a16="http://schemas.microsoft.com/office/drawing/2014/main" val="3524527706"/>
                  </a:ext>
                </a:extLst>
              </a:tr>
            </a:tbl>
          </a:graphicData>
        </a:graphic>
      </p:graphicFrame>
    </p:spTree>
    <p:extLst>
      <p:ext uri="{BB962C8B-B14F-4D97-AF65-F5344CB8AC3E}">
        <p14:creationId xmlns:p14="http://schemas.microsoft.com/office/powerpoint/2010/main" val="606021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915400" cy="838200"/>
          </a:xfrm>
        </p:spPr>
        <p:txBody>
          <a:bodyPr rtlCol="0">
            <a:normAutofit/>
          </a:bodyPr>
          <a:lstStyle/>
          <a:p>
            <a:pPr algn="l" eaLnBrk="1" fontAlgn="auto" hangingPunct="1">
              <a:spcAft>
                <a:spcPts val="0"/>
              </a:spcAft>
              <a:defRPr/>
            </a:pPr>
            <a:r>
              <a:rPr lang="en-US" sz="2800" b="1" dirty="0">
                <a:latin typeface="+mj-lt"/>
              </a:rPr>
              <a:t>Appendix</a:t>
            </a:r>
            <a:endParaRPr lang="en-US" sz="28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939A7CC1-7E13-436F-B581-24BA55219FC5}" type="slidenum">
              <a:rPr lang="en-US" smtClean="0"/>
              <a:pPr>
                <a:defRPr/>
              </a:pPr>
              <a:t>17</a:t>
            </a:fld>
            <a:endParaRPr lang="en-US" dirty="0"/>
          </a:p>
        </p:txBody>
      </p:sp>
      <p:graphicFrame>
        <p:nvGraphicFramePr>
          <p:cNvPr id="14" name="Content Placeholder 4"/>
          <p:cNvGraphicFramePr>
            <a:graphicFrameLocks/>
          </p:cNvGraphicFramePr>
          <p:nvPr>
            <p:extLst>
              <p:ext uri="{D42A27DB-BD31-4B8C-83A1-F6EECF244321}">
                <p14:modId xmlns:p14="http://schemas.microsoft.com/office/powerpoint/2010/main" val="1086484362"/>
              </p:ext>
            </p:extLst>
          </p:nvPr>
        </p:nvGraphicFramePr>
        <p:xfrm>
          <a:off x="76200" y="671985"/>
          <a:ext cx="8915400" cy="2621280"/>
        </p:xfrm>
        <a:graphic>
          <a:graphicData uri="http://schemas.openxmlformats.org/drawingml/2006/table">
            <a:tbl>
              <a:tblPr firstRow="1" bandRow="1">
                <a:tableStyleId>{6E25E649-3F16-4E02-A733-19D2CDBF48F0}</a:tableStyleId>
              </a:tblPr>
              <a:tblGrid>
                <a:gridCol w="1447800">
                  <a:extLst>
                    <a:ext uri="{9D8B030D-6E8A-4147-A177-3AD203B41FA5}">
                      <a16:colId xmlns:a16="http://schemas.microsoft.com/office/drawing/2014/main" val="20000"/>
                    </a:ext>
                  </a:extLst>
                </a:gridCol>
                <a:gridCol w="7467600">
                  <a:extLst>
                    <a:ext uri="{9D8B030D-6E8A-4147-A177-3AD203B41FA5}">
                      <a16:colId xmlns:a16="http://schemas.microsoft.com/office/drawing/2014/main" val="20001"/>
                    </a:ext>
                  </a:extLst>
                </a:gridCol>
              </a:tblGrid>
              <a:tr h="12192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1100" dirty="0"/>
                        <a:t>Measure Name</a:t>
                      </a:r>
                      <a:endParaRPr lang="en-US" sz="1100" dirty="0">
                        <a:solidFill>
                          <a:schemeClr val="tx1"/>
                        </a:solidFill>
                      </a:endParaRPr>
                    </a:p>
                  </a:txBody>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1100" dirty="0"/>
                        <a:t>Measure Description</a:t>
                      </a:r>
                      <a:endParaRPr lang="en-US" sz="1100" dirty="0">
                        <a:solidFill>
                          <a:schemeClr val="tx1"/>
                        </a:solidFill>
                      </a:endParaRPr>
                    </a:p>
                  </a:txBody>
                  <a:tcPr/>
                </a:tc>
                <a:extLst>
                  <a:ext uri="{0D108BD9-81ED-4DB2-BD59-A6C34878D82A}">
                    <a16:rowId xmlns:a16="http://schemas.microsoft.com/office/drawing/2014/main" val="10000"/>
                  </a:ext>
                </a:extLst>
              </a:tr>
              <a:tr h="8778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100" b="1" dirty="0">
                          <a:solidFill>
                            <a:schemeClr val="dk1"/>
                          </a:solidFill>
                        </a:rPr>
                        <a:t>3.2 </a:t>
                      </a:r>
                      <a:r>
                        <a:rPr lang="en-US" sz="1100" dirty="0">
                          <a:solidFill>
                            <a:schemeClr val="dk1"/>
                          </a:solidFill>
                        </a:rPr>
                        <a:t>Percent of potential malicious cyber activity notifications where the notified agency confirms receipt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This measure tracks all the potential malicious cyber activity notifications that were sent to agencies where the notified agency acknowledges receipt.  Potential malicious cyber activity on federal networks is detected by automated tools through the National Cyber Protection System (NCPS) alert-based detection function.  The system sends automated notifications to Computer Network Defense (CND) analysts within NCPS, who then manually review the notification(s), confirm if a potential credible threat exists, and if so, the affected agency is sent an email for their further exploration.  This measure provides confirmation to the program that the notification has been received. </a:t>
                      </a:r>
                    </a:p>
                  </a:txBody>
                  <a:tcPr/>
                </a:tc>
                <a:extLst>
                  <a:ext uri="{0D108BD9-81ED-4DB2-BD59-A6C34878D82A}">
                    <a16:rowId xmlns:a16="http://schemas.microsoft.com/office/drawing/2014/main" val="1631896964"/>
                  </a:ext>
                </a:extLst>
              </a:tr>
              <a:tr h="51615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100" b="1" dirty="0">
                          <a:solidFill>
                            <a:sysClr val="windowText" lastClr="000000">
                              <a:hueOff val="0"/>
                              <a:satOff val="0"/>
                              <a:lumOff val="0"/>
                              <a:alphaOff val="0"/>
                            </a:sysClr>
                          </a:solidFill>
                          <a:latin typeface="Calibri" panose="020F0502020204030204" pitchFamily="34" charset="0"/>
                          <a:cs typeface="Calibri" panose="020F0502020204030204" pitchFamily="34" charset="0"/>
                        </a:rPr>
                        <a:t>3.3 </a:t>
                      </a:r>
                      <a:r>
                        <a:rPr lang="en-US" sz="1100" dirty="0">
                          <a:solidFill>
                            <a:sysClr val="windowText" lastClr="000000">
                              <a:hueOff val="0"/>
                              <a:satOff val="0"/>
                              <a:lumOff val="0"/>
                              <a:alphaOff val="0"/>
                            </a:sysClr>
                          </a:solidFill>
                          <a:latin typeface="Calibri" panose="020F0502020204030204" pitchFamily="34" charset="0"/>
                          <a:cs typeface="Calibri" panose="020F0502020204030204" pitchFamily="34" charset="0"/>
                        </a:rPr>
                        <a:t>Percent of potential malicious cyber activity notifications confirmed by agencies as not malicious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This measure tracks all the potential malicious cyber activity notifications that were sent to agencies where the notified agency confirmed the activity as not malicious.  Potential malicious cyber activity on federal networks is detected by automated tools through the National Cyber Protection System (NCPS) alert-based detection function.  The system sends automated notifications to analysts within NCPS, who then manually review the notification(s), confirm if a potential credible threat exists, and if so, the affected agency is sent an email notification for their further exploration.  Upon receipt of the notification, agencies investigate the potential malicious activity and communicate back to the program if the notification pertained to non-malicious activity.  This measure provides an indicator of the precision of the diagnosis process. </a:t>
                      </a:r>
                    </a:p>
                  </a:txBody>
                  <a:tcPr/>
                </a:tc>
                <a:extLst>
                  <a:ext uri="{0D108BD9-81ED-4DB2-BD59-A6C34878D82A}">
                    <a16:rowId xmlns:a16="http://schemas.microsoft.com/office/drawing/2014/main" val="10002"/>
                  </a:ext>
                </a:extLst>
              </a:tr>
            </a:tbl>
          </a:graphicData>
        </a:graphic>
      </p:graphicFrame>
      <p:graphicFrame>
        <p:nvGraphicFramePr>
          <p:cNvPr id="2" name="Table 1">
            <a:extLst>
              <a:ext uri="{FF2B5EF4-FFF2-40B4-BE49-F238E27FC236}">
                <a16:creationId xmlns:a16="http://schemas.microsoft.com/office/drawing/2014/main" id="{0F307F15-68FB-4933-8FEF-E76CAB3FC18A}"/>
              </a:ext>
            </a:extLst>
          </p:cNvPr>
          <p:cNvGraphicFramePr>
            <a:graphicFrameLocks noGrp="1"/>
          </p:cNvGraphicFramePr>
          <p:nvPr>
            <p:extLst>
              <p:ext uri="{D42A27DB-BD31-4B8C-83A1-F6EECF244321}">
                <p14:modId xmlns:p14="http://schemas.microsoft.com/office/powerpoint/2010/main" val="2731614464"/>
              </p:ext>
            </p:extLst>
          </p:nvPr>
        </p:nvGraphicFramePr>
        <p:xfrm>
          <a:off x="76200" y="3974067"/>
          <a:ext cx="8915400" cy="1783080"/>
        </p:xfrm>
        <a:graphic>
          <a:graphicData uri="http://schemas.openxmlformats.org/drawingml/2006/table">
            <a:tbl>
              <a:tblPr firstRow="1" bandRow="1">
                <a:tableStyleId>{74C1A8A3-306A-4EB7-A6B1-4F7E0EB9C5D6}</a:tableStyleId>
              </a:tblPr>
              <a:tblGrid>
                <a:gridCol w="2107856">
                  <a:extLst>
                    <a:ext uri="{9D8B030D-6E8A-4147-A177-3AD203B41FA5}">
                      <a16:colId xmlns:a16="http://schemas.microsoft.com/office/drawing/2014/main" val="2367693418"/>
                    </a:ext>
                  </a:extLst>
                </a:gridCol>
                <a:gridCol w="6807544">
                  <a:extLst>
                    <a:ext uri="{9D8B030D-6E8A-4147-A177-3AD203B41FA5}">
                      <a16:colId xmlns:a16="http://schemas.microsoft.com/office/drawing/2014/main" val="4124096305"/>
                    </a:ext>
                  </a:extLst>
                </a:gridCol>
              </a:tblGrid>
              <a:tr h="0">
                <a:tc>
                  <a:txBody>
                    <a:bodyPr/>
                    <a:lstStyle/>
                    <a:p>
                      <a:r>
                        <a:rPr lang="en-US" dirty="0"/>
                        <a:t>Milestone Status</a:t>
                      </a:r>
                    </a:p>
                  </a:txBody>
                  <a:tcPr/>
                </a:tc>
                <a:tc>
                  <a:txBody>
                    <a:bodyPr/>
                    <a:lstStyle/>
                    <a:p>
                      <a:r>
                        <a:rPr lang="en-US" dirty="0"/>
                        <a:t>Definition</a:t>
                      </a:r>
                    </a:p>
                  </a:txBody>
                  <a:tcPr/>
                </a:tc>
                <a:extLst>
                  <a:ext uri="{0D108BD9-81ED-4DB2-BD59-A6C34878D82A}">
                    <a16:rowId xmlns:a16="http://schemas.microsoft.com/office/drawing/2014/main" val="1402587822"/>
                  </a:ext>
                </a:extLst>
              </a:tr>
              <a:tr h="236220">
                <a:tc>
                  <a:txBody>
                    <a:bodyPr/>
                    <a:lstStyle/>
                    <a:p>
                      <a:r>
                        <a:rPr lang="en-US" dirty="0"/>
                        <a:t>Unscheduled</a:t>
                      </a:r>
                    </a:p>
                  </a:txBody>
                  <a:tcPr/>
                </a:tc>
                <a:tc>
                  <a:txBody>
                    <a:bodyPr/>
                    <a:lstStyle/>
                    <a:p>
                      <a:r>
                        <a:rPr lang="en-US" dirty="0"/>
                        <a:t>Specific activities to meet the milestones have not been determined</a:t>
                      </a:r>
                    </a:p>
                  </a:txBody>
                  <a:tcPr/>
                </a:tc>
                <a:extLst>
                  <a:ext uri="{0D108BD9-81ED-4DB2-BD59-A6C34878D82A}">
                    <a16:rowId xmlns:a16="http://schemas.microsoft.com/office/drawing/2014/main" val="2296996401"/>
                  </a:ext>
                </a:extLst>
              </a:tr>
              <a:tr h="266700">
                <a:tc>
                  <a:txBody>
                    <a:bodyPr/>
                    <a:lstStyle/>
                    <a:p>
                      <a:r>
                        <a:rPr lang="en-US" dirty="0"/>
                        <a:t>Scheduled</a:t>
                      </a:r>
                    </a:p>
                  </a:txBody>
                  <a:tcPr/>
                </a:tc>
                <a:tc>
                  <a:txBody>
                    <a:bodyPr/>
                    <a:lstStyle/>
                    <a:p>
                      <a:r>
                        <a:rPr lang="en-US" dirty="0"/>
                        <a:t>Specific activities to meet the milestone have been determined</a:t>
                      </a:r>
                    </a:p>
                  </a:txBody>
                  <a:tcPr/>
                </a:tc>
                <a:extLst>
                  <a:ext uri="{0D108BD9-81ED-4DB2-BD59-A6C34878D82A}">
                    <a16:rowId xmlns:a16="http://schemas.microsoft.com/office/drawing/2014/main" val="3831363391"/>
                  </a:ext>
                </a:extLst>
              </a:tr>
              <a:tr h="274320">
                <a:tc>
                  <a:txBody>
                    <a:bodyPr/>
                    <a:lstStyle/>
                    <a:p>
                      <a:r>
                        <a:rPr lang="en-US" dirty="0"/>
                        <a:t>On Track</a:t>
                      </a:r>
                    </a:p>
                  </a:txBody>
                  <a:tcPr/>
                </a:tc>
                <a:tc>
                  <a:txBody>
                    <a:bodyPr/>
                    <a:lstStyle/>
                    <a:p>
                      <a:r>
                        <a:rPr lang="en-US" dirty="0"/>
                        <a:t>Specific activities to meet the milestone have started</a:t>
                      </a:r>
                    </a:p>
                  </a:txBody>
                  <a:tcPr/>
                </a:tc>
                <a:extLst>
                  <a:ext uri="{0D108BD9-81ED-4DB2-BD59-A6C34878D82A}">
                    <a16:rowId xmlns:a16="http://schemas.microsoft.com/office/drawing/2014/main" val="1616619290"/>
                  </a:ext>
                </a:extLst>
              </a:tr>
              <a:tr h="281940">
                <a:tc>
                  <a:txBody>
                    <a:bodyPr/>
                    <a:lstStyle/>
                    <a:p>
                      <a:r>
                        <a:rPr lang="en-US" dirty="0"/>
                        <a:t>Complete</a:t>
                      </a:r>
                    </a:p>
                  </a:txBody>
                  <a:tcPr/>
                </a:tc>
                <a:tc>
                  <a:txBody>
                    <a:bodyPr/>
                    <a:lstStyle/>
                    <a:p>
                      <a:r>
                        <a:rPr lang="en-US" dirty="0"/>
                        <a:t>Milestone has been accomplished by due date</a:t>
                      </a:r>
                    </a:p>
                  </a:txBody>
                  <a:tcPr/>
                </a:tc>
                <a:extLst>
                  <a:ext uri="{0D108BD9-81ED-4DB2-BD59-A6C34878D82A}">
                    <a16:rowId xmlns:a16="http://schemas.microsoft.com/office/drawing/2014/main" val="2167579029"/>
                  </a:ext>
                </a:extLst>
              </a:tr>
              <a:tr h="178833">
                <a:tc>
                  <a:txBody>
                    <a:bodyPr/>
                    <a:lstStyle/>
                    <a:p>
                      <a:r>
                        <a:rPr lang="en-US" dirty="0"/>
                        <a:t>Missed</a:t>
                      </a:r>
                    </a:p>
                  </a:txBody>
                  <a:tcPr/>
                </a:tc>
                <a:tc>
                  <a:txBody>
                    <a:bodyPr/>
                    <a:lstStyle/>
                    <a:p>
                      <a:r>
                        <a:rPr lang="en-US" dirty="0"/>
                        <a:t>Milestone was not accomplished by due date</a:t>
                      </a:r>
                    </a:p>
                  </a:txBody>
                  <a:tcPr/>
                </a:tc>
                <a:extLst>
                  <a:ext uri="{0D108BD9-81ED-4DB2-BD59-A6C34878D82A}">
                    <a16:rowId xmlns:a16="http://schemas.microsoft.com/office/drawing/2014/main" val="1100038454"/>
                  </a:ext>
                </a:extLst>
              </a:tr>
            </a:tbl>
          </a:graphicData>
        </a:graphic>
      </p:graphicFrame>
      <p:sp>
        <p:nvSpPr>
          <p:cNvPr id="9" name="TextBox 8">
            <a:extLst>
              <a:ext uri="{FF2B5EF4-FFF2-40B4-BE49-F238E27FC236}">
                <a16:creationId xmlns:a16="http://schemas.microsoft.com/office/drawing/2014/main" id="{2233B148-F0D6-4358-8E87-E1DC38BB9BF7}"/>
              </a:ext>
            </a:extLst>
          </p:cNvPr>
          <p:cNvSpPr txBox="1"/>
          <p:nvPr/>
        </p:nvSpPr>
        <p:spPr>
          <a:xfrm>
            <a:off x="8709" y="3593068"/>
            <a:ext cx="4953000" cy="369332"/>
          </a:xfrm>
          <a:prstGeom prst="rect">
            <a:avLst/>
          </a:prstGeom>
          <a:noFill/>
        </p:spPr>
        <p:txBody>
          <a:bodyPr wrap="square" rtlCol="0">
            <a:spAutoFit/>
          </a:bodyPr>
          <a:lstStyle/>
          <a:p>
            <a:r>
              <a:rPr lang="en-US" dirty="0"/>
              <a:t>Table 2: Milestone Status Definitions</a:t>
            </a:r>
          </a:p>
        </p:txBody>
      </p:sp>
    </p:spTree>
    <p:extLst>
      <p:ext uri="{BB962C8B-B14F-4D97-AF65-F5344CB8AC3E}">
        <p14:creationId xmlns:p14="http://schemas.microsoft.com/office/powerpoint/2010/main" val="399335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6524"/>
            <a:ext cx="8686800" cy="396875"/>
          </a:xfrm>
        </p:spPr>
        <p:txBody>
          <a:bodyPr rtlCol="0">
            <a:normAutofit fontScale="92500" lnSpcReduction="20000"/>
          </a:bodyPr>
          <a:lstStyle/>
          <a:p>
            <a:pPr algn="l" eaLnBrk="1" fontAlgn="auto" hangingPunct="1">
              <a:spcAft>
                <a:spcPts val="0"/>
              </a:spcAft>
              <a:defRPr/>
            </a:pPr>
            <a:r>
              <a:rPr lang="en-US" sz="2800" b="1" dirty="0">
                <a:latin typeface="+mj-lt"/>
              </a:rPr>
              <a:t>Overview</a:t>
            </a:r>
            <a:endParaRPr lang="en-US" sz="2800" dirty="0">
              <a:solidFill>
                <a:schemeClr val="tx1"/>
              </a:solidFill>
              <a:latin typeface="+mj-lt"/>
            </a:endParaRPr>
          </a:p>
        </p:txBody>
      </p:sp>
      <p:cxnSp>
        <p:nvCxnSpPr>
          <p:cNvPr id="7" name="Straight Connector 6"/>
          <p:cNvCxnSpPr/>
          <p:nvPr/>
        </p:nvCxnSpPr>
        <p:spPr>
          <a:xfrm>
            <a:off x="0" y="5334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30777" y="685800"/>
            <a:ext cx="8682446" cy="53245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prstClr val="black"/>
                </a:solidFill>
                <a:effectLst/>
                <a:uLnTx/>
                <a:uFillTx/>
                <a:latin typeface="Calibri" panose="020F0502020204030204"/>
                <a:ea typeface="+mn-ea"/>
                <a:cs typeface="+mn-cs"/>
              </a:rPr>
              <a:t>Goal Statement</a:t>
            </a:r>
          </a:p>
          <a:p>
            <a:pPr marL="914400" lvl="1" indent="-457200">
              <a:buFont typeface="Arial" panose="020B0604020202020204" pitchFamily="34" charset="0"/>
              <a:buChar char="•"/>
              <a:defRPr/>
            </a:pPr>
            <a:r>
              <a:rPr lang="en-US" sz="1700" dirty="0"/>
              <a:t>Protect federal networks by defending against threats and assisting agencies in managing risk. </a:t>
            </a:r>
            <a:r>
              <a:rPr kumimoji="0" lang="en-US" sz="1700" b="0" u="none" strike="noStrike" kern="1200" cap="none" spc="0" normalizeH="0" baseline="0" noProof="0" dirty="0">
                <a:ln>
                  <a:noFill/>
                </a:ln>
                <a:solidFill>
                  <a:prstClr val="black"/>
                </a:solidFill>
                <a:effectLst/>
                <a:uLnTx/>
                <a:uFillTx/>
                <a:latin typeface="Calibri" panose="020F0502020204030204"/>
              </a:rPr>
              <a:t>By September 30, 2021, 75% of critical and high configuration-</a:t>
            </a:r>
            <a:r>
              <a:rPr kumimoji="0" lang="en-US" sz="1700" b="0" u="none" strike="noStrike" kern="1200" cap="none" spc="0" normalizeH="0" noProof="0" dirty="0">
                <a:ln>
                  <a:noFill/>
                </a:ln>
                <a:solidFill>
                  <a:prstClr val="black"/>
                </a:solidFill>
                <a:effectLst/>
                <a:uLnTx/>
                <a:uFillTx/>
                <a:latin typeface="Calibri" panose="020F0502020204030204"/>
              </a:rPr>
              <a:t>based vulnerabilities identified through high value asset assessments will be mitigated within 30 days. </a:t>
            </a:r>
            <a:endParaRPr kumimoji="0" lang="en-US" sz="1700" b="1" u="none" strike="noStrike" kern="1200" cap="none" spc="0" normalizeH="0" baseline="0" noProof="0" dirty="0">
              <a:ln>
                <a:noFill/>
              </a:ln>
              <a:solidFill>
                <a:prstClr val="black"/>
              </a:solidFill>
              <a:effectLst/>
              <a:uLnTx/>
              <a:uFillTx/>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kumimoji="0" lang="en-US" sz="17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700" b="1" i="0" u="none" strike="noStrike" kern="1200" cap="none" spc="0" normalizeH="0" baseline="0" noProof="0" dirty="0">
                <a:ln>
                  <a:noFill/>
                </a:ln>
                <a:solidFill>
                  <a:prstClr val="black"/>
                </a:solidFill>
                <a:effectLst/>
                <a:uLnTx/>
                <a:uFillTx/>
                <a:latin typeface="Calibri" panose="020F0502020204030204"/>
                <a:ea typeface="+mn-ea"/>
                <a:cs typeface="+mn-cs"/>
              </a:rPr>
              <a:t>Challenges</a:t>
            </a:r>
          </a:p>
          <a:p>
            <a:pPr marL="914400" lvl="1" indent="-457200">
              <a:buFont typeface="Arial" panose="020B0604020202020204" pitchFamily="34" charset="0"/>
              <a:buChar char="•"/>
              <a:defRPr/>
            </a:pPr>
            <a:r>
              <a:rPr lang="en-US" sz="1700" dirty="0"/>
              <a:t>Variable agency capabilities and network architectures</a:t>
            </a:r>
          </a:p>
          <a:p>
            <a:pPr marL="914400" lvl="1" indent="-457200">
              <a:buFont typeface="Arial" panose="020B0604020202020204" pitchFamily="34" charset="0"/>
              <a:buChar char="•"/>
              <a:defRPr/>
            </a:pPr>
            <a:r>
              <a:rPr lang="en-US" sz="1700" dirty="0"/>
              <a:t>Network visibility limitations due to encryption and cloud computing</a:t>
            </a:r>
          </a:p>
          <a:p>
            <a:pPr marL="914400" lvl="1" indent="-457200">
              <a:buFont typeface="Arial" panose="020B0604020202020204" pitchFamily="34" charset="0"/>
              <a:buChar char="•"/>
              <a:defRPr/>
            </a:pPr>
            <a:r>
              <a:rPr lang="en-US" sz="1700" dirty="0"/>
              <a:t>Constantly evolving threat landscape and rapid pace of change in the cyber domain compared to the pace of federal government policy generation and implementation</a:t>
            </a:r>
          </a:p>
          <a:p>
            <a:pPr lvl="1">
              <a:defRPr/>
            </a:pPr>
            <a:endParaRPr kumimoji="0" lang="en-US" sz="1700" b="1" i="0" u="none" strike="noStrike" kern="1200" cap="none" spc="0" normalizeH="0" baseline="0" noProof="0" dirty="0">
              <a:ln>
                <a:noFill/>
              </a:ln>
              <a:effectLst/>
              <a:uLnTx/>
              <a:uFillTx/>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700" b="1" i="0" u="none" strike="noStrike" kern="1200" cap="none" spc="0" normalizeH="0" baseline="0" noProof="0" dirty="0">
                <a:ln>
                  <a:noFill/>
                </a:ln>
                <a:solidFill>
                  <a:prstClr val="black"/>
                </a:solidFill>
                <a:effectLst/>
                <a:uLnTx/>
                <a:uFillTx/>
                <a:latin typeface="Calibri" panose="020F0502020204030204"/>
                <a:ea typeface="+mn-ea"/>
                <a:cs typeface="+mn-cs"/>
              </a:rPr>
              <a:t>Opportunities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0" lvl="1" indent="-457200">
              <a:buFont typeface="Arial" panose="020B0604020202020204" pitchFamily="34" charset="0"/>
              <a:buChar char="•"/>
              <a:defRPr/>
            </a:pPr>
            <a:r>
              <a:rPr lang="en-US" sz="1700" dirty="0"/>
              <a:t>Empower DHS with additional authority to gain visibility into the federal enterprise and take action to safeguard systems</a:t>
            </a:r>
          </a:p>
          <a:p>
            <a:pPr marL="914400" lvl="1" indent="-457200">
              <a:buFont typeface="Arial" panose="020B0604020202020204" pitchFamily="34" charset="0"/>
              <a:buChar char="•"/>
              <a:defRPr/>
            </a:pPr>
            <a:r>
              <a:rPr lang="en-US" sz="1700" dirty="0"/>
              <a:t>Bring a unity of purpose to managing cybersecurity risks and protecting federal networks between DHS and agency network defense operators</a:t>
            </a:r>
          </a:p>
          <a:p>
            <a:pPr marL="914400" lvl="1" indent="-457200">
              <a:buFont typeface="Arial" panose="020B0604020202020204" pitchFamily="34" charset="0"/>
              <a:buChar char="•"/>
              <a:defRPr/>
            </a:pPr>
            <a:r>
              <a:rPr lang="en-US" sz="1700" dirty="0"/>
              <a:t>Ramp up use of coordinated tools and services to make federal networks more defensible and secure</a:t>
            </a:r>
          </a:p>
          <a:p>
            <a:pPr marL="914400" lvl="1" indent="-457200">
              <a:buFont typeface="Arial" panose="020B0604020202020204" pitchFamily="34" charset="0"/>
              <a:buChar char="•"/>
              <a:defRPr/>
            </a:pPr>
            <a:r>
              <a:rPr lang="en-US" sz="1700" dirty="0"/>
              <a:t>Synthesize risk posture data and assessments to reduce exposure to threats</a:t>
            </a:r>
          </a:p>
        </p:txBody>
      </p:sp>
      <p:sp>
        <p:nvSpPr>
          <p:cNvPr id="5" name="Slide Number Placeholder 4"/>
          <p:cNvSpPr>
            <a:spLocks noGrp="1"/>
          </p:cNvSpPr>
          <p:nvPr>
            <p:ph type="sldNum" sz="quarter" idx="12"/>
          </p:nvPr>
        </p:nvSpPr>
        <p:spPr/>
        <p:txBody>
          <a:bodyPr/>
          <a:lstStyle/>
          <a:p>
            <a:pPr>
              <a:defRPr/>
            </a:pPr>
            <a:fld id="{939A7CC1-7E13-436F-B581-24BA55219FC5}" type="slidenum">
              <a:rPr lang="en-US" smtClean="0"/>
              <a:pPr>
                <a:defRPr/>
              </a:pPr>
              <a:t>2</a:t>
            </a:fld>
            <a:endParaRPr lang="en-US" dirty="0"/>
          </a:p>
        </p:txBody>
      </p:sp>
    </p:spTree>
    <p:extLst>
      <p:ext uri="{BB962C8B-B14F-4D97-AF65-F5344CB8AC3E}">
        <p14:creationId xmlns:p14="http://schemas.microsoft.com/office/powerpoint/2010/main" val="1501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32822"/>
            <a:ext cx="8839200" cy="400578"/>
          </a:xfrm>
        </p:spPr>
        <p:txBody>
          <a:bodyPr rtlCol="0">
            <a:normAutofit fontScale="92500" lnSpcReduction="20000"/>
          </a:bodyPr>
          <a:lstStyle/>
          <a:p>
            <a:pPr algn="l" eaLnBrk="1" fontAlgn="auto" hangingPunct="1">
              <a:spcAft>
                <a:spcPts val="0"/>
              </a:spcAft>
              <a:defRPr/>
            </a:pPr>
            <a:r>
              <a:rPr lang="en-US" sz="2800" b="1" dirty="0">
                <a:latin typeface="+mj-lt"/>
              </a:rPr>
              <a:t>Goal Strategies </a:t>
            </a:r>
            <a:endParaRPr lang="en-US" sz="2800" dirty="0">
              <a:solidFill>
                <a:schemeClr val="tx1"/>
              </a:solidFill>
              <a:latin typeface="+mj-lt"/>
            </a:endParaRPr>
          </a:p>
        </p:txBody>
      </p:sp>
      <p:cxnSp>
        <p:nvCxnSpPr>
          <p:cNvPr id="7" name="Straight Connector 6"/>
          <p:cNvCxnSpPr/>
          <p:nvPr/>
        </p:nvCxnSpPr>
        <p:spPr>
          <a:xfrm>
            <a:off x="0" y="5334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939A7CC1-7E13-436F-B581-24BA55219FC5}" type="slidenum">
              <a:rPr lang="en-US" smtClean="0"/>
              <a:pPr>
                <a:defRPr/>
              </a:pPr>
              <a:t>3</a:t>
            </a:fld>
            <a:endParaRPr lang="en-US" dirty="0"/>
          </a:p>
        </p:txBody>
      </p:sp>
      <p:sp>
        <p:nvSpPr>
          <p:cNvPr id="6" name="Slide Number Placeholder 9">
            <a:extLst>
              <a:ext uri="{FF2B5EF4-FFF2-40B4-BE49-F238E27FC236}">
                <a16:creationId xmlns:a16="http://schemas.microsoft.com/office/drawing/2014/main" id="{D3D04C9C-E9F7-4F06-AB87-256E5A82ED58}"/>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39A7CC1-7E13-436F-B581-24BA55219FC5}" type="slidenum">
              <a:rPr lang="en-US" smtClean="0"/>
              <a:pPr>
                <a:defRPr/>
              </a:pPr>
              <a:t>3</a:t>
            </a:fld>
            <a:endParaRPr lang="en-US" dirty="0"/>
          </a:p>
        </p:txBody>
      </p:sp>
      <p:grpSp>
        <p:nvGrpSpPr>
          <p:cNvPr id="8" name="Group 7">
            <a:extLst>
              <a:ext uri="{FF2B5EF4-FFF2-40B4-BE49-F238E27FC236}">
                <a16:creationId xmlns:a16="http://schemas.microsoft.com/office/drawing/2014/main" id="{96758341-98AE-41BD-896E-78731F80F736}"/>
              </a:ext>
            </a:extLst>
          </p:cNvPr>
          <p:cNvGrpSpPr/>
          <p:nvPr/>
        </p:nvGrpSpPr>
        <p:grpSpPr>
          <a:xfrm>
            <a:off x="551090" y="611767"/>
            <a:ext cx="5400142" cy="3760151"/>
            <a:chOff x="5104040" y="-486896"/>
            <a:chExt cx="5400142" cy="3760151"/>
          </a:xfrm>
        </p:grpSpPr>
        <p:sp>
          <p:nvSpPr>
            <p:cNvPr id="11" name="TextBox 10">
              <a:extLst>
                <a:ext uri="{FF2B5EF4-FFF2-40B4-BE49-F238E27FC236}">
                  <a16:creationId xmlns:a16="http://schemas.microsoft.com/office/drawing/2014/main" id="{08FD2AEA-ED5C-45B9-AEE6-D201DBA16D36}"/>
                </a:ext>
              </a:extLst>
            </p:cNvPr>
            <p:cNvSpPr txBox="1"/>
            <p:nvPr/>
          </p:nvSpPr>
          <p:spPr>
            <a:xfrm>
              <a:off x="7732255" y="1149597"/>
              <a:ext cx="2771927" cy="2123658"/>
            </a:xfrm>
            <a:prstGeom prst="rect">
              <a:avLst/>
            </a:prstGeom>
            <a:noFill/>
          </p:spPr>
          <p:txBody>
            <a:bodyPr wrap="square" rtlCol="0" anchor="ctr" anchorCtr="0">
              <a:spAutoFit/>
            </a:bodyPr>
            <a:lstStyle/>
            <a:p>
              <a:pPr algn="ctr">
                <a:spcAft>
                  <a:spcPts val="600"/>
                </a:spcAft>
              </a:pPr>
              <a:r>
                <a:rPr lang="en-US" sz="1600" b="1" dirty="0"/>
                <a:t>Strategy 2: Mitigate Known Vulnerabilities </a:t>
              </a:r>
            </a:p>
            <a:p>
              <a:r>
                <a:rPr lang="en-US" sz="1300" dirty="0"/>
                <a:t>CISA will deliver tools and technical support to fill critical gaps in agencies’ cybersecurity capabilities and leverage policy directives and authorities to establish requirements and expectations for timely mitigation of vulnerabilities. </a:t>
              </a:r>
            </a:p>
          </p:txBody>
        </p:sp>
        <p:pic>
          <p:nvPicPr>
            <p:cNvPr id="12" name="Picture 11">
              <a:extLst>
                <a:ext uri="{FF2B5EF4-FFF2-40B4-BE49-F238E27FC236}">
                  <a16:creationId xmlns:a16="http://schemas.microsoft.com/office/drawing/2014/main" id="{202FC244-EAEC-420B-84F5-79B5BAD3F7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4040" y="-486896"/>
              <a:ext cx="1849824" cy="1754967"/>
            </a:xfrm>
            <a:prstGeom prst="rect">
              <a:avLst/>
            </a:prstGeom>
          </p:spPr>
        </p:pic>
      </p:grpSp>
      <p:grpSp>
        <p:nvGrpSpPr>
          <p:cNvPr id="14" name="Group 13">
            <a:extLst>
              <a:ext uri="{FF2B5EF4-FFF2-40B4-BE49-F238E27FC236}">
                <a16:creationId xmlns:a16="http://schemas.microsoft.com/office/drawing/2014/main" id="{D01BD70A-114E-4DEA-BF22-C6BE64C13917}"/>
              </a:ext>
            </a:extLst>
          </p:cNvPr>
          <p:cNvGrpSpPr/>
          <p:nvPr/>
        </p:nvGrpSpPr>
        <p:grpSpPr>
          <a:xfrm>
            <a:off x="67567" y="546018"/>
            <a:ext cx="5478531" cy="4225306"/>
            <a:chOff x="-1101182" y="622218"/>
            <a:chExt cx="5478531" cy="4225306"/>
          </a:xfrm>
        </p:grpSpPr>
        <p:sp>
          <p:nvSpPr>
            <p:cNvPr id="15" name="TextBox 14">
              <a:extLst>
                <a:ext uri="{FF2B5EF4-FFF2-40B4-BE49-F238E27FC236}">
                  <a16:creationId xmlns:a16="http://schemas.microsoft.com/office/drawing/2014/main" id="{FC058166-FF82-4330-A1F2-D05200673214}"/>
                </a:ext>
              </a:extLst>
            </p:cNvPr>
            <p:cNvSpPr txBox="1"/>
            <p:nvPr/>
          </p:nvSpPr>
          <p:spPr>
            <a:xfrm>
              <a:off x="-1101182" y="2385311"/>
              <a:ext cx="2771927" cy="2462213"/>
            </a:xfrm>
            <a:prstGeom prst="rect">
              <a:avLst/>
            </a:prstGeom>
            <a:noFill/>
          </p:spPr>
          <p:txBody>
            <a:bodyPr wrap="square" rtlCol="0" anchor="ctr" anchorCtr="0">
              <a:spAutoFit/>
            </a:bodyPr>
            <a:lstStyle/>
            <a:p>
              <a:pPr algn="ctr">
                <a:spcAft>
                  <a:spcPts val="600"/>
                </a:spcAft>
              </a:pPr>
              <a:r>
                <a:rPr lang="en-US" sz="1600" b="1" dirty="0"/>
                <a:t>Strategy 1: Increase Enterprise Risk Posture Awareness</a:t>
              </a:r>
            </a:p>
            <a:p>
              <a:r>
                <a:rPr lang="en-US" sz="1300" dirty="0"/>
                <a:t>Cybersecurity and Infrastructure Security Agency (CISA) will support departments and agencies to manage risk at an acceptable level, by tracking exposure to threats and heightening awareness of assets, users, and events on their networks to support risk-informed cybersecurity decisions and actions. </a:t>
              </a:r>
            </a:p>
          </p:txBody>
        </p:sp>
        <p:pic>
          <p:nvPicPr>
            <p:cNvPr id="16" name="Picture 15">
              <a:extLst>
                <a:ext uri="{FF2B5EF4-FFF2-40B4-BE49-F238E27FC236}">
                  <a16:creationId xmlns:a16="http://schemas.microsoft.com/office/drawing/2014/main" id="{2219FBC3-38CE-4886-9085-1E09843A13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682" y="622218"/>
              <a:ext cx="2014667" cy="1790175"/>
            </a:xfrm>
            <a:prstGeom prst="rect">
              <a:avLst/>
            </a:prstGeom>
          </p:spPr>
        </p:pic>
      </p:grpSp>
      <p:grpSp>
        <p:nvGrpSpPr>
          <p:cNvPr id="17" name="Group 16">
            <a:extLst>
              <a:ext uri="{FF2B5EF4-FFF2-40B4-BE49-F238E27FC236}">
                <a16:creationId xmlns:a16="http://schemas.microsoft.com/office/drawing/2014/main" id="{82192708-F7A7-46AB-9021-107ED174B331}"/>
              </a:ext>
            </a:extLst>
          </p:cNvPr>
          <p:cNvGrpSpPr/>
          <p:nvPr/>
        </p:nvGrpSpPr>
        <p:grpSpPr>
          <a:xfrm>
            <a:off x="6238035" y="609600"/>
            <a:ext cx="2895600" cy="4347094"/>
            <a:chOff x="11324289" y="-306152"/>
            <a:chExt cx="2895600" cy="4347094"/>
          </a:xfrm>
        </p:grpSpPr>
        <p:sp>
          <p:nvSpPr>
            <p:cNvPr id="18" name="TextBox 17">
              <a:extLst>
                <a:ext uri="{FF2B5EF4-FFF2-40B4-BE49-F238E27FC236}">
                  <a16:creationId xmlns:a16="http://schemas.microsoft.com/office/drawing/2014/main" id="{6E90E796-8CDF-47CE-A49A-939B0006CA70}"/>
                </a:ext>
              </a:extLst>
            </p:cNvPr>
            <p:cNvSpPr txBox="1"/>
            <p:nvPr/>
          </p:nvSpPr>
          <p:spPr>
            <a:xfrm>
              <a:off x="11324289" y="1347897"/>
              <a:ext cx="2895600" cy="2693045"/>
            </a:xfrm>
            <a:prstGeom prst="rect">
              <a:avLst/>
            </a:prstGeom>
            <a:noFill/>
          </p:spPr>
          <p:txBody>
            <a:bodyPr wrap="square" rtlCol="0" anchor="ctr" anchorCtr="0">
              <a:spAutoFit/>
            </a:bodyPr>
            <a:lstStyle/>
            <a:p>
              <a:pPr algn="ctr"/>
              <a:r>
                <a:rPr lang="en-US" sz="1600" b="1" dirty="0"/>
                <a:t>Strategy 3: Manage Malicious</a:t>
              </a:r>
            </a:p>
            <a:p>
              <a:pPr algn="ctr">
                <a:spcAft>
                  <a:spcPts val="600"/>
                </a:spcAft>
              </a:pPr>
              <a:r>
                <a:rPr lang="en-US" sz="1600" b="1" dirty="0"/>
                <a:t>Incidents</a:t>
              </a:r>
              <a:endParaRPr lang="en-US" sz="1600" dirty="0"/>
            </a:p>
            <a:p>
              <a:pPr>
                <a:spcAft>
                  <a:spcPts val="600"/>
                </a:spcAft>
              </a:pPr>
              <a:r>
                <a:rPr lang="en-US" sz="1300" dirty="0"/>
                <a:t>CISA will defend the federal enterprise and target its efforts toward identifying and preventing the most significant threats through analysis, alerts, and intrusion detection and prevention technologies. Malicious activity will be mitigated and contained through collaboration with agency counterparts on cyber defense actions and direct response when needed. </a:t>
              </a:r>
            </a:p>
          </p:txBody>
        </p:sp>
        <p:pic>
          <p:nvPicPr>
            <p:cNvPr id="19" name="Picture 18">
              <a:extLst>
                <a:ext uri="{FF2B5EF4-FFF2-40B4-BE49-F238E27FC236}">
                  <a16:creationId xmlns:a16="http://schemas.microsoft.com/office/drawing/2014/main" id="{B5F17FF8-2A8C-416B-8E72-EBA829F065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68054" y="-306152"/>
              <a:ext cx="1616702" cy="1733943"/>
            </a:xfrm>
            <a:prstGeom prst="rect">
              <a:avLst/>
            </a:prstGeom>
          </p:spPr>
        </p:pic>
      </p:grpSp>
      <p:sp>
        <p:nvSpPr>
          <p:cNvPr id="33" name="TextBox 32">
            <a:extLst>
              <a:ext uri="{FF2B5EF4-FFF2-40B4-BE49-F238E27FC236}">
                <a16:creationId xmlns:a16="http://schemas.microsoft.com/office/drawing/2014/main" id="{1A54C945-3292-484A-9583-D34DCEF13FA9}"/>
              </a:ext>
            </a:extLst>
          </p:cNvPr>
          <p:cNvSpPr txBox="1"/>
          <p:nvPr/>
        </p:nvSpPr>
        <p:spPr>
          <a:xfrm>
            <a:off x="3308813" y="4419600"/>
            <a:ext cx="2634787" cy="2616101"/>
          </a:xfrm>
          <a:prstGeom prst="rect">
            <a:avLst/>
          </a:prstGeom>
          <a:noFill/>
        </p:spPr>
        <p:txBody>
          <a:bodyPr wrap="square" rtlCol="0">
            <a:spAutoFit/>
          </a:bodyPr>
          <a:lstStyle/>
          <a:p>
            <a:r>
              <a:rPr lang="en-US" sz="1300" b="1" dirty="0"/>
              <a:t>Provide Tools &amp; Assistance </a:t>
            </a:r>
          </a:p>
          <a:p>
            <a:r>
              <a:rPr lang="en-US" sz="1300" dirty="0"/>
              <a:t>Offer assistance through tools and services, such as</a:t>
            </a:r>
            <a:r>
              <a:rPr lang="en-US" sz="1400" dirty="0"/>
              <a:t> Continuous Diagnostics and Mitigation</a:t>
            </a:r>
            <a:r>
              <a:rPr lang="en-US" sz="1300" dirty="0"/>
              <a:t> (CDM), cyber hygiene scanning</a:t>
            </a:r>
            <a:r>
              <a:rPr lang="en-US" sz="1400" dirty="0"/>
              <a:t>, and high value asset assessments</a:t>
            </a:r>
            <a:endParaRPr lang="en-US" sz="1300" dirty="0"/>
          </a:p>
          <a:p>
            <a:endParaRPr lang="en-US" sz="1300" dirty="0"/>
          </a:p>
          <a:p>
            <a:r>
              <a:rPr lang="en-US" sz="1300" b="1" dirty="0"/>
              <a:t>Take Action </a:t>
            </a:r>
          </a:p>
          <a:p>
            <a:r>
              <a:rPr lang="en-US" sz="1300" dirty="0"/>
              <a:t>Strengthen cybersecurity posture and mitigate impacts</a:t>
            </a:r>
          </a:p>
          <a:p>
            <a:endParaRPr lang="en-US" sz="1200" dirty="0"/>
          </a:p>
          <a:p>
            <a:pPr marL="285750" indent="-285750">
              <a:buFont typeface="Arial" panose="020B0604020202020204" pitchFamily="34" charset="0"/>
              <a:buChar char="•"/>
            </a:pPr>
            <a:endParaRPr lang="en-US" dirty="0"/>
          </a:p>
        </p:txBody>
      </p:sp>
      <p:sp>
        <p:nvSpPr>
          <p:cNvPr id="36" name="TextBox 35">
            <a:extLst>
              <a:ext uri="{FF2B5EF4-FFF2-40B4-BE49-F238E27FC236}">
                <a16:creationId xmlns:a16="http://schemas.microsoft.com/office/drawing/2014/main" id="{D09DB5C9-A23C-4D80-8E3B-90FF6E35FE50}"/>
              </a:ext>
            </a:extLst>
          </p:cNvPr>
          <p:cNvSpPr txBox="1"/>
          <p:nvPr/>
        </p:nvSpPr>
        <p:spPr>
          <a:xfrm>
            <a:off x="129404" y="4802101"/>
            <a:ext cx="2771927" cy="1877437"/>
          </a:xfrm>
          <a:prstGeom prst="rect">
            <a:avLst/>
          </a:prstGeom>
          <a:noFill/>
        </p:spPr>
        <p:txBody>
          <a:bodyPr wrap="square" rtlCol="0">
            <a:spAutoFit/>
          </a:bodyPr>
          <a:lstStyle/>
          <a:p>
            <a:r>
              <a:rPr lang="en-US" sz="1300" b="1" dirty="0"/>
              <a:t>Understand the Environment </a:t>
            </a:r>
          </a:p>
          <a:p>
            <a:r>
              <a:rPr lang="en-US" sz="1300" dirty="0"/>
              <a:t>Identify and prioritize the most critical assets within the federal enterprise</a:t>
            </a:r>
          </a:p>
          <a:p>
            <a:endParaRPr lang="en-US" sz="1300" b="1" kern="0" dirty="0"/>
          </a:p>
          <a:p>
            <a:r>
              <a:rPr lang="en-US" sz="1300" b="1" kern="0" dirty="0"/>
              <a:t>Reduce Risk </a:t>
            </a:r>
          </a:p>
          <a:p>
            <a:r>
              <a:rPr lang="en-US" sz="1300" kern="0" dirty="0"/>
              <a:t>Understand  agencies’ strategic risk postures through reporting and inputs from cybersecurity assessments</a:t>
            </a:r>
          </a:p>
          <a:p>
            <a:endParaRPr lang="en-US" sz="1200" dirty="0"/>
          </a:p>
        </p:txBody>
      </p:sp>
      <p:sp>
        <p:nvSpPr>
          <p:cNvPr id="38" name="TextBox 37">
            <a:extLst>
              <a:ext uri="{FF2B5EF4-FFF2-40B4-BE49-F238E27FC236}">
                <a16:creationId xmlns:a16="http://schemas.microsoft.com/office/drawing/2014/main" id="{3291DF6A-ADE4-4B99-AD0A-E537378DE4D4}"/>
              </a:ext>
            </a:extLst>
          </p:cNvPr>
          <p:cNvSpPr txBox="1"/>
          <p:nvPr/>
        </p:nvSpPr>
        <p:spPr>
          <a:xfrm>
            <a:off x="6400800" y="4972083"/>
            <a:ext cx="2634787" cy="1692771"/>
          </a:xfrm>
          <a:prstGeom prst="rect">
            <a:avLst/>
          </a:prstGeom>
          <a:noFill/>
        </p:spPr>
        <p:txBody>
          <a:bodyPr wrap="square" rtlCol="0">
            <a:spAutoFit/>
          </a:bodyPr>
          <a:lstStyle/>
          <a:p>
            <a:r>
              <a:rPr lang="en-US" sz="1300" b="1" dirty="0"/>
              <a:t>Identify Threats</a:t>
            </a:r>
          </a:p>
          <a:p>
            <a:r>
              <a:rPr lang="en-US" sz="1300" dirty="0"/>
              <a:t>Detect and prevent malicious traffic</a:t>
            </a:r>
          </a:p>
          <a:p>
            <a:endParaRPr lang="en-US" sz="1300" dirty="0"/>
          </a:p>
          <a:p>
            <a:r>
              <a:rPr lang="en-US" sz="1300" b="1" dirty="0"/>
              <a:t>Respond to Incidents</a:t>
            </a:r>
          </a:p>
          <a:p>
            <a:r>
              <a:rPr lang="en-US" sz="1300" dirty="0"/>
              <a:t>Harness cross-cutting information from EINSTEIN, CDM, and other internal and external sources for agile analysis</a:t>
            </a:r>
          </a:p>
        </p:txBody>
      </p:sp>
    </p:spTree>
    <p:extLst>
      <p:ext uri="{BB962C8B-B14F-4D97-AF65-F5344CB8AC3E}">
        <p14:creationId xmlns:p14="http://schemas.microsoft.com/office/powerpoint/2010/main" val="256631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Up Arrow 3">
            <a:extLst>
              <a:ext uri="{FF2B5EF4-FFF2-40B4-BE49-F238E27FC236}">
                <a16:creationId xmlns:a16="http://schemas.microsoft.com/office/drawing/2014/main" id="{59DF32EE-92F6-4FF2-AD62-3CE233F1001E}"/>
              </a:ext>
            </a:extLst>
          </p:cNvPr>
          <p:cNvSpPr/>
          <p:nvPr/>
        </p:nvSpPr>
        <p:spPr>
          <a:xfrm>
            <a:off x="0" y="609599"/>
            <a:ext cx="1309955" cy="6115577"/>
          </a:xfrm>
          <a:prstGeom prst="upArrow">
            <a:avLst>
              <a:gd name="adj1" fmla="val 68908"/>
              <a:gd name="adj2" fmla="val 29096"/>
            </a:avLst>
          </a:prstGeom>
          <a:gradFill>
            <a:gsLst>
              <a:gs pos="91000">
                <a:srgbClr val="FFFF00"/>
              </a:gs>
              <a:gs pos="85000">
                <a:srgbClr val="FFBEBE"/>
              </a:gs>
              <a:gs pos="100000">
                <a:schemeClr val="bg1"/>
              </a:gs>
              <a:gs pos="885">
                <a:srgbClr val="740000"/>
              </a:gs>
              <a:gs pos="59000">
                <a:srgbClr val="FF0000"/>
              </a:gs>
            </a:gsLst>
            <a:lin ang="5400000" scaled="1"/>
          </a:grad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286"/>
          </a:p>
        </p:txBody>
      </p:sp>
      <p:sp>
        <p:nvSpPr>
          <p:cNvPr id="3" name="Subtitle 2"/>
          <p:cNvSpPr>
            <a:spLocks noGrp="1"/>
          </p:cNvSpPr>
          <p:nvPr>
            <p:ph type="subTitle" idx="1"/>
          </p:nvPr>
        </p:nvSpPr>
        <p:spPr>
          <a:xfrm>
            <a:off x="304800" y="132822"/>
            <a:ext cx="8839200" cy="400578"/>
          </a:xfrm>
        </p:spPr>
        <p:txBody>
          <a:bodyPr rtlCol="0">
            <a:noAutofit/>
          </a:bodyPr>
          <a:lstStyle/>
          <a:p>
            <a:pPr algn="l" eaLnBrk="1" fontAlgn="auto" hangingPunct="1">
              <a:spcAft>
                <a:spcPts val="0"/>
              </a:spcAft>
              <a:defRPr/>
            </a:pPr>
            <a:r>
              <a:rPr lang="en-US" sz="2800" b="1" dirty="0">
                <a:latin typeface="+mj-lt"/>
              </a:rPr>
              <a:t>Governance Approach for Remediation Escalation</a:t>
            </a:r>
            <a:endParaRPr lang="en-US" sz="2800" dirty="0">
              <a:solidFill>
                <a:schemeClr val="tx1"/>
              </a:solidFill>
              <a:latin typeface="+mj-lt"/>
            </a:endParaRPr>
          </a:p>
        </p:txBody>
      </p:sp>
      <p:cxnSp>
        <p:nvCxnSpPr>
          <p:cNvPr id="7" name="Straight Connector 6"/>
          <p:cNvCxnSpPr/>
          <p:nvPr/>
        </p:nvCxnSpPr>
        <p:spPr>
          <a:xfrm>
            <a:off x="0" y="5334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939A7CC1-7E13-436F-B581-24BA55219FC5}" type="slidenum">
              <a:rPr lang="en-US" sz="1000" smtClean="0"/>
              <a:pPr>
                <a:defRPr/>
              </a:pPr>
              <a:t>4</a:t>
            </a:fld>
            <a:endParaRPr lang="en-US" sz="1000" dirty="0"/>
          </a:p>
        </p:txBody>
      </p:sp>
      <p:sp>
        <p:nvSpPr>
          <p:cNvPr id="6" name="Slide Number Placeholder 9">
            <a:extLst>
              <a:ext uri="{FF2B5EF4-FFF2-40B4-BE49-F238E27FC236}">
                <a16:creationId xmlns:a16="http://schemas.microsoft.com/office/drawing/2014/main" id="{D3D04C9C-E9F7-4F06-AB87-256E5A82ED58}"/>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39A7CC1-7E13-436F-B581-24BA55219FC5}" type="slidenum">
              <a:rPr lang="en-US" sz="1000" smtClean="0"/>
              <a:pPr>
                <a:defRPr/>
              </a:pPr>
              <a:t>4</a:t>
            </a:fld>
            <a:endParaRPr lang="en-US" sz="1000" dirty="0"/>
          </a:p>
        </p:txBody>
      </p:sp>
      <p:sp>
        <p:nvSpPr>
          <p:cNvPr id="9" name="Oval 8">
            <a:extLst>
              <a:ext uri="{FF2B5EF4-FFF2-40B4-BE49-F238E27FC236}">
                <a16:creationId xmlns:a16="http://schemas.microsoft.com/office/drawing/2014/main" id="{CA6BAA7D-2EBC-4395-888B-5AC57C540E65}"/>
              </a:ext>
            </a:extLst>
          </p:cNvPr>
          <p:cNvSpPr/>
          <p:nvPr/>
        </p:nvSpPr>
        <p:spPr>
          <a:xfrm>
            <a:off x="496245" y="5385665"/>
            <a:ext cx="341523" cy="341523"/>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2E2DE262-80DE-4CC7-A320-67DD127CAC4F}"/>
              </a:ext>
            </a:extLst>
          </p:cNvPr>
          <p:cNvSpPr/>
          <p:nvPr/>
        </p:nvSpPr>
        <p:spPr>
          <a:xfrm>
            <a:off x="496244" y="6090957"/>
            <a:ext cx="341523" cy="341523"/>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0</a:t>
            </a:r>
          </a:p>
        </p:txBody>
      </p:sp>
      <p:sp>
        <p:nvSpPr>
          <p:cNvPr id="12" name="Oval 11">
            <a:extLst>
              <a:ext uri="{FF2B5EF4-FFF2-40B4-BE49-F238E27FC236}">
                <a16:creationId xmlns:a16="http://schemas.microsoft.com/office/drawing/2014/main" id="{77C1704C-FD13-43F1-BA04-AD40E7874BA0}"/>
              </a:ext>
            </a:extLst>
          </p:cNvPr>
          <p:cNvSpPr/>
          <p:nvPr/>
        </p:nvSpPr>
        <p:spPr>
          <a:xfrm>
            <a:off x="496246" y="4608262"/>
            <a:ext cx="341523" cy="341523"/>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2</a:t>
            </a:r>
          </a:p>
        </p:txBody>
      </p:sp>
      <p:sp>
        <p:nvSpPr>
          <p:cNvPr id="13" name="Oval 12">
            <a:extLst>
              <a:ext uri="{FF2B5EF4-FFF2-40B4-BE49-F238E27FC236}">
                <a16:creationId xmlns:a16="http://schemas.microsoft.com/office/drawing/2014/main" id="{ABA2A563-C9A4-4B6D-8601-4B8F8DF71E77}"/>
              </a:ext>
            </a:extLst>
          </p:cNvPr>
          <p:cNvSpPr/>
          <p:nvPr/>
        </p:nvSpPr>
        <p:spPr>
          <a:xfrm>
            <a:off x="496247" y="3774481"/>
            <a:ext cx="341523" cy="341523"/>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3</a:t>
            </a:r>
          </a:p>
        </p:txBody>
      </p:sp>
      <p:sp>
        <p:nvSpPr>
          <p:cNvPr id="14" name="Oval 13">
            <a:extLst>
              <a:ext uri="{FF2B5EF4-FFF2-40B4-BE49-F238E27FC236}">
                <a16:creationId xmlns:a16="http://schemas.microsoft.com/office/drawing/2014/main" id="{F7965F42-56D1-4C9A-8EED-E8D295AA962B}"/>
              </a:ext>
            </a:extLst>
          </p:cNvPr>
          <p:cNvSpPr/>
          <p:nvPr/>
        </p:nvSpPr>
        <p:spPr>
          <a:xfrm>
            <a:off x="496248" y="2987553"/>
            <a:ext cx="341523" cy="341523"/>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4</a:t>
            </a:r>
          </a:p>
        </p:txBody>
      </p:sp>
      <p:sp>
        <p:nvSpPr>
          <p:cNvPr id="15" name="Oval 14">
            <a:extLst>
              <a:ext uri="{FF2B5EF4-FFF2-40B4-BE49-F238E27FC236}">
                <a16:creationId xmlns:a16="http://schemas.microsoft.com/office/drawing/2014/main" id="{472740B0-3354-44F4-8742-558299D61B3A}"/>
              </a:ext>
            </a:extLst>
          </p:cNvPr>
          <p:cNvSpPr/>
          <p:nvPr/>
        </p:nvSpPr>
        <p:spPr>
          <a:xfrm>
            <a:off x="496249" y="2163297"/>
            <a:ext cx="341523" cy="341523"/>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5</a:t>
            </a:r>
          </a:p>
        </p:txBody>
      </p:sp>
      <p:sp>
        <p:nvSpPr>
          <p:cNvPr id="16" name="Oval 15">
            <a:extLst>
              <a:ext uri="{FF2B5EF4-FFF2-40B4-BE49-F238E27FC236}">
                <a16:creationId xmlns:a16="http://schemas.microsoft.com/office/drawing/2014/main" id="{6B415F2D-35E6-4C0F-8C0D-3146FEB8DCA4}"/>
              </a:ext>
            </a:extLst>
          </p:cNvPr>
          <p:cNvSpPr/>
          <p:nvPr/>
        </p:nvSpPr>
        <p:spPr>
          <a:xfrm>
            <a:off x="476938" y="1295400"/>
            <a:ext cx="341523" cy="341523"/>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6</a:t>
            </a:r>
          </a:p>
        </p:txBody>
      </p:sp>
      <p:sp>
        <p:nvSpPr>
          <p:cNvPr id="17" name="TextBox 16">
            <a:extLst>
              <a:ext uri="{FF2B5EF4-FFF2-40B4-BE49-F238E27FC236}">
                <a16:creationId xmlns:a16="http://schemas.microsoft.com/office/drawing/2014/main" id="{1AEDE039-2EE7-4A92-B47B-D69C9AF40A44}"/>
              </a:ext>
            </a:extLst>
          </p:cNvPr>
          <p:cNvSpPr txBox="1"/>
          <p:nvPr/>
        </p:nvSpPr>
        <p:spPr>
          <a:xfrm>
            <a:off x="184611" y="762000"/>
            <a:ext cx="926178" cy="43088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rPr>
              <a:t>Escalation Level</a:t>
            </a:r>
          </a:p>
        </p:txBody>
      </p:sp>
      <p:graphicFrame>
        <p:nvGraphicFramePr>
          <p:cNvPr id="4" name="Table 3">
            <a:extLst>
              <a:ext uri="{FF2B5EF4-FFF2-40B4-BE49-F238E27FC236}">
                <a16:creationId xmlns:a16="http://schemas.microsoft.com/office/drawing/2014/main" id="{6E7C26DF-ABC9-4C60-83A2-279109404FAC}"/>
              </a:ext>
            </a:extLst>
          </p:cNvPr>
          <p:cNvGraphicFramePr>
            <a:graphicFrameLocks noGrp="1"/>
          </p:cNvGraphicFramePr>
          <p:nvPr>
            <p:extLst>
              <p:ext uri="{D42A27DB-BD31-4B8C-83A1-F6EECF244321}">
                <p14:modId xmlns:p14="http://schemas.microsoft.com/office/powerpoint/2010/main" val="2392626763"/>
              </p:ext>
            </p:extLst>
          </p:nvPr>
        </p:nvGraphicFramePr>
        <p:xfrm>
          <a:off x="1066800" y="587617"/>
          <a:ext cx="8044989" cy="6399923"/>
        </p:xfrm>
        <a:graphic>
          <a:graphicData uri="http://schemas.openxmlformats.org/drawingml/2006/table">
            <a:tbl>
              <a:tblPr firstRow="1" bandRow="1">
                <a:tableStyleId>{2D5ABB26-0587-4C30-8999-92F81FD0307C}</a:tableStyleId>
              </a:tblPr>
              <a:tblGrid>
                <a:gridCol w="1229123">
                  <a:extLst>
                    <a:ext uri="{9D8B030D-6E8A-4147-A177-3AD203B41FA5}">
                      <a16:colId xmlns:a16="http://schemas.microsoft.com/office/drawing/2014/main" val="1872419169"/>
                    </a:ext>
                  </a:extLst>
                </a:gridCol>
                <a:gridCol w="1056877">
                  <a:extLst>
                    <a:ext uri="{9D8B030D-6E8A-4147-A177-3AD203B41FA5}">
                      <a16:colId xmlns:a16="http://schemas.microsoft.com/office/drawing/2014/main" val="1133531517"/>
                    </a:ext>
                  </a:extLst>
                </a:gridCol>
                <a:gridCol w="762000">
                  <a:extLst>
                    <a:ext uri="{9D8B030D-6E8A-4147-A177-3AD203B41FA5}">
                      <a16:colId xmlns:a16="http://schemas.microsoft.com/office/drawing/2014/main" val="114124368"/>
                    </a:ext>
                  </a:extLst>
                </a:gridCol>
                <a:gridCol w="4996989">
                  <a:extLst>
                    <a:ext uri="{9D8B030D-6E8A-4147-A177-3AD203B41FA5}">
                      <a16:colId xmlns:a16="http://schemas.microsoft.com/office/drawing/2014/main" val="1327012014"/>
                    </a:ext>
                  </a:extLst>
                </a:gridCol>
              </a:tblGrid>
              <a:tr h="470295">
                <a:tc>
                  <a:txBody>
                    <a:bodyPr/>
                    <a:lstStyle/>
                    <a:p>
                      <a:pPr algn="ctr"/>
                      <a:r>
                        <a:rPr lang="en-US" sz="1100" b="1" dirty="0"/>
                        <a:t>Remediation Timeline</a:t>
                      </a:r>
                    </a:p>
                  </a:txBody>
                  <a:tcPr/>
                </a:tc>
                <a:tc>
                  <a:txBody>
                    <a:bodyPr/>
                    <a:lstStyle/>
                    <a:p>
                      <a:pPr algn="ctr"/>
                      <a:r>
                        <a:rPr lang="en-US" sz="1100" b="1" dirty="0"/>
                        <a:t>Escalated </a:t>
                      </a:r>
                    </a:p>
                    <a:p>
                      <a:pPr algn="ctr"/>
                      <a:r>
                        <a:rPr lang="en-US" sz="1100" b="1" dirty="0"/>
                        <a:t>By</a:t>
                      </a:r>
                    </a:p>
                  </a:txBody>
                  <a:tcPr/>
                </a:tc>
                <a:tc>
                  <a:txBody>
                    <a:bodyPr/>
                    <a:lstStyle/>
                    <a:p>
                      <a:pPr algn="ctr"/>
                      <a:r>
                        <a:rPr lang="en-US" sz="1100" b="1" dirty="0"/>
                        <a:t>Escalated To</a:t>
                      </a:r>
                    </a:p>
                  </a:txBody>
                  <a:tcPr/>
                </a:tc>
                <a:tc>
                  <a:txBody>
                    <a:bodyPr/>
                    <a:lstStyle/>
                    <a:p>
                      <a:pPr algn="ctr"/>
                      <a:r>
                        <a:rPr lang="en-US" sz="1100" b="1" dirty="0"/>
                        <a:t>CISA Action</a:t>
                      </a:r>
                    </a:p>
                  </a:txBody>
                  <a:tcPr/>
                </a:tc>
                <a:extLst>
                  <a:ext uri="{0D108BD9-81ED-4DB2-BD59-A6C34878D82A}">
                    <a16:rowId xmlns:a16="http://schemas.microsoft.com/office/drawing/2014/main" val="2202124692"/>
                  </a:ext>
                </a:extLst>
              </a:tr>
              <a:tr h="796924">
                <a:tc>
                  <a:txBody>
                    <a:bodyPr/>
                    <a:lstStyle/>
                    <a:p>
                      <a:r>
                        <a:rPr lang="en-US" sz="1000" dirty="0"/>
                        <a:t>Varies based on issue</a:t>
                      </a:r>
                    </a:p>
                    <a:p>
                      <a:endParaRPr lang="en-US" sz="1000" dirty="0"/>
                    </a:p>
                  </a:txBody>
                  <a:tcPr/>
                </a:tc>
                <a:tc>
                  <a:txBody>
                    <a:bodyPr/>
                    <a:lstStyle/>
                    <a:p>
                      <a:r>
                        <a:rPr lang="en-US" sz="1000" dirty="0"/>
                        <a:t>Varies based on issue</a:t>
                      </a:r>
                    </a:p>
                    <a:p>
                      <a:endParaRPr lang="en-US" sz="1000" dirty="0"/>
                    </a:p>
                  </a:txBody>
                  <a:tcPr/>
                </a:tc>
                <a:tc>
                  <a:txBody>
                    <a:bodyPr/>
                    <a:lstStyle/>
                    <a:p>
                      <a:r>
                        <a:rPr lang="en-US" sz="1000" dirty="0"/>
                        <a:t>Varies based on issue</a:t>
                      </a:r>
                    </a:p>
                    <a:p>
                      <a:endParaRPr lang="en-US" sz="1000" dirty="0"/>
                    </a:p>
                  </a:txBody>
                  <a:tcPr/>
                </a:tc>
                <a:tc>
                  <a:txBody>
                    <a:bodyPr/>
                    <a:lstStyle/>
                    <a:p>
                      <a:r>
                        <a:rPr lang="en-US" sz="1050" dirty="0"/>
                        <a:t>If issue is not resolved by Escalation Level 5, CISA leadership and program staff work together to determine next escalation steps, including involvement by the DHS Deputy Under Secretary (DUS) and OMB. In-scope communication methods include phone call, prearranged meeting, or email notification with signed letter attached detailing escalation rationale. </a:t>
                      </a:r>
                    </a:p>
                  </a:txBody>
                  <a:tcPr/>
                </a:tc>
                <a:extLst>
                  <a:ext uri="{0D108BD9-81ED-4DB2-BD59-A6C34878D82A}">
                    <a16:rowId xmlns:a16="http://schemas.microsoft.com/office/drawing/2014/main" val="3707071671"/>
                  </a:ext>
                </a:extLst>
              </a:tr>
              <a:tr h="677149">
                <a:tc>
                  <a:txBody>
                    <a:bodyPr/>
                    <a:lstStyle/>
                    <a:p>
                      <a:r>
                        <a:rPr lang="en-US" sz="1000" dirty="0"/>
                        <a:t>10 business days after Escalation Level 4</a:t>
                      </a:r>
                    </a:p>
                  </a:txBody>
                  <a:tcPr/>
                </a:tc>
                <a:tc>
                  <a:txBody>
                    <a:bodyPr/>
                    <a:lstStyle/>
                    <a:p>
                      <a:r>
                        <a:rPr lang="en-US" sz="1000" dirty="0"/>
                        <a:t>CSD Assistant Director</a:t>
                      </a:r>
                    </a:p>
                    <a:p>
                      <a:endParaRPr lang="en-US" sz="1000" dirty="0"/>
                    </a:p>
                  </a:txBody>
                  <a:tcPr/>
                </a:tc>
                <a:tc>
                  <a:txBody>
                    <a:bodyPr/>
                    <a:lstStyle/>
                    <a:p>
                      <a:r>
                        <a:rPr lang="en-US" sz="1000" dirty="0"/>
                        <a:t>Agency SAORM</a:t>
                      </a:r>
                    </a:p>
                    <a:p>
                      <a:endParaRPr lang="en-US" sz="1000" dirty="0"/>
                    </a:p>
                  </a:txBody>
                  <a:tcPr/>
                </a:tc>
                <a:tc>
                  <a:txBody>
                    <a:bodyPr/>
                    <a:lstStyle/>
                    <a:p>
                      <a:r>
                        <a:rPr lang="en-US" sz="1050" dirty="0"/>
                        <a:t>CISA leadership facilitates escalation by CSD Assistant Director to agency Senior Agency Officials for Risk Management (SAORM) or equivalent. In-scope communication methods include phone call, prearranged meeting, or email notification with signed letter attached detailing escalation rationale. </a:t>
                      </a:r>
                    </a:p>
                  </a:txBody>
                  <a:tcPr/>
                </a:tc>
                <a:extLst>
                  <a:ext uri="{0D108BD9-81ED-4DB2-BD59-A6C34878D82A}">
                    <a16:rowId xmlns:a16="http://schemas.microsoft.com/office/drawing/2014/main" val="732588391"/>
                  </a:ext>
                </a:extLst>
              </a:tr>
              <a:tr h="796924">
                <a:tc>
                  <a:txBody>
                    <a:bodyPr/>
                    <a:lstStyle/>
                    <a:p>
                      <a:r>
                        <a:rPr lang="en-US" sz="1000" dirty="0"/>
                        <a:t>10 business days after Escalation Level 3</a:t>
                      </a:r>
                    </a:p>
                  </a:txBody>
                  <a:tcPr/>
                </a:tc>
                <a:tc>
                  <a:txBody>
                    <a:bodyPr/>
                    <a:lstStyle/>
                    <a:p>
                      <a:r>
                        <a:rPr lang="en-US" sz="1000" dirty="0"/>
                        <a:t>CISA Leadership: Associate Director or Deputy Associate Director</a:t>
                      </a:r>
                    </a:p>
                  </a:txBody>
                  <a:tcPr/>
                </a:tc>
                <a:tc>
                  <a:txBody>
                    <a:bodyPr/>
                    <a:lstStyle/>
                    <a:p>
                      <a:r>
                        <a:rPr lang="en-US" sz="1000" dirty="0"/>
                        <a:t>Agency CIO</a:t>
                      </a:r>
                    </a:p>
                    <a:p>
                      <a:endParaRPr lang="en-US" sz="1000" dirty="0"/>
                    </a:p>
                  </a:txBody>
                  <a:tcPr/>
                </a:tc>
                <a:tc>
                  <a:txBody>
                    <a:bodyPr/>
                    <a:lstStyle/>
                    <a:p>
                      <a:r>
                        <a:rPr lang="en-US" sz="1050" dirty="0"/>
                        <a:t>CISA management facilitates escalation by CISA leadership (Associate Director and/or Deputy Associate Director) to agency CIO. In-scope communication methods include phone call, prearranged meeting, or email notification with signed letter attached detailing escalation rationale. </a:t>
                      </a:r>
                    </a:p>
                  </a:txBody>
                  <a:tcPr/>
                </a:tc>
                <a:extLst>
                  <a:ext uri="{0D108BD9-81ED-4DB2-BD59-A6C34878D82A}">
                    <a16:rowId xmlns:a16="http://schemas.microsoft.com/office/drawing/2014/main" val="3857418309"/>
                  </a:ext>
                </a:extLst>
              </a:tr>
              <a:tr h="796924">
                <a:tc>
                  <a:txBody>
                    <a:bodyPr/>
                    <a:lstStyle/>
                    <a:p>
                      <a:r>
                        <a:rPr lang="en-US" sz="1000" dirty="0"/>
                        <a:t>5 business days after Escalation Level 2</a:t>
                      </a:r>
                    </a:p>
                  </a:txBody>
                  <a:tcPr/>
                </a:tc>
                <a:tc>
                  <a:txBody>
                    <a:bodyPr/>
                    <a:lstStyle/>
                    <a:p>
                      <a:r>
                        <a:rPr lang="en-US" sz="1000" dirty="0"/>
                        <a:t>CISA Management</a:t>
                      </a:r>
                    </a:p>
                    <a:p>
                      <a:endParaRPr lang="en-US" sz="1000" dirty="0"/>
                    </a:p>
                  </a:txBody>
                  <a:tcPr/>
                </a:tc>
                <a:tc>
                  <a:txBody>
                    <a:bodyPr/>
                    <a:lstStyle/>
                    <a:p>
                      <a:r>
                        <a:rPr lang="en-US" sz="1000" dirty="0"/>
                        <a:t>Agency CISO</a:t>
                      </a:r>
                    </a:p>
                    <a:p>
                      <a:endParaRPr lang="en-US" sz="1000" dirty="0"/>
                    </a:p>
                  </a:txBody>
                  <a:tcPr/>
                </a:tc>
                <a:tc>
                  <a:txBody>
                    <a:bodyPr/>
                    <a:lstStyle/>
                    <a:p>
                      <a:r>
                        <a:rPr lang="en-US" sz="1050" dirty="0"/>
                        <a:t>CISA program POC coordinates with CISA management and CISA Cyber Service Liaison (CSL) to notify agency CISO through email, phone call, or an arranged meeting (preferred method). CSL facilitates notification through established relationship with CISO and is included in notification and/or meeting. </a:t>
                      </a:r>
                    </a:p>
                  </a:txBody>
                  <a:tcPr/>
                </a:tc>
                <a:extLst>
                  <a:ext uri="{0D108BD9-81ED-4DB2-BD59-A6C34878D82A}">
                    <a16:rowId xmlns:a16="http://schemas.microsoft.com/office/drawing/2014/main" val="3274102193"/>
                  </a:ext>
                </a:extLst>
              </a:tr>
              <a:tr h="796924">
                <a:tc>
                  <a:txBody>
                    <a:bodyPr/>
                    <a:lstStyle/>
                    <a:p>
                      <a:r>
                        <a:rPr lang="en-US" sz="1000" dirty="0"/>
                        <a:t>5 business days after Escalation Level 1</a:t>
                      </a:r>
                    </a:p>
                  </a:txBody>
                  <a:tcPr/>
                </a:tc>
                <a:tc>
                  <a:txBody>
                    <a:bodyPr/>
                    <a:lstStyle/>
                    <a:p>
                      <a:r>
                        <a:rPr lang="en-US" sz="1000" dirty="0"/>
                        <a:t>CISA Program POC</a:t>
                      </a:r>
                    </a:p>
                    <a:p>
                      <a:endParaRPr lang="en-US" sz="1000" dirty="0"/>
                    </a:p>
                  </a:txBody>
                  <a:tcPr/>
                </a:tc>
                <a:tc>
                  <a:txBody>
                    <a:bodyPr/>
                    <a:lstStyle/>
                    <a:p>
                      <a:r>
                        <a:rPr lang="en-US" sz="1000" dirty="0"/>
                        <a:t>Agency POC</a:t>
                      </a:r>
                    </a:p>
                    <a:p>
                      <a:endParaRPr lang="en-US" sz="1000" dirty="0"/>
                    </a:p>
                  </a:txBody>
                  <a:tcPr/>
                </a:tc>
                <a:tc>
                  <a:txBody>
                    <a:bodyPr/>
                    <a:lstStyle/>
                    <a:p>
                      <a:r>
                        <a:rPr lang="en-US" sz="1050" dirty="0"/>
                        <a:t>CISA communicates past due date and outstanding action as second escalation by email notification or phone call to agency POC. Relevant CISA management included in communication, as applicable, and briefed as needed in preparation for potential action. </a:t>
                      </a:r>
                    </a:p>
                  </a:txBody>
                  <a:tcPr/>
                </a:tc>
                <a:extLst>
                  <a:ext uri="{0D108BD9-81ED-4DB2-BD59-A6C34878D82A}">
                    <a16:rowId xmlns:a16="http://schemas.microsoft.com/office/drawing/2014/main" val="1178296566"/>
                  </a:ext>
                </a:extLst>
              </a:tr>
              <a:tr h="563880">
                <a:tc>
                  <a:txBody>
                    <a:bodyPr/>
                    <a:lstStyle/>
                    <a:p>
                      <a:r>
                        <a:rPr lang="en-US" sz="1000" dirty="0"/>
                        <a:t>30-60 days after remediation is requested, or 1-2 days after defined deadline</a:t>
                      </a:r>
                    </a:p>
                  </a:txBody>
                  <a:tcPr/>
                </a:tc>
                <a:tc>
                  <a:txBody>
                    <a:bodyPr/>
                    <a:lstStyle/>
                    <a:p>
                      <a:r>
                        <a:rPr lang="en-US" sz="1000" dirty="0"/>
                        <a:t>CISA Program POC</a:t>
                      </a:r>
                    </a:p>
                    <a:p>
                      <a:endParaRPr lang="en-US" sz="1000" dirty="0"/>
                    </a:p>
                  </a:txBody>
                  <a:tcPr/>
                </a:tc>
                <a:tc>
                  <a:txBody>
                    <a:bodyPr/>
                    <a:lstStyle/>
                    <a:p>
                      <a:r>
                        <a:rPr lang="en-US" sz="1000" dirty="0"/>
                        <a:t>Agency POC</a:t>
                      </a:r>
                    </a:p>
                    <a:p>
                      <a:endParaRPr lang="en-US" sz="1000" dirty="0"/>
                    </a:p>
                  </a:txBody>
                  <a:tcPr/>
                </a:tc>
                <a:tc>
                  <a:txBody>
                    <a:bodyPr/>
                    <a:lstStyle/>
                    <a:p>
                      <a:r>
                        <a:rPr lang="en-US" sz="1050" dirty="0"/>
                        <a:t>CISA initiates escalation and communicates past due-date and outstanding action by email notification or phone call to agency POC.</a:t>
                      </a:r>
                    </a:p>
                  </a:txBody>
                  <a:tcPr/>
                </a:tc>
                <a:extLst>
                  <a:ext uri="{0D108BD9-81ED-4DB2-BD59-A6C34878D82A}">
                    <a16:rowId xmlns:a16="http://schemas.microsoft.com/office/drawing/2014/main" val="239252204"/>
                  </a:ext>
                </a:extLst>
              </a:tr>
              <a:tr h="796924">
                <a:tc>
                  <a:txBody>
                    <a:bodyPr/>
                    <a:lstStyle/>
                    <a:p>
                      <a:r>
                        <a:rPr lang="en-US" sz="1000" dirty="0"/>
                        <a:t>1-30 days after remediation is requested, or other defined deadline</a:t>
                      </a:r>
                    </a:p>
                    <a:p>
                      <a:endParaRPr lang="en-US" sz="1000" dirty="0"/>
                    </a:p>
                  </a:txBody>
                  <a:tcPr/>
                </a:tc>
                <a:tc>
                  <a:txBody>
                    <a:bodyPr/>
                    <a:lstStyle/>
                    <a:p>
                      <a:r>
                        <a:rPr lang="en-US" sz="1000" dirty="0"/>
                        <a:t>CISA Program POC</a:t>
                      </a:r>
                    </a:p>
                    <a:p>
                      <a:endParaRPr lang="en-US" sz="1000" dirty="0"/>
                    </a:p>
                  </a:txBody>
                  <a:tcPr/>
                </a:tc>
                <a:tc>
                  <a:txBody>
                    <a:bodyPr/>
                    <a:lstStyle/>
                    <a:p>
                      <a:r>
                        <a:rPr lang="en-US" sz="1000" dirty="0"/>
                        <a:t>Agency POC</a:t>
                      </a:r>
                    </a:p>
                    <a:p>
                      <a:endParaRPr lang="en-US" sz="1000" dirty="0"/>
                    </a:p>
                  </a:txBody>
                  <a:tcPr/>
                </a:tc>
                <a:tc>
                  <a:txBody>
                    <a:bodyPr/>
                    <a:lstStyle/>
                    <a:p>
                      <a:r>
                        <a:rPr lang="en-US" sz="1050" dirty="0"/>
                        <a:t>CISA articulates requested agency action and deadline and provides associated guidance and template, as relevant. </a:t>
                      </a:r>
                    </a:p>
                    <a:p>
                      <a:endParaRPr lang="en-US" sz="1050" dirty="0"/>
                    </a:p>
                  </a:txBody>
                  <a:tcPr/>
                </a:tc>
                <a:extLst>
                  <a:ext uri="{0D108BD9-81ED-4DB2-BD59-A6C34878D82A}">
                    <a16:rowId xmlns:a16="http://schemas.microsoft.com/office/drawing/2014/main" val="1980859240"/>
                  </a:ext>
                </a:extLst>
              </a:tr>
            </a:tbl>
          </a:graphicData>
        </a:graphic>
      </p:graphicFrame>
    </p:spTree>
    <p:extLst>
      <p:ext uri="{BB962C8B-B14F-4D97-AF65-F5344CB8AC3E}">
        <p14:creationId xmlns:p14="http://schemas.microsoft.com/office/powerpoint/2010/main" val="269468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839200" cy="445788"/>
          </a:xfrm>
        </p:spPr>
        <p:txBody>
          <a:bodyPr rtlCol="0">
            <a:normAutofit lnSpcReduction="10000"/>
          </a:bodyPr>
          <a:lstStyle/>
          <a:p>
            <a:pPr algn="l">
              <a:defRPr/>
            </a:pPr>
            <a:r>
              <a:rPr lang="en-US" sz="2800" b="1" dirty="0">
                <a:latin typeface="+mj-lt"/>
              </a:rPr>
              <a:t>Key Indicators									</a:t>
            </a:r>
            <a:r>
              <a:rPr lang="en-US" sz="1600" dirty="0">
                <a:latin typeface="+mj-lt"/>
              </a:rPr>
              <a:t>(1 of 4)</a:t>
            </a:r>
            <a:endParaRPr lang="en-US" sz="28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939A7CC1-7E13-436F-B581-24BA55219FC5}" type="slidenum">
              <a:rPr lang="en-US" smtClean="0"/>
              <a:pPr>
                <a:defRPr/>
              </a:pPr>
              <a:t>5</a:t>
            </a:fld>
            <a:endParaRPr lang="en-US" dirty="0"/>
          </a:p>
        </p:txBody>
      </p:sp>
      <p:sp>
        <p:nvSpPr>
          <p:cNvPr id="2" name="TextBox 1"/>
          <p:cNvSpPr txBox="1"/>
          <p:nvPr/>
        </p:nvSpPr>
        <p:spPr>
          <a:xfrm>
            <a:off x="1752600" y="680009"/>
            <a:ext cx="5410200" cy="369332"/>
          </a:xfrm>
          <a:prstGeom prst="rect">
            <a:avLst/>
          </a:prstGeom>
          <a:noFill/>
        </p:spPr>
        <p:txBody>
          <a:bodyPr wrap="square" rtlCol="0">
            <a:spAutoFit/>
          </a:bodyPr>
          <a:lstStyle/>
          <a:p>
            <a:r>
              <a:rPr lang="en-US" b="1" dirty="0"/>
              <a:t>Strategy 1: Increase Enterprise Risk Posture Awareness</a:t>
            </a:r>
          </a:p>
        </p:txBody>
      </p:sp>
      <p:graphicFrame>
        <p:nvGraphicFramePr>
          <p:cNvPr id="8" name="Chart 7"/>
          <p:cNvGraphicFramePr/>
          <p:nvPr>
            <p:extLst>
              <p:ext uri="{D42A27DB-BD31-4B8C-83A1-F6EECF244321}">
                <p14:modId xmlns:p14="http://schemas.microsoft.com/office/powerpoint/2010/main" val="72614885"/>
              </p:ext>
            </p:extLst>
          </p:nvPr>
        </p:nvGraphicFramePr>
        <p:xfrm>
          <a:off x="152399" y="990599"/>
          <a:ext cx="8839201" cy="21335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59423495"/>
              </p:ext>
            </p:extLst>
          </p:nvPr>
        </p:nvGraphicFramePr>
        <p:xfrm>
          <a:off x="152398" y="3263482"/>
          <a:ext cx="8839201" cy="3137318"/>
        </p:xfrm>
        <a:graphic>
          <a:graphicData uri="http://schemas.openxmlformats.org/drawingml/2006/table">
            <a:tbl>
              <a:tblPr firstRow="1" bandRow="1">
                <a:tableStyleId>{6E25E649-3F16-4E02-A733-19D2CDBF48F0}</a:tableStyleId>
              </a:tblPr>
              <a:tblGrid>
                <a:gridCol w="381000">
                  <a:extLst>
                    <a:ext uri="{9D8B030D-6E8A-4147-A177-3AD203B41FA5}">
                      <a16:colId xmlns:a16="http://schemas.microsoft.com/office/drawing/2014/main" val="2109266299"/>
                    </a:ext>
                  </a:extLst>
                </a:gridCol>
                <a:gridCol w="1600200">
                  <a:extLst>
                    <a:ext uri="{9D8B030D-6E8A-4147-A177-3AD203B41FA5}">
                      <a16:colId xmlns:a16="http://schemas.microsoft.com/office/drawing/2014/main" val="3833117357"/>
                    </a:ext>
                  </a:extLst>
                </a:gridCol>
                <a:gridCol w="6858001">
                  <a:extLst>
                    <a:ext uri="{9D8B030D-6E8A-4147-A177-3AD203B41FA5}">
                      <a16:colId xmlns:a16="http://schemas.microsoft.com/office/drawing/2014/main" val="2808478009"/>
                    </a:ext>
                  </a:extLst>
                </a:gridCol>
              </a:tblGrid>
              <a:tr h="316033">
                <a:tc>
                  <a:txBody>
                    <a:bodyPr/>
                    <a:lstStyle/>
                    <a:p>
                      <a:r>
                        <a:rPr lang="en-US" sz="1200" dirty="0"/>
                        <a:t>#</a:t>
                      </a:r>
                    </a:p>
                  </a:txBody>
                  <a:tcPr/>
                </a:tc>
                <a:tc>
                  <a:txBody>
                    <a:bodyPr/>
                    <a:lstStyle/>
                    <a:p>
                      <a:r>
                        <a:rPr lang="en-US" sz="1200" dirty="0"/>
                        <a:t>Measure</a:t>
                      </a:r>
                    </a:p>
                  </a:txBody>
                  <a:tcPr/>
                </a:tc>
                <a:tc>
                  <a:txBody>
                    <a:bodyPr/>
                    <a:lstStyle/>
                    <a:p>
                      <a:r>
                        <a:rPr lang="en-US" sz="1200" dirty="0"/>
                        <a:t>Explanation</a:t>
                      </a:r>
                    </a:p>
                  </a:txBody>
                  <a:tcPr/>
                </a:tc>
                <a:extLst>
                  <a:ext uri="{0D108BD9-81ED-4DB2-BD59-A6C34878D82A}">
                    <a16:rowId xmlns:a16="http://schemas.microsoft.com/office/drawing/2014/main" val="1205548626"/>
                  </a:ext>
                </a:extLst>
              </a:tr>
              <a:tr h="1632565">
                <a:tc>
                  <a:txBody>
                    <a:bodyPr/>
                    <a:lstStyle/>
                    <a:p>
                      <a:r>
                        <a:rPr lang="en-US" sz="1200" dirty="0"/>
                        <a:t>1.1</a:t>
                      </a:r>
                    </a:p>
                  </a:txBody>
                  <a:tcPr/>
                </a:tc>
                <a:tc>
                  <a:txBody>
                    <a:bodyPr/>
                    <a:lstStyle/>
                    <a:p>
                      <a:r>
                        <a:rPr lang="en-US" sz="1200" dirty="0"/>
                        <a:t>Percent of agencies for which a reliable Agency-Wide Adaptive Risk Enumeration (AWARE) score can be calculated for assets reporting to the Federal Dashboard</a:t>
                      </a:r>
                    </a:p>
                  </a:txBody>
                  <a:tcPr/>
                </a:tc>
                <a:tc>
                  <a:txBody>
                    <a:bodyPr/>
                    <a:lstStyle/>
                    <a:p>
                      <a:r>
                        <a:rPr lang="en-US" sz="1200" dirty="0"/>
                        <a:t>A total of 52 agencies (18 CFO Act and 34 non-CFO Act agencies) were reporting AWARE scores up to the Federal Dashboard at the end of Q2 FY20, but their reliability was not fully verified.  The CDM program representatives and CDM integrators are now working together with agencies to implement the Data Quality Management Plan (DQMP); a preliminary dry run of data quality protocols was conducted in March to verify and validate the DQMP protocol process and finalize quality criteria to ensure reliable scores. The CDM program expects to finish an analysis of these results by the end of April and begin data quality assessments and certifications in May.</a:t>
                      </a:r>
                    </a:p>
                  </a:txBody>
                  <a:tcPr/>
                </a:tc>
                <a:extLst>
                  <a:ext uri="{0D108BD9-81ED-4DB2-BD59-A6C34878D82A}">
                    <a16:rowId xmlns:a16="http://schemas.microsoft.com/office/drawing/2014/main" val="3932580076"/>
                  </a:ext>
                </a:extLst>
              </a:tr>
              <a:tr h="118058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kern="1200" dirty="0">
                          <a:effectLst/>
                        </a:rPr>
                        <a:t>1.2</a:t>
                      </a:r>
                      <a:endParaRPr lang="en-US" sz="1200" kern="1200" dirty="0">
                        <a:solidFill>
                          <a:schemeClr val="tx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kern="1200" dirty="0">
                          <a:effectLst/>
                        </a:rPr>
                        <a:t>Percent of agencies who have established a data connection and begun providing user access data to the Federal Dashboard </a:t>
                      </a:r>
                      <a:endParaRPr lang="en-US" sz="1200" kern="1200" dirty="0">
                        <a:solidFill>
                          <a:schemeClr val="tx1"/>
                        </a:solidFill>
                        <a:effectLst/>
                        <a:latin typeface="+mn-lt"/>
                        <a:ea typeface="+mn-ea"/>
                        <a:cs typeface="+mn-cs"/>
                      </a:endParaRPr>
                    </a:p>
                  </a:txBody>
                  <a:tcPr/>
                </a:tc>
                <a:tc>
                  <a:txBody>
                    <a:bodyPr/>
                    <a:lstStyle/>
                    <a:p>
                      <a:r>
                        <a:rPr lang="en-US" sz="1200" dirty="0"/>
                        <a:t>Five CFO Act and 36 non-CFO Act agencies are currently reporting user access data to the Federal Dashboard. Three CFO Act agencies (GSA, EPA, and NRC) are now reporting user access data to the CDM data integration layer, and will be ready to begin reporting to the Federal Dashboard when the new CDM Dashboard Ecosystem is implemented at those agencies by July 2020. The CDM program continues to work with remaining agencies to ensure data readiness in advance of the updated dashboard deployments.</a:t>
                      </a:r>
                    </a:p>
                  </a:txBody>
                  <a:tcPr/>
                </a:tc>
                <a:extLst>
                  <a:ext uri="{0D108BD9-81ED-4DB2-BD59-A6C34878D82A}">
                    <a16:rowId xmlns:a16="http://schemas.microsoft.com/office/drawing/2014/main" val="528688926"/>
                  </a:ext>
                </a:extLst>
              </a:tr>
            </a:tbl>
          </a:graphicData>
        </a:graphic>
      </p:graphicFrame>
      <p:sp>
        <p:nvSpPr>
          <p:cNvPr id="11" name="TextBox 10">
            <a:extLst>
              <a:ext uri="{FF2B5EF4-FFF2-40B4-BE49-F238E27FC236}">
                <a16:creationId xmlns:a16="http://schemas.microsoft.com/office/drawing/2014/main" id="{4F2DE32D-C9A1-4F54-B8F3-6180817ED3A2}"/>
              </a:ext>
            </a:extLst>
          </p:cNvPr>
          <p:cNvSpPr txBox="1"/>
          <p:nvPr/>
        </p:nvSpPr>
        <p:spPr>
          <a:xfrm>
            <a:off x="1066800" y="6428601"/>
            <a:ext cx="7086600" cy="276999"/>
          </a:xfrm>
          <a:prstGeom prst="rect">
            <a:avLst/>
          </a:prstGeom>
          <a:noFill/>
        </p:spPr>
        <p:txBody>
          <a:bodyPr wrap="square" rtlCol="0">
            <a:spAutoFit/>
          </a:bodyPr>
          <a:lstStyle/>
          <a:p>
            <a:r>
              <a:rPr lang="en-US" sz="1200" dirty="0"/>
              <a:t>Note: Measure descriptions are located in the Appendix (Table 1).  </a:t>
            </a:r>
          </a:p>
        </p:txBody>
      </p:sp>
    </p:spTree>
    <p:extLst>
      <p:ext uri="{BB962C8B-B14F-4D97-AF65-F5344CB8AC3E}">
        <p14:creationId xmlns:p14="http://schemas.microsoft.com/office/powerpoint/2010/main" val="234813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839200" cy="445788"/>
          </a:xfrm>
        </p:spPr>
        <p:txBody>
          <a:bodyPr rtlCol="0">
            <a:normAutofit lnSpcReduction="10000"/>
          </a:bodyPr>
          <a:lstStyle/>
          <a:p>
            <a:pPr algn="l" eaLnBrk="1" fontAlgn="auto" hangingPunct="1">
              <a:spcAft>
                <a:spcPts val="0"/>
              </a:spcAft>
              <a:defRPr/>
            </a:pPr>
            <a:r>
              <a:rPr lang="en-US" sz="2800" b="1" dirty="0">
                <a:latin typeface="+mj-lt"/>
              </a:rPr>
              <a:t>Key Indicators									</a:t>
            </a:r>
            <a:r>
              <a:rPr lang="en-US" sz="1600" dirty="0">
                <a:latin typeface="+mj-lt"/>
              </a:rPr>
              <a:t>(2 of 4)</a:t>
            </a:r>
            <a:endParaRPr lang="en-US" sz="28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939A7CC1-7E13-436F-B581-24BA55219FC5}" type="slidenum">
              <a:rPr lang="en-US" smtClean="0"/>
              <a:pPr>
                <a:defRPr/>
              </a:pPr>
              <a:t>6</a:t>
            </a:fld>
            <a:endParaRPr lang="en-US" dirty="0"/>
          </a:p>
        </p:txBody>
      </p:sp>
      <p:sp>
        <p:nvSpPr>
          <p:cNvPr id="2" name="TextBox 1"/>
          <p:cNvSpPr txBox="1"/>
          <p:nvPr/>
        </p:nvSpPr>
        <p:spPr>
          <a:xfrm>
            <a:off x="1866900" y="654754"/>
            <a:ext cx="5486400" cy="369332"/>
          </a:xfrm>
          <a:prstGeom prst="rect">
            <a:avLst/>
          </a:prstGeom>
          <a:noFill/>
        </p:spPr>
        <p:txBody>
          <a:bodyPr wrap="square" rtlCol="0">
            <a:spAutoFit/>
          </a:bodyPr>
          <a:lstStyle/>
          <a:p>
            <a:r>
              <a:rPr lang="en-US" b="1" dirty="0"/>
              <a:t>Strategy 1: Increase Enterprise Risk Posture Awareness</a:t>
            </a:r>
          </a:p>
        </p:txBody>
      </p:sp>
      <p:graphicFrame>
        <p:nvGraphicFramePr>
          <p:cNvPr id="8" name="Chart 7"/>
          <p:cNvGraphicFramePr/>
          <p:nvPr>
            <p:extLst>
              <p:ext uri="{D42A27DB-BD31-4B8C-83A1-F6EECF244321}">
                <p14:modId xmlns:p14="http://schemas.microsoft.com/office/powerpoint/2010/main" val="1353444287"/>
              </p:ext>
            </p:extLst>
          </p:nvPr>
        </p:nvGraphicFramePr>
        <p:xfrm>
          <a:off x="152399" y="1108107"/>
          <a:ext cx="8839201" cy="18753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98312163"/>
              </p:ext>
            </p:extLst>
          </p:nvPr>
        </p:nvGraphicFramePr>
        <p:xfrm>
          <a:off x="152398" y="2836365"/>
          <a:ext cx="8839201" cy="3383280"/>
        </p:xfrm>
        <a:graphic>
          <a:graphicData uri="http://schemas.openxmlformats.org/drawingml/2006/table">
            <a:tbl>
              <a:tblPr firstRow="1" bandRow="1">
                <a:tableStyleId>{6E25E649-3F16-4E02-A733-19D2CDBF48F0}</a:tableStyleId>
              </a:tblPr>
              <a:tblGrid>
                <a:gridCol w="381000">
                  <a:extLst>
                    <a:ext uri="{9D8B030D-6E8A-4147-A177-3AD203B41FA5}">
                      <a16:colId xmlns:a16="http://schemas.microsoft.com/office/drawing/2014/main" val="2109266299"/>
                    </a:ext>
                  </a:extLst>
                </a:gridCol>
                <a:gridCol w="1828800">
                  <a:extLst>
                    <a:ext uri="{9D8B030D-6E8A-4147-A177-3AD203B41FA5}">
                      <a16:colId xmlns:a16="http://schemas.microsoft.com/office/drawing/2014/main" val="3833117357"/>
                    </a:ext>
                  </a:extLst>
                </a:gridCol>
                <a:gridCol w="6629401">
                  <a:extLst>
                    <a:ext uri="{9D8B030D-6E8A-4147-A177-3AD203B41FA5}">
                      <a16:colId xmlns:a16="http://schemas.microsoft.com/office/drawing/2014/main" val="2808478009"/>
                    </a:ext>
                  </a:extLst>
                </a:gridCol>
              </a:tblGrid>
              <a:tr h="189435">
                <a:tc>
                  <a:txBody>
                    <a:bodyPr/>
                    <a:lstStyle/>
                    <a:p>
                      <a:r>
                        <a:rPr lang="en-US" sz="1200" dirty="0"/>
                        <a:t>#</a:t>
                      </a:r>
                    </a:p>
                  </a:txBody>
                  <a:tcPr/>
                </a:tc>
                <a:tc>
                  <a:txBody>
                    <a:bodyPr/>
                    <a:lstStyle/>
                    <a:p>
                      <a:r>
                        <a:rPr lang="en-US" sz="1200" dirty="0"/>
                        <a:t>Measure</a:t>
                      </a:r>
                    </a:p>
                  </a:txBody>
                  <a:tcPr/>
                </a:tc>
                <a:tc>
                  <a:txBody>
                    <a:bodyPr/>
                    <a:lstStyle/>
                    <a:p>
                      <a:r>
                        <a:rPr lang="en-US" sz="1200" dirty="0"/>
                        <a:t>Explanation</a:t>
                      </a:r>
                    </a:p>
                  </a:txBody>
                  <a:tcPr/>
                </a:tc>
                <a:extLst>
                  <a:ext uri="{0D108BD9-81ED-4DB2-BD59-A6C34878D82A}">
                    <a16:rowId xmlns:a16="http://schemas.microsoft.com/office/drawing/2014/main" val="1205548626"/>
                  </a:ext>
                </a:extLst>
              </a:tr>
              <a:tr h="501693">
                <a:tc>
                  <a:txBody>
                    <a:bodyPr/>
                    <a:lstStyle/>
                    <a:p>
                      <a:r>
                        <a:rPr lang="en-US" sz="1200" dirty="0"/>
                        <a:t>1.3</a:t>
                      </a:r>
                      <a:endParaRPr lang="en-US" sz="1200" b="0" dirty="0">
                        <a:solidFill>
                          <a:schemeClr val="tx1"/>
                        </a:solidFill>
                      </a:endParaRPr>
                    </a:p>
                  </a:txBody>
                  <a:tcPr/>
                </a:tc>
                <a:tc>
                  <a:txBody>
                    <a:bodyPr/>
                    <a:lstStyle/>
                    <a:p>
                      <a:r>
                        <a:rPr lang="en-US" sz="1200" dirty="0"/>
                        <a:t>Percent of agencies where IT hardware devices reported in the Federal Dashboard is within ten percent of agency self-reported numbers for Federal Information Security Management Act (FISMA) devices </a:t>
                      </a:r>
                      <a:endParaRPr lang="en-US" sz="1200" b="0" dirty="0">
                        <a:solidFill>
                          <a:schemeClr val="tx1"/>
                        </a:solidFill>
                      </a:endParaRPr>
                    </a:p>
                  </a:txBody>
                  <a:tcPr/>
                </a:tc>
                <a:tc>
                  <a:txBody>
                    <a:bodyPr/>
                    <a:lstStyle/>
                    <a:p>
                      <a:r>
                        <a:rPr lang="en-US" sz="1200" b="1" dirty="0">
                          <a:solidFill>
                            <a:srgbClr val="0067B4"/>
                          </a:solidFill>
                        </a:rPr>
                        <a:t>Reporting will begin in FY21</a:t>
                      </a:r>
                    </a:p>
                    <a:p>
                      <a:endParaRPr lang="en-US" sz="1200" dirty="0"/>
                    </a:p>
                  </a:txBody>
                  <a:tcPr/>
                </a:tc>
                <a:extLst>
                  <a:ext uri="{0D108BD9-81ED-4DB2-BD59-A6C34878D82A}">
                    <a16:rowId xmlns:a16="http://schemas.microsoft.com/office/drawing/2014/main" val="2858460882"/>
                  </a:ext>
                </a:extLst>
              </a:tr>
              <a:tr h="707595">
                <a:tc>
                  <a:txBody>
                    <a:bodyPr/>
                    <a:lstStyle/>
                    <a:p>
                      <a:r>
                        <a:rPr lang="en-US" sz="1200" dirty="0"/>
                        <a:t>1.4</a:t>
                      </a:r>
                      <a:endParaRPr lang="en-US" sz="1200" dirty="0">
                        <a:solidFill>
                          <a:schemeClr val="tx1"/>
                        </a:solidFill>
                      </a:endParaRPr>
                    </a:p>
                  </a:txBody>
                  <a:tcPr/>
                </a:tc>
                <a:tc>
                  <a:txBody>
                    <a:bodyPr/>
                    <a:lstStyle/>
                    <a:p>
                      <a:r>
                        <a:rPr lang="en-US" sz="1200" dirty="0"/>
                        <a:t>Percent of agencies where the number of active users in the Federal Dashboard is within ten percent of agency self-reported numbers for FISMA users</a:t>
                      </a:r>
                      <a:endParaRPr lang="en-US" sz="1200" dirty="0">
                        <a:solidFill>
                          <a:schemeClr val="tx1"/>
                        </a:solidFill>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dirty="0">
                          <a:solidFill>
                            <a:srgbClr val="0067B4"/>
                          </a:solidFill>
                        </a:rPr>
                        <a:t>Reporting will begin in FY21</a:t>
                      </a:r>
                    </a:p>
                    <a:p>
                      <a:endParaRPr lang="en-US" sz="1200" dirty="0"/>
                    </a:p>
                  </a:txBody>
                  <a:tcPr/>
                </a:tc>
                <a:extLst>
                  <a:ext uri="{0D108BD9-81ED-4DB2-BD59-A6C34878D82A}">
                    <a16:rowId xmlns:a16="http://schemas.microsoft.com/office/drawing/2014/main" val="3784591369"/>
                  </a:ext>
                </a:extLst>
              </a:tr>
            </a:tbl>
          </a:graphicData>
        </a:graphic>
      </p:graphicFrame>
      <p:sp>
        <p:nvSpPr>
          <p:cNvPr id="4" name="TextBox 3">
            <a:extLst>
              <a:ext uri="{FF2B5EF4-FFF2-40B4-BE49-F238E27FC236}">
                <a16:creationId xmlns:a16="http://schemas.microsoft.com/office/drawing/2014/main" id="{EA754B51-B3BC-4FAC-B9C6-470A7972E4CC}"/>
              </a:ext>
            </a:extLst>
          </p:cNvPr>
          <p:cNvSpPr txBox="1"/>
          <p:nvPr/>
        </p:nvSpPr>
        <p:spPr>
          <a:xfrm>
            <a:off x="4343400" y="1642316"/>
            <a:ext cx="3429000" cy="338554"/>
          </a:xfrm>
          <a:prstGeom prst="rect">
            <a:avLst/>
          </a:prstGeom>
          <a:noFill/>
        </p:spPr>
        <p:txBody>
          <a:bodyPr wrap="square" rtlCol="0">
            <a:spAutoFit/>
          </a:bodyPr>
          <a:lstStyle/>
          <a:p>
            <a:r>
              <a:rPr lang="en-US" sz="1600" b="1" dirty="0">
                <a:solidFill>
                  <a:srgbClr val="0067B4"/>
                </a:solidFill>
              </a:rPr>
              <a:t>Reporting will begin in FY21</a:t>
            </a:r>
          </a:p>
        </p:txBody>
      </p:sp>
      <p:sp>
        <p:nvSpPr>
          <p:cNvPr id="13" name="TextBox 12">
            <a:extLst>
              <a:ext uri="{FF2B5EF4-FFF2-40B4-BE49-F238E27FC236}">
                <a16:creationId xmlns:a16="http://schemas.microsoft.com/office/drawing/2014/main" id="{91CCE239-9C8D-4A1B-AE93-B29F1684AD3B}"/>
              </a:ext>
            </a:extLst>
          </p:cNvPr>
          <p:cNvSpPr txBox="1"/>
          <p:nvPr/>
        </p:nvSpPr>
        <p:spPr>
          <a:xfrm>
            <a:off x="1066800" y="6428601"/>
            <a:ext cx="7086600" cy="276999"/>
          </a:xfrm>
          <a:prstGeom prst="rect">
            <a:avLst/>
          </a:prstGeom>
          <a:noFill/>
        </p:spPr>
        <p:txBody>
          <a:bodyPr wrap="square" rtlCol="0">
            <a:spAutoFit/>
          </a:bodyPr>
          <a:lstStyle/>
          <a:p>
            <a:r>
              <a:rPr lang="en-US" sz="1200" dirty="0"/>
              <a:t>Note: Measure descriptions are located in the Appendix (Table 1). </a:t>
            </a:r>
          </a:p>
        </p:txBody>
      </p:sp>
    </p:spTree>
    <p:extLst>
      <p:ext uri="{BB962C8B-B14F-4D97-AF65-F5344CB8AC3E}">
        <p14:creationId xmlns:p14="http://schemas.microsoft.com/office/powerpoint/2010/main" val="189982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839200" cy="429663"/>
          </a:xfrm>
        </p:spPr>
        <p:txBody>
          <a:bodyPr rtlCol="0">
            <a:normAutofit fontScale="92500" lnSpcReduction="10000"/>
          </a:bodyPr>
          <a:lstStyle/>
          <a:p>
            <a:pPr algn="l" eaLnBrk="1" fontAlgn="auto" hangingPunct="1">
              <a:spcAft>
                <a:spcPts val="0"/>
              </a:spcAft>
              <a:defRPr/>
            </a:pPr>
            <a:r>
              <a:rPr lang="en-US" sz="2800" b="1" dirty="0">
                <a:latin typeface="+mj-lt"/>
              </a:rPr>
              <a:t>Key Indicators 									</a:t>
            </a:r>
            <a:r>
              <a:rPr lang="en-US" sz="1600" dirty="0">
                <a:latin typeface="+mj-lt"/>
              </a:rPr>
              <a:t>(3 of 4)</a:t>
            </a:r>
            <a:endParaRPr lang="en-US" sz="28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939A7CC1-7E13-436F-B581-24BA55219FC5}" type="slidenum">
              <a:rPr lang="en-US" smtClean="0"/>
              <a:pPr>
                <a:defRPr/>
              </a:pPr>
              <a:t>7</a:t>
            </a:fld>
            <a:endParaRPr lang="en-US" dirty="0"/>
          </a:p>
        </p:txBody>
      </p:sp>
      <p:sp>
        <p:nvSpPr>
          <p:cNvPr id="2" name="TextBox 1"/>
          <p:cNvSpPr txBox="1"/>
          <p:nvPr/>
        </p:nvSpPr>
        <p:spPr>
          <a:xfrm>
            <a:off x="2447924" y="639256"/>
            <a:ext cx="4248151" cy="369332"/>
          </a:xfrm>
          <a:prstGeom prst="rect">
            <a:avLst/>
          </a:prstGeom>
          <a:noFill/>
        </p:spPr>
        <p:txBody>
          <a:bodyPr wrap="square" rtlCol="0">
            <a:spAutoFit/>
          </a:bodyPr>
          <a:lstStyle/>
          <a:p>
            <a:r>
              <a:rPr lang="en-US" b="1" dirty="0"/>
              <a:t>Strategy 2: Mitigate Known Vulnerabilities</a:t>
            </a:r>
          </a:p>
        </p:txBody>
      </p:sp>
      <p:graphicFrame>
        <p:nvGraphicFramePr>
          <p:cNvPr id="8" name="Chart 7"/>
          <p:cNvGraphicFramePr/>
          <p:nvPr>
            <p:extLst>
              <p:ext uri="{D42A27DB-BD31-4B8C-83A1-F6EECF244321}">
                <p14:modId xmlns:p14="http://schemas.microsoft.com/office/powerpoint/2010/main" val="1347595230"/>
              </p:ext>
            </p:extLst>
          </p:nvPr>
        </p:nvGraphicFramePr>
        <p:xfrm>
          <a:off x="152401" y="914402"/>
          <a:ext cx="8839198" cy="32003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85749754"/>
              </p:ext>
            </p:extLst>
          </p:nvPr>
        </p:nvGraphicFramePr>
        <p:xfrm>
          <a:off x="228599" y="3200400"/>
          <a:ext cx="8686799" cy="3200400"/>
        </p:xfrm>
        <a:graphic>
          <a:graphicData uri="http://schemas.openxmlformats.org/drawingml/2006/table">
            <a:tbl>
              <a:tblPr firstRow="1" bandRow="1">
                <a:tableStyleId>{6E25E649-3F16-4E02-A733-19D2CDBF48F0}</a:tableStyleId>
              </a:tblPr>
              <a:tblGrid>
                <a:gridCol w="457199">
                  <a:extLst>
                    <a:ext uri="{9D8B030D-6E8A-4147-A177-3AD203B41FA5}">
                      <a16:colId xmlns:a16="http://schemas.microsoft.com/office/drawing/2014/main" val="3467201109"/>
                    </a:ext>
                  </a:extLst>
                </a:gridCol>
                <a:gridCol w="2362200">
                  <a:extLst>
                    <a:ext uri="{9D8B030D-6E8A-4147-A177-3AD203B41FA5}">
                      <a16:colId xmlns:a16="http://schemas.microsoft.com/office/drawing/2014/main" val="3833117357"/>
                    </a:ext>
                  </a:extLst>
                </a:gridCol>
                <a:gridCol w="5867400">
                  <a:extLst>
                    <a:ext uri="{9D8B030D-6E8A-4147-A177-3AD203B41FA5}">
                      <a16:colId xmlns:a16="http://schemas.microsoft.com/office/drawing/2014/main" val="2808478009"/>
                    </a:ext>
                  </a:extLst>
                </a:gridCol>
              </a:tblGrid>
              <a:tr h="264273">
                <a:tc>
                  <a:txBody>
                    <a:bodyPr/>
                    <a:lstStyle/>
                    <a:p>
                      <a:r>
                        <a:rPr lang="en-US" sz="1200" dirty="0"/>
                        <a:t>#</a:t>
                      </a:r>
                    </a:p>
                  </a:txBody>
                  <a:tcPr/>
                </a:tc>
                <a:tc>
                  <a:txBody>
                    <a:bodyPr/>
                    <a:lstStyle/>
                    <a:p>
                      <a:r>
                        <a:rPr lang="en-US" sz="1200" dirty="0"/>
                        <a:t>Measure</a:t>
                      </a:r>
                    </a:p>
                  </a:txBody>
                  <a:tcPr/>
                </a:tc>
                <a:tc>
                  <a:txBody>
                    <a:bodyPr/>
                    <a:lstStyle/>
                    <a:p>
                      <a:r>
                        <a:rPr lang="en-US" sz="1200" dirty="0"/>
                        <a:t>Explanation</a:t>
                      </a:r>
                    </a:p>
                  </a:txBody>
                  <a:tcPr/>
                </a:tc>
                <a:extLst>
                  <a:ext uri="{0D108BD9-81ED-4DB2-BD59-A6C34878D82A}">
                    <a16:rowId xmlns:a16="http://schemas.microsoft.com/office/drawing/2014/main" val="1205548626"/>
                  </a:ext>
                </a:extLst>
              </a:tr>
              <a:tr h="833984">
                <a:tc>
                  <a:txBody>
                    <a:bodyPr/>
                    <a:lstStyle/>
                    <a:p>
                      <a:r>
                        <a:rPr lang="en-US" sz="1200" dirty="0"/>
                        <a:t>2.1</a:t>
                      </a:r>
                    </a:p>
                  </a:txBody>
                  <a:tcPr/>
                </a:tc>
                <a:tc>
                  <a:txBody>
                    <a:bodyPr/>
                    <a:lstStyle/>
                    <a:p>
                      <a:r>
                        <a:rPr lang="en-US" sz="1200" dirty="0"/>
                        <a:t>Percent of critical and high vulnerabilities identified through cyber hygiene scanning mitigated within the designated timeline</a:t>
                      </a:r>
                    </a:p>
                  </a:txBody>
                  <a:tcPr/>
                </a:tc>
                <a:tc>
                  <a:txBody>
                    <a:bodyPr/>
                    <a:lstStyle/>
                    <a:p>
                      <a:r>
                        <a:rPr lang="en-US" sz="1200" dirty="0"/>
                        <a:t>With BOD 19-02 being in effect since April 2019, agencies are demonstrating progress in addressing vulnerabilities within required timelines. Mitigation performance dropped slightly from Q1 to Q2, however agencies have not reported any significant challenges or circumstances that are impacting BOD compliance. </a:t>
                      </a:r>
                    </a:p>
                  </a:txBody>
                  <a:tcPr/>
                </a:tc>
                <a:extLst>
                  <a:ext uri="{0D108BD9-81ED-4DB2-BD59-A6C34878D82A}">
                    <a16:rowId xmlns:a16="http://schemas.microsoft.com/office/drawing/2014/main" val="3932580076"/>
                  </a:ext>
                </a:extLst>
              </a:tr>
              <a:tr h="1066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kern="1200" dirty="0">
                          <a:effectLst/>
                        </a:rPr>
                        <a:t>2.2</a:t>
                      </a:r>
                      <a:endParaRPr lang="en-US" sz="1200" kern="1200" dirty="0">
                        <a:solidFill>
                          <a:schemeClr val="dk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kern="1200" dirty="0">
                          <a:effectLst/>
                        </a:rPr>
                        <a:t>Percent of mitigation activities for critical and high structural-based vulnerabilities identified through high value asset (HVA) assessments that are on schedule</a:t>
                      </a:r>
                      <a:endParaRPr lang="en-US" sz="1200" kern="1200" dirty="0">
                        <a:solidFill>
                          <a:schemeClr val="dk1"/>
                        </a:solidFill>
                        <a:effectLst/>
                        <a:latin typeface="+mn-lt"/>
                        <a:ea typeface="+mn-ea"/>
                        <a:cs typeface="+mn-cs"/>
                      </a:endParaRPr>
                    </a:p>
                  </a:txBody>
                  <a:tcPr/>
                </a:tc>
                <a:tc>
                  <a:txBody>
                    <a:bodyPr/>
                    <a:lstStyle/>
                    <a:p>
                      <a:r>
                        <a:rPr lang="en-US" sz="1200" dirty="0"/>
                        <a:t>As of Q2, there are 15 of 44 open structural-based findings from FY18-20 on schedule. Structural based-finding not on schedule are due to department and agency’s lack of submission of remediation plans or not meeting approved mitigation timelines.</a:t>
                      </a:r>
                      <a:endParaRPr lang="en-US" sz="1200" dirty="0">
                        <a:solidFill>
                          <a:schemeClr val="tx1"/>
                        </a:solidFill>
                        <a:highlight>
                          <a:srgbClr val="FFFF00"/>
                        </a:highlight>
                      </a:endParaRPr>
                    </a:p>
                  </a:txBody>
                  <a:tcPr/>
                </a:tc>
                <a:extLst>
                  <a:ext uri="{0D108BD9-81ED-4DB2-BD59-A6C34878D82A}">
                    <a16:rowId xmlns:a16="http://schemas.microsoft.com/office/drawing/2014/main" val="528688926"/>
                  </a:ext>
                </a:extLst>
              </a:tr>
              <a:tr h="1025296">
                <a:tc>
                  <a:txBody>
                    <a:bodyPr/>
                    <a:lstStyle/>
                    <a:p>
                      <a:r>
                        <a:rPr lang="en-US" sz="1200" b="1" dirty="0"/>
                        <a:t>2.3</a:t>
                      </a:r>
                      <a:endParaRPr lang="en-US" sz="1200" b="1" dirty="0">
                        <a:solidFill>
                          <a:srgbClr val="0000CC"/>
                        </a:solidFill>
                      </a:endParaRPr>
                    </a:p>
                  </a:txBody>
                  <a:tcPr/>
                </a:tc>
                <a:tc>
                  <a:txBody>
                    <a:bodyPr/>
                    <a:lstStyle/>
                    <a:p>
                      <a:r>
                        <a:rPr lang="en-US" sz="1200" b="1" dirty="0">
                          <a:solidFill>
                            <a:srgbClr val="0067B4"/>
                          </a:solidFill>
                        </a:rPr>
                        <a:t>Key Measure: Percent of critical and high configuration-based vulnerabilities identified through high value asset assessments mitigated within 30 days</a:t>
                      </a:r>
                    </a:p>
                  </a:txBody>
                  <a:tcPr/>
                </a:tc>
                <a:tc>
                  <a:txBody>
                    <a:bodyPr/>
                    <a:lstStyle/>
                    <a:p>
                      <a:r>
                        <a:rPr lang="en-US" sz="1200" dirty="0">
                          <a:solidFill>
                            <a:schemeClr val="tx1"/>
                          </a:solidFill>
                        </a:rPr>
                        <a:t>During Q1 and Q2</a:t>
                      </a:r>
                      <a:r>
                        <a:rPr lang="en-US" sz="1200">
                          <a:solidFill>
                            <a:schemeClr val="tx1"/>
                          </a:solidFill>
                        </a:rPr>
                        <a:t>, 12 </a:t>
                      </a:r>
                      <a:r>
                        <a:rPr lang="en-US" sz="1200" dirty="0">
                          <a:solidFill>
                            <a:schemeClr val="tx1"/>
                          </a:solidFill>
                        </a:rPr>
                        <a:t>configuration-based findings were past the 30-day remediation time. Two configuration-based findings were remediated within 30 days.   </a:t>
                      </a:r>
                      <a:endParaRPr lang="en-US" sz="1200" b="1" dirty="0">
                        <a:solidFill>
                          <a:srgbClr val="FF0000"/>
                        </a:solidFill>
                        <a:highlight>
                          <a:srgbClr val="FFFF00"/>
                        </a:highlight>
                      </a:endParaRPr>
                    </a:p>
                  </a:txBody>
                  <a:tcPr/>
                </a:tc>
                <a:extLst>
                  <a:ext uri="{0D108BD9-81ED-4DB2-BD59-A6C34878D82A}">
                    <a16:rowId xmlns:a16="http://schemas.microsoft.com/office/drawing/2014/main" val="1647073309"/>
                  </a:ext>
                </a:extLst>
              </a:tr>
            </a:tbl>
          </a:graphicData>
        </a:graphic>
      </p:graphicFrame>
      <p:sp>
        <p:nvSpPr>
          <p:cNvPr id="12" name="TextBox 11">
            <a:extLst>
              <a:ext uri="{FF2B5EF4-FFF2-40B4-BE49-F238E27FC236}">
                <a16:creationId xmlns:a16="http://schemas.microsoft.com/office/drawing/2014/main" id="{40EBED12-F7C4-4BF0-A04F-159979A86BDF}"/>
              </a:ext>
            </a:extLst>
          </p:cNvPr>
          <p:cNvSpPr txBox="1"/>
          <p:nvPr/>
        </p:nvSpPr>
        <p:spPr>
          <a:xfrm>
            <a:off x="1066800" y="6428601"/>
            <a:ext cx="7086600" cy="276999"/>
          </a:xfrm>
          <a:prstGeom prst="rect">
            <a:avLst/>
          </a:prstGeom>
          <a:noFill/>
        </p:spPr>
        <p:txBody>
          <a:bodyPr wrap="square" rtlCol="0">
            <a:spAutoFit/>
          </a:bodyPr>
          <a:lstStyle/>
          <a:p>
            <a:r>
              <a:rPr lang="en-US" sz="1200" dirty="0"/>
              <a:t>Note: Measure descriptions are located in the Appendix (Table 1). </a:t>
            </a:r>
          </a:p>
        </p:txBody>
      </p:sp>
    </p:spTree>
    <p:extLst>
      <p:ext uri="{BB962C8B-B14F-4D97-AF65-F5344CB8AC3E}">
        <p14:creationId xmlns:p14="http://schemas.microsoft.com/office/powerpoint/2010/main" val="152569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839200" cy="838200"/>
          </a:xfrm>
        </p:spPr>
        <p:txBody>
          <a:bodyPr rtlCol="0">
            <a:normAutofit/>
          </a:bodyPr>
          <a:lstStyle/>
          <a:p>
            <a:pPr algn="l" eaLnBrk="1" fontAlgn="auto" hangingPunct="1">
              <a:spcAft>
                <a:spcPts val="0"/>
              </a:spcAft>
              <a:defRPr/>
            </a:pPr>
            <a:r>
              <a:rPr lang="en-US" sz="2600" b="1" dirty="0">
                <a:latin typeface="+mj-lt"/>
              </a:rPr>
              <a:t>Key Indicators	</a:t>
            </a:r>
            <a:r>
              <a:rPr lang="en-US" sz="2800" b="1" dirty="0">
                <a:latin typeface="+mj-lt"/>
              </a:rPr>
              <a:t>								</a:t>
            </a:r>
            <a:r>
              <a:rPr lang="en-US" sz="1600" dirty="0">
                <a:latin typeface="+mj-lt"/>
              </a:rPr>
              <a:t>(4 of 4)</a:t>
            </a:r>
            <a:endParaRPr lang="en-US" sz="28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939A7CC1-7E13-436F-B581-24BA55219FC5}" type="slidenum">
              <a:rPr lang="en-US" smtClean="0"/>
              <a:pPr>
                <a:defRPr/>
              </a:pPr>
              <a:t>8</a:t>
            </a:fld>
            <a:endParaRPr lang="en-US" dirty="0"/>
          </a:p>
        </p:txBody>
      </p:sp>
      <p:sp>
        <p:nvSpPr>
          <p:cNvPr id="2" name="TextBox 1"/>
          <p:cNvSpPr txBox="1"/>
          <p:nvPr/>
        </p:nvSpPr>
        <p:spPr>
          <a:xfrm>
            <a:off x="2447923" y="593871"/>
            <a:ext cx="4171951" cy="369332"/>
          </a:xfrm>
          <a:prstGeom prst="rect">
            <a:avLst/>
          </a:prstGeom>
          <a:noFill/>
        </p:spPr>
        <p:txBody>
          <a:bodyPr wrap="square" rtlCol="0">
            <a:spAutoFit/>
          </a:bodyPr>
          <a:lstStyle/>
          <a:p>
            <a:r>
              <a:rPr lang="en-US" b="1" dirty="0"/>
              <a:t>Strategy 3: Manage Malicious Incidents</a:t>
            </a:r>
          </a:p>
        </p:txBody>
      </p:sp>
      <p:graphicFrame>
        <p:nvGraphicFramePr>
          <p:cNvPr id="8" name="Chart 7"/>
          <p:cNvGraphicFramePr/>
          <p:nvPr>
            <p:extLst>
              <p:ext uri="{D42A27DB-BD31-4B8C-83A1-F6EECF244321}">
                <p14:modId xmlns:p14="http://schemas.microsoft.com/office/powerpoint/2010/main" val="1120459621"/>
              </p:ext>
            </p:extLst>
          </p:nvPr>
        </p:nvGraphicFramePr>
        <p:xfrm>
          <a:off x="152400" y="914399"/>
          <a:ext cx="8762998" cy="26396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80377422"/>
              </p:ext>
            </p:extLst>
          </p:nvPr>
        </p:nvGraphicFramePr>
        <p:xfrm>
          <a:off x="152400" y="3124200"/>
          <a:ext cx="8762998" cy="3528533"/>
        </p:xfrm>
        <a:graphic>
          <a:graphicData uri="http://schemas.openxmlformats.org/drawingml/2006/table">
            <a:tbl>
              <a:tblPr firstRow="1" bandRow="1">
                <a:tableStyleId>{6E25E649-3F16-4E02-A733-19D2CDBF48F0}</a:tableStyleId>
              </a:tblPr>
              <a:tblGrid>
                <a:gridCol w="381000">
                  <a:extLst>
                    <a:ext uri="{9D8B030D-6E8A-4147-A177-3AD203B41FA5}">
                      <a16:colId xmlns:a16="http://schemas.microsoft.com/office/drawing/2014/main" val="2024003876"/>
                    </a:ext>
                  </a:extLst>
                </a:gridCol>
                <a:gridCol w="2362200">
                  <a:extLst>
                    <a:ext uri="{9D8B030D-6E8A-4147-A177-3AD203B41FA5}">
                      <a16:colId xmlns:a16="http://schemas.microsoft.com/office/drawing/2014/main" val="3833117357"/>
                    </a:ext>
                  </a:extLst>
                </a:gridCol>
                <a:gridCol w="6019798">
                  <a:extLst>
                    <a:ext uri="{9D8B030D-6E8A-4147-A177-3AD203B41FA5}">
                      <a16:colId xmlns:a16="http://schemas.microsoft.com/office/drawing/2014/main" val="2808478009"/>
                    </a:ext>
                  </a:extLst>
                </a:gridCol>
              </a:tblGrid>
              <a:tr h="264429">
                <a:tc>
                  <a:txBody>
                    <a:bodyPr/>
                    <a:lstStyle/>
                    <a:p>
                      <a:r>
                        <a:rPr lang="en-US" sz="1200" dirty="0"/>
                        <a:t>#</a:t>
                      </a:r>
                    </a:p>
                  </a:txBody>
                  <a:tcPr/>
                </a:tc>
                <a:tc>
                  <a:txBody>
                    <a:bodyPr/>
                    <a:lstStyle/>
                    <a:p>
                      <a:r>
                        <a:rPr lang="en-US" sz="1200" dirty="0"/>
                        <a:t>Measure</a:t>
                      </a:r>
                    </a:p>
                  </a:txBody>
                  <a:tcPr/>
                </a:tc>
                <a:tc>
                  <a:txBody>
                    <a:bodyPr/>
                    <a:lstStyle/>
                    <a:p>
                      <a:r>
                        <a:rPr lang="en-US" sz="1200" dirty="0"/>
                        <a:t>Explanation</a:t>
                      </a:r>
                    </a:p>
                  </a:txBody>
                  <a:tcPr/>
                </a:tc>
                <a:extLst>
                  <a:ext uri="{0D108BD9-81ED-4DB2-BD59-A6C34878D82A}">
                    <a16:rowId xmlns:a16="http://schemas.microsoft.com/office/drawing/2014/main" val="1205548626"/>
                  </a:ext>
                </a:extLst>
              </a:tr>
              <a:tr h="685107">
                <a:tc>
                  <a:txBody>
                    <a:bodyPr/>
                    <a:lstStyle/>
                    <a:p>
                      <a:r>
                        <a:rPr lang="en-US" sz="1200" dirty="0"/>
                        <a:t>3.1</a:t>
                      </a:r>
                    </a:p>
                  </a:txBody>
                  <a:tcPr/>
                </a:tc>
                <a:tc>
                  <a:txBody>
                    <a:bodyPr/>
                    <a:lstStyle/>
                    <a:p>
                      <a:r>
                        <a:rPr lang="en-US" sz="1200" dirty="0"/>
                        <a:t>Percent of potential malicious cyber activity notifications where impacted agencies were alerted within the specified timeframe</a:t>
                      </a:r>
                    </a:p>
                  </a:txBody>
                  <a:tcPr/>
                </a:tc>
                <a:tc>
                  <a:txBody>
                    <a:bodyPr/>
                    <a:lstStyle/>
                    <a:p>
                      <a:r>
                        <a:rPr lang="en-US" sz="1200" dirty="0">
                          <a:solidFill>
                            <a:schemeClr val="tx1"/>
                          </a:solidFill>
                        </a:rPr>
                        <a:t>The results indicate that notifications were sent out 94% of the time within the 18-hour window in Q2.  On average, it took 6 hours for the notification to occur, much faster than the benchmark. The cumulative result thus far is 95%.</a:t>
                      </a:r>
                      <a:endParaRPr lang="en-US" sz="1200" dirty="0">
                        <a:solidFill>
                          <a:schemeClr val="tx1"/>
                        </a:solidFill>
                        <a:highlight>
                          <a:srgbClr val="FFFF00"/>
                        </a:highlight>
                      </a:endParaRPr>
                    </a:p>
                  </a:txBody>
                  <a:tcPr/>
                </a:tc>
                <a:extLst>
                  <a:ext uri="{0D108BD9-81ED-4DB2-BD59-A6C34878D82A}">
                    <a16:rowId xmlns:a16="http://schemas.microsoft.com/office/drawing/2014/main" val="3932580076"/>
                  </a:ext>
                </a:extLst>
              </a:tr>
              <a:tr h="105965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3.2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kern="1200" dirty="0">
                          <a:effectLst/>
                        </a:rPr>
                        <a:t>Percent of potential malicious cyber activity notifications where the notified agency confirms receipt</a:t>
                      </a:r>
                      <a:endParaRPr lang="en-US" sz="1200" kern="1200" dirty="0">
                        <a:solidFill>
                          <a:schemeClr val="dk1"/>
                        </a:solidFill>
                        <a:effectLst/>
                        <a:latin typeface="+mn-lt"/>
                        <a:ea typeface="+mn-ea"/>
                        <a:cs typeface="+mn-cs"/>
                      </a:endParaRPr>
                    </a:p>
                  </a:txBody>
                  <a:tcPr/>
                </a:tc>
                <a:tc>
                  <a:txBody>
                    <a:bodyPr/>
                    <a:lstStyle/>
                    <a:p>
                      <a:r>
                        <a:rPr lang="en-US" sz="1200" dirty="0"/>
                        <a:t>Of the 18 alerts issued from CISA, 100% of agencies who received them confirmed the receipt in Q2. The cumulative result thus far is 92%. CISA’s increased focus on, and quarterly reporting of, agency response rate has had a positive effect. The percent of responses has improved from Q1 to Q2. New processes, as well as confirming and updating contact information, has contributed to the higher response rate.</a:t>
                      </a:r>
                      <a:endParaRPr lang="en-US" sz="1200" dirty="0">
                        <a:solidFill>
                          <a:schemeClr val="tx1"/>
                        </a:solidFill>
                      </a:endParaRPr>
                    </a:p>
                  </a:txBody>
                  <a:tcPr/>
                </a:tc>
                <a:extLst>
                  <a:ext uri="{0D108BD9-81ED-4DB2-BD59-A6C34878D82A}">
                    <a16:rowId xmlns:a16="http://schemas.microsoft.com/office/drawing/2014/main" val="528688926"/>
                  </a:ext>
                </a:extLst>
              </a:tr>
              <a:tr h="1171794">
                <a:tc>
                  <a:txBody>
                    <a:bodyPr/>
                    <a:lstStyle/>
                    <a:p>
                      <a:r>
                        <a:rPr lang="en-US" sz="1200" dirty="0"/>
                        <a:t>3.3</a:t>
                      </a:r>
                    </a:p>
                  </a:txBody>
                  <a:tcPr/>
                </a:tc>
                <a:tc>
                  <a:txBody>
                    <a:bodyPr/>
                    <a:lstStyle/>
                    <a:p>
                      <a:r>
                        <a:rPr lang="en-US" sz="1200" dirty="0"/>
                        <a:t>Percent of potential malicious cyber activity notifications confirmed by agencies as not malicious</a:t>
                      </a:r>
                    </a:p>
                  </a:txBody>
                  <a:tcPr/>
                </a:tc>
                <a:tc>
                  <a:txBody>
                    <a:bodyPr/>
                    <a:lstStyle/>
                    <a:p>
                      <a:r>
                        <a:rPr lang="en-US" sz="1200" dirty="0"/>
                        <a:t>Of the alerts issued from CISA in Q2, 61% of the alerts were confirmed by agencies as not malicious. With the current sensor setup, CISA only sees the network perimeter as EINSTEIN is almost 15 years old. CISA will continue to see network traffic that looks malicious from its inspection point, but is actually not when agencies inspect, until visibility inside agency networks improves. Without knowing the internal device (staff workstation, printer, security appliance, etc.) CISA will continue to report that traffic as potentially malicious, because from an outside perspective it matches true malicious traffic on a network.. </a:t>
                      </a:r>
                    </a:p>
                  </a:txBody>
                  <a:tcPr/>
                </a:tc>
                <a:extLst>
                  <a:ext uri="{0D108BD9-81ED-4DB2-BD59-A6C34878D82A}">
                    <a16:rowId xmlns:a16="http://schemas.microsoft.com/office/drawing/2014/main" val="930777926"/>
                  </a:ext>
                </a:extLst>
              </a:tr>
            </a:tbl>
          </a:graphicData>
        </a:graphic>
      </p:graphicFrame>
      <p:sp>
        <p:nvSpPr>
          <p:cNvPr id="13" name="TextBox 12">
            <a:extLst>
              <a:ext uri="{FF2B5EF4-FFF2-40B4-BE49-F238E27FC236}">
                <a16:creationId xmlns:a16="http://schemas.microsoft.com/office/drawing/2014/main" id="{90D57954-DD73-499F-8630-58A6777BFCB7}"/>
              </a:ext>
            </a:extLst>
          </p:cNvPr>
          <p:cNvSpPr txBox="1"/>
          <p:nvPr/>
        </p:nvSpPr>
        <p:spPr>
          <a:xfrm>
            <a:off x="1371600" y="6643300"/>
            <a:ext cx="7086600" cy="276999"/>
          </a:xfrm>
          <a:prstGeom prst="rect">
            <a:avLst/>
          </a:prstGeom>
          <a:noFill/>
        </p:spPr>
        <p:txBody>
          <a:bodyPr wrap="square" rtlCol="0">
            <a:spAutoFit/>
          </a:bodyPr>
          <a:lstStyle/>
          <a:p>
            <a:r>
              <a:rPr lang="en-US" sz="1200" dirty="0"/>
              <a:t>Note: Measure descriptions are located in the Appendix (Table 1). </a:t>
            </a:r>
          </a:p>
        </p:txBody>
      </p:sp>
    </p:spTree>
    <p:extLst>
      <p:ext uri="{BB962C8B-B14F-4D97-AF65-F5344CB8AC3E}">
        <p14:creationId xmlns:p14="http://schemas.microsoft.com/office/powerpoint/2010/main" val="422913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839200" cy="838200"/>
          </a:xfrm>
        </p:spPr>
        <p:txBody>
          <a:bodyPr rtlCol="0">
            <a:normAutofit/>
          </a:bodyPr>
          <a:lstStyle/>
          <a:p>
            <a:pPr algn="l" eaLnBrk="1" fontAlgn="auto" hangingPunct="1">
              <a:spcAft>
                <a:spcPts val="0"/>
              </a:spcAft>
              <a:defRPr/>
            </a:pPr>
            <a:r>
              <a:rPr lang="en-US" sz="2600" b="1" dirty="0">
                <a:latin typeface="+mj-lt"/>
              </a:rPr>
              <a:t>Summary of Progress</a:t>
            </a:r>
            <a:endParaRPr lang="en-US" sz="26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939A7CC1-7E13-436F-B581-24BA55219FC5}" type="slidenum">
              <a:rPr lang="en-US" smtClean="0"/>
              <a:pPr>
                <a:defRPr/>
              </a:pPr>
              <a:t>9</a:t>
            </a:fld>
            <a:endParaRPr lang="en-US" dirty="0"/>
          </a:p>
        </p:txBody>
      </p:sp>
      <p:graphicFrame>
        <p:nvGraphicFramePr>
          <p:cNvPr id="11" name="Content Placeholder 4"/>
          <p:cNvGraphicFramePr>
            <a:graphicFrameLocks/>
          </p:cNvGraphicFramePr>
          <p:nvPr>
            <p:extLst>
              <p:ext uri="{D42A27DB-BD31-4B8C-83A1-F6EECF244321}">
                <p14:modId xmlns:p14="http://schemas.microsoft.com/office/powerpoint/2010/main" val="3959657514"/>
              </p:ext>
            </p:extLst>
          </p:nvPr>
        </p:nvGraphicFramePr>
        <p:xfrm>
          <a:off x="152400" y="779587"/>
          <a:ext cx="8839200" cy="5795584"/>
        </p:xfrm>
        <a:graphic>
          <a:graphicData uri="http://schemas.openxmlformats.org/drawingml/2006/table">
            <a:tbl>
              <a:tblPr firstRow="1" bandRow="1">
                <a:tableStyleId>{6E25E649-3F16-4E02-A733-19D2CDBF48F0}</a:tableStyleId>
              </a:tblPr>
              <a:tblGrid>
                <a:gridCol w="23622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28721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sz="1200" dirty="0"/>
                        <a:t>Strategy</a:t>
                      </a:r>
                      <a:endParaRPr lang="en-US" sz="1200" dirty="0">
                        <a:solidFill>
                          <a:schemeClr val="tx1"/>
                        </a:solidFill>
                      </a:endParaRPr>
                    </a:p>
                  </a:txBody>
                  <a:tcPr anchor="ct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sz="1200" dirty="0"/>
                        <a:t>Progress Update</a:t>
                      </a:r>
                      <a:endParaRPr lang="en-US" sz="1200" dirty="0">
                        <a:solidFill>
                          <a:schemeClr val="tx1"/>
                        </a:solidFill>
                      </a:endParaRPr>
                    </a:p>
                  </a:txBody>
                  <a:tcPr anchor="ctr"/>
                </a:tc>
                <a:extLst>
                  <a:ext uri="{0D108BD9-81ED-4DB2-BD59-A6C34878D82A}">
                    <a16:rowId xmlns:a16="http://schemas.microsoft.com/office/drawing/2014/main" val="10000"/>
                  </a:ext>
                </a:extLst>
              </a:tr>
              <a:tr h="8382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1. Increase Enterprise Risk Posture Awareness</a:t>
                      </a:r>
                      <a:endParaRPr lang="en-US" sz="1500" dirty="0">
                        <a:solidFill>
                          <a:schemeClr val="dk1"/>
                        </a:solidFill>
                        <a:latin typeface="+mn-lt"/>
                      </a:endParaRPr>
                    </a:p>
                  </a:txBody>
                  <a:tcPr/>
                </a:tc>
                <a:tc>
                  <a:txBody>
                    <a:bodyPr/>
                    <a:lstStyle/>
                    <a:p>
                      <a:pPr marL="0" marR="0">
                        <a:lnSpc>
                          <a:spcPct val="107000"/>
                        </a:lnSpc>
                        <a:spcBef>
                          <a:spcPts val="0"/>
                        </a:spcBef>
                        <a:spcAft>
                          <a:spcPts val="0"/>
                        </a:spcAft>
                      </a:pPr>
                      <a:r>
                        <a:rPr lang="en-US" sz="12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CDM program has initiated its Data Quality Management Plan (DQMP) assessment process.  Preliminary analyses of agency AWARE scores and underlying data will be completed by the end of April.  More detailed reviews and certification assessments will begin in May.</a:t>
                      </a:r>
                    </a:p>
                  </a:txBody>
                  <a:tcPr marL="68580" marR="68580" marT="0" marB="0"/>
                </a:tc>
                <a:extLst>
                  <a:ext uri="{0D108BD9-81ED-4DB2-BD59-A6C34878D82A}">
                    <a16:rowId xmlns:a16="http://schemas.microsoft.com/office/drawing/2014/main" val="10001"/>
                  </a:ext>
                </a:extLst>
              </a:tr>
              <a:tr h="1472438">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500" dirty="0">
                          <a:latin typeface="+mn-lt"/>
                        </a:rPr>
                        <a:t>2. Mitigate Known Vulnerabilities</a:t>
                      </a:r>
                      <a:endParaRPr lang="en-US" sz="1500" dirty="0">
                        <a:solidFill>
                          <a:schemeClr val="dk1"/>
                        </a:solidFill>
                        <a:latin typeface="+mn-lt"/>
                      </a:endParaRPr>
                    </a:p>
                  </a:txBody>
                  <a:tcPr/>
                </a:tc>
                <a:tc>
                  <a:txBody>
                    <a:bodyPr/>
                    <a:lstStyle/>
                    <a:p>
                      <a:pPr marL="0" marR="0">
                        <a:lnSpc>
                          <a:spcPct val="107000"/>
                        </a:lnSpc>
                        <a:spcBef>
                          <a:spcPts val="0"/>
                        </a:spcBef>
                        <a:spcAft>
                          <a:spcPts val="0"/>
                        </a:spcAft>
                      </a:pPr>
                      <a:r>
                        <a:rPr lang="en-US" sz="12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Steady progress was made in Q2 towards CISA meeting its targeted measurements; noting DHS is among the agencies with the lowest amount of detections of open vulnerabilities.  Although DHS (ICE) had open vulnerabilities detected, all 3 instances were related to cameras that are essential in collecting video evidence for an ongoing/active investigation.  Shutting down the camera for any reason (e.g., applying patches) during an active investigation could jeopardize the investigation and the current deployment needs to remain until the local field offices indicate the device is no longer needed for the investigation. The estimated completion date is tentatively set to be some time in August 2020, but may change according to the active needs of the investigation.  </a:t>
                      </a:r>
                    </a:p>
                    <a:p>
                      <a:pPr marL="0" marR="0">
                        <a:lnSpc>
                          <a:spcPct val="107000"/>
                        </a:lnSpc>
                        <a:spcBef>
                          <a:spcPts val="0"/>
                        </a:spcBef>
                        <a:spcAft>
                          <a:spcPts val="0"/>
                        </a:spcAft>
                      </a:pPr>
                      <a:endParaRPr lang="en-US" sz="12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DHS continues to be the model agency in its close communication and swift responses to CISA inquires around Federal cybersecurity directives. CISA commits to partnering with DHS/ICE and all other federal civilian executive branch agencies to cooperatively find robust solutions to any and all open vulnerabilities surrounding Federal information systems.</a:t>
                      </a:r>
                    </a:p>
                    <a:p>
                      <a:pPr marL="0" marR="0">
                        <a:lnSpc>
                          <a:spcPct val="107000"/>
                        </a:lnSpc>
                        <a:spcBef>
                          <a:spcPts val="0"/>
                        </a:spcBef>
                        <a:spcAft>
                          <a:spcPts val="0"/>
                        </a:spcAft>
                      </a:pPr>
                      <a:endParaRPr lang="en-US" sz="12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1896964"/>
                  </a:ext>
                </a:extLst>
              </a:tr>
              <a:tr h="1459738">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685800" rtl="0" eaLnBrk="0" fontAlgn="auto" latinLnBrk="0" hangingPunct="0">
                        <a:lnSpc>
                          <a:spcPct val="100000"/>
                        </a:lnSpc>
                        <a:spcBef>
                          <a:spcPts val="0"/>
                        </a:spcBef>
                        <a:spcAft>
                          <a:spcPts val="0"/>
                        </a:spcAft>
                        <a:buClrTx/>
                        <a:buSzTx/>
                        <a:buFont typeface="Arial" pitchFamily="34" charset="0"/>
                        <a:buNone/>
                        <a:tabLst/>
                        <a:defRPr/>
                      </a:pPr>
                      <a:r>
                        <a:rPr lang="en-US" sz="1500" dirty="0">
                          <a:latin typeface="+mn-lt"/>
                        </a:rPr>
                        <a:t>3. Manage Malicious Incidents</a:t>
                      </a:r>
                      <a:endParaRPr lang="en-US" sz="1500" dirty="0">
                        <a:solidFill>
                          <a:sysClr val="windowText" lastClr="000000">
                            <a:hueOff val="0"/>
                            <a:satOff val="0"/>
                            <a:lumOff val="0"/>
                            <a:alphaOff val="0"/>
                          </a:sysClr>
                        </a:solidFill>
                        <a:latin typeface="+mn-lt"/>
                        <a:cs typeface="Calibri" panose="020F0502020204030204" pitchFamily="34" charset="0"/>
                      </a:endParaRPr>
                    </a:p>
                  </a:txBody>
                  <a:tcPr/>
                </a:tc>
                <a:tc>
                  <a:txBody>
                    <a:bodyPr/>
                    <a:lstStyle/>
                    <a:p>
                      <a:pPr marL="0" marR="0">
                        <a:lnSpc>
                          <a:spcPct val="107000"/>
                        </a:lnSpc>
                        <a:spcBef>
                          <a:spcPts val="0"/>
                        </a:spcBef>
                        <a:spcAft>
                          <a:spcPts val="0"/>
                        </a:spcAft>
                      </a:pPr>
                      <a:r>
                        <a:rPr lang="en-US" sz="12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Lack of visibility into agency networks continues to be a problem and hinders thorough analysis of potential threats before alerting agencies. As a result, many alerts sent to agencies continue to turn out as non-malicious once the alerted agency conducts additional inspection of their internal network. While analysis suffers due to lack of visibility, the timeliness of alerting and the percentage of agencies confirming receipt continued to meet performance targets in Q2.  The percentage of agencies confirming receipt improved from 86% in Q1 to 100% in Q2. This is due in large part to the update and verification of agency SOC contact information.  </a:t>
                      </a:r>
                    </a:p>
                    <a:p>
                      <a:pPr marL="0" marR="0">
                        <a:lnSpc>
                          <a:spcPct val="107000"/>
                        </a:lnSpc>
                        <a:spcBef>
                          <a:spcPts val="0"/>
                        </a:spcBef>
                        <a:spcAft>
                          <a:spcPts val="0"/>
                        </a:spcAft>
                      </a:pPr>
                      <a:endParaRPr lang="en-US" sz="12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3617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FB93D04000E643809912EB6E859EE5" ma:contentTypeVersion="0" ma:contentTypeDescription="Create a new document." ma:contentTypeScope="" ma:versionID="ab480ba0294d81b1c7d5e85c7b1d8306">
  <xsd:schema xmlns:xsd="http://www.w3.org/2001/XMLSchema" xmlns:xs="http://www.w3.org/2001/XMLSchema" xmlns:p="http://schemas.microsoft.com/office/2006/metadata/properties" xmlns:ns2="fe9628a8-4e73-4825-8be1-523eedfc6754" targetNamespace="http://schemas.microsoft.com/office/2006/metadata/properties" ma:root="true" ma:fieldsID="803d8f1391a3bc26a30ddb01af6413b2" ns2:_="">
    <xsd:import namespace="fe9628a8-4e73-4825-8be1-523eedfc675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9628a8-4e73-4825-8be1-523eedfc675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fe9628a8-4e73-4825-8be1-523eedfc6754">DODASMB-595-7</_dlc_DocId>
    <_dlc_DocIdUrl xmlns="fe9628a8-4e73-4825-8be1-523eedfc6754">
      <Url>http://thegreen.treas.gov/do/dasmb/performancebudget/bureauresources/STAT Management/_layouts/DocIdRedir.aspx?ID=DODASMB-595-7</Url>
      <Description>DODASMB-595-7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74AF354-85C3-4198-B67B-87AAB8A16D53}">
  <ds:schemaRefs>
    <ds:schemaRef ds:uri="http://schemas.microsoft.com/sharepoint/v3/contenttype/forms"/>
  </ds:schemaRefs>
</ds:datastoreItem>
</file>

<file path=customXml/itemProps2.xml><?xml version="1.0" encoding="utf-8"?>
<ds:datastoreItem xmlns:ds="http://schemas.openxmlformats.org/officeDocument/2006/customXml" ds:itemID="{69D5D2D5-BA6E-4A01-B401-1CB59B45AA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9628a8-4e73-4825-8be1-523eedfc67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98BD95-219E-46F1-93A7-0F3DE817E37D}">
  <ds:schemaRefs>
    <ds:schemaRef ds:uri="http://schemas.microsoft.com/office/2006/documentManagement/types"/>
    <ds:schemaRef ds:uri="http://purl.org/dc/terms/"/>
    <ds:schemaRef ds:uri="http://purl.org/dc/elements/1.1/"/>
    <ds:schemaRef ds:uri="http://www.w3.org/XML/1998/namespace"/>
    <ds:schemaRef ds:uri="fe9628a8-4e73-4825-8be1-523eedfc6754"/>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4.xml><?xml version="1.0" encoding="utf-8"?>
<ds:datastoreItem xmlns:ds="http://schemas.openxmlformats.org/officeDocument/2006/customXml" ds:itemID="{7BC5BC8B-2A78-4D8B-8617-999BAB714C8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45838</TotalTime>
  <Words>4769</Words>
  <Application>Microsoft Macintosh PowerPoint</Application>
  <PresentationFormat>On-screen Show (4:3)</PresentationFormat>
  <Paragraphs>336</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Lucida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APG Measure Descriptions  and  Milestone Status Definitions   Additional information on the performance measure data accuracy and reliability are available at: DHS FY19-21 Annual Performance Report Appendix A  </vt:lpstr>
      <vt:lpstr>PowerPoint Presentation</vt:lpstr>
      <vt:lpstr>PowerPoint Presentation</vt:lpstr>
      <vt:lpstr>PowerPoint Presentation</vt:lpstr>
    </vt:vector>
  </TitlesOfParts>
  <Manager>James.Bae@treasury.gov;Andrea.Fisher-Colwill@treasury.gov</Manager>
  <Company>The U.S. Department of the Treasury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Performance Review Template Spring 2013</dc:title>
  <dc:creator>Akshay.Gupta@treasury.gov</dc:creator>
  <cp:keywords>QPR;STAT;STAT Related</cp:keywords>
  <cp:lastModifiedBy>Shivankar Ojha</cp:lastModifiedBy>
  <cp:revision>1916</cp:revision>
  <cp:lastPrinted>2019-09-16T16:28:19Z</cp:lastPrinted>
  <dcterms:created xsi:type="dcterms:W3CDTF">2011-02-07T17:23:58Z</dcterms:created>
  <dcterms:modified xsi:type="dcterms:W3CDTF">2020-06-30T20:30:17Z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0x01010071FB93D04000E643809912EB6E859EE5</vt:lpwstr>
  </property>
  <property fmtid="{D5CDD505-2E9C-101B-9397-08002B2CF9AE}" pid="3" name="_dlc_DocIdItemGuid">
    <vt:lpwstr>29911dad-ee4d-4556-b4db-a6ab94402037</vt:lpwstr>
  </property>
</Properties>
</file>