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5"/>
    <p:sldMasterId id="2147483924" r:id="rId6"/>
  </p:sldMasterIdLst>
  <p:notesMasterIdLst>
    <p:notesMasterId r:id="rId14"/>
  </p:notesMasterIdLst>
  <p:sldIdLst>
    <p:sldId id="277" r:id="rId7"/>
    <p:sldId id="270" r:id="rId8"/>
    <p:sldId id="272" r:id="rId9"/>
    <p:sldId id="271" r:id="rId10"/>
    <p:sldId id="273" r:id="rId11"/>
    <p:sldId id="274"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19" autoAdjust="0"/>
  </p:normalViewPr>
  <p:slideViewPr>
    <p:cSldViewPr showGuides="1">
      <p:cViewPr varScale="1">
        <p:scale>
          <a:sx n="59" d="100"/>
          <a:sy n="59" d="100"/>
        </p:scale>
        <p:origin x="42" y="60"/>
      </p:cViewPr>
      <p:guideLst>
        <p:guide orient="horz" pos="259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A787E-DADB-41B4-9EAC-133CD512BD48}" type="datetimeFigureOut">
              <a:rPr lang="en-US" smtClean="0"/>
              <a:t>7/1/2019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7E77A-4E4A-4A8E-92D6-98B6B8EA5E58}" type="slidenum">
              <a:rPr lang="en-US" smtClean="0"/>
              <a:t>‹#›</a:t>
            </a:fld>
            <a:endParaRPr lang="en-US" dirty="0"/>
          </a:p>
        </p:txBody>
      </p:sp>
    </p:spTree>
    <p:extLst>
      <p:ext uri="{BB962C8B-B14F-4D97-AF65-F5344CB8AC3E}">
        <p14:creationId xmlns:p14="http://schemas.microsoft.com/office/powerpoint/2010/main" val="292411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3</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4</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5</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6</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FF4534-B329-401B-AE23-89FA4CAE54CB}"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51899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307026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125435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258028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993D543-B9AD-4541-8D50-FC0DB6793694}" type="datetime1">
              <a:rPr lang="en-US" smtClean="0"/>
              <a:pPr>
                <a:defRPr/>
              </a:pPr>
              <a:t>7/1/2019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a:t>
            </a:fld>
            <a:endParaRPr lang="en-US"/>
          </a:p>
        </p:txBody>
      </p:sp>
      <p:cxnSp>
        <p:nvCxnSpPr>
          <p:cNvPr id="7" name="Straight Connector 6"/>
          <p:cNvCxnSpPr/>
          <p:nvPr userDrawn="1"/>
        </p:nvCxnSpPr>
        <p:spPr>
          <a:xfrm>
            <a:off x="0" y="9906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94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6BBDA07-6C4A-45A7-8D6E-FCE60B3A696E}" type="datetime1">
              <a:rPr lang="en-US" smtClean="0"/>
              <a:pPr>
                <a:defRPr/>
              </a:pPr>
              <a:t>7/1/2019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673FB3-C29E-47C8-9BFD-B08D4E5245E2}" type="slidenum">
              <a:rPr lang="en-US" smtClean="0"/>
              <a:pPr>
                <a:defRPr/>
              </a:pPr>
              <a:t>‹#›</a:t>
            </a:fld>
            <a:endParaRPr lang="en-US"/>
          </a:p>
        </p:txBody>
      </p:sp>
    </p:spTree>
    <p:extLst>
      <p:ext uri="{BB962C8B-B14F-4D97-AF65-F5344CB8AC3E}">
        <p14:creationId xmlns:p14="http://schemas.microsoft.com/office/powerpoint/2010/main" val="4266283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FC9EC1C-17E7-4876-A5B9-E345375D393E}" type="datetime1">
              <a:rPr lang="en-US" smtClean="0"/>
              <a:pPr>
                <a:defRPr/>
              </a:pPr>
              <a:t>7/1/2019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420569-7746-48CD-AF55-182514A6F7DA}" type="slidenum">
              <a:rPr lang="en-US" smtClean="0"/>
              <a:pPr>
                <a:defRPr/>
              </a:pPr>
              <a:t>‹#›</a:t>
            </a:fld>
            <a:endParaRPr lang="en-US"/>
          </a:p>
        </p:txBody>
      </p:sp>
    </p:spTree>
    <p:extLst>
      <p:ext uri="{BB962C8B-B14F-4D97-AF65-F5344CB8AC3E}">
        <p14:creationId xmlns:p14="http://schemas.microsoft.com/office/powerpoint/2010/main" val="1047624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D9B6FA6B-F14C-49E5-BF02-7122386C8ADE}" type="datetime1">
              <a:rPr lang="en-US" smtClean="0"/>
              <a:pPr>
                <a:defRPr/>
              </a:pPr>
              <a:t>7/1/2019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7F2626-5647-4C95-95FE-50FA160DC312}" type="slidenum">
              <a:rPr lang="en-US" smtClean="0"/>
              <a:pPr>
                <a:defRPr/>
              </a:pPr>
              <a:t>‹#›</a:t>
            </a:fld>
            <a:endParaRPr lang="en-US"/>
          </a:p>
        </p:txBody>
      </p:sp>
    </p:spTree>
    <p:extLst>
      <p:ext uri="{BB962C8B-B14F-4D97-AF65-F5344CB8AC3E}">
        <p14:creationId xmlns:p14="http://schemas.microsoft.com/office/powerpoint/2010/main" val="235661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5BA0F53-C87C-416C-AA8F-09ECA46FD558}" type="datetime1">
              <a:rPr lang="en-US" smtClean="0"/>
              <a:pPr>
                <a:defRPr/>
              </a:pPr>
              <a:t>7/1/2019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0FF5CF-EFE5-4A4A-A96E-F1E17A2A09BD}" type="slidenum">
              <a:rPr lang="en-US" smtClean="0"/>
              <a:pPr>
                <a:defRPr/>
              </a:pPr>
              <a:t>‹#›</a:t>
            </a:fld>
            <a:endParaRPr lang="en-US"/>
          </a:p>
        </p:txBody>
      </p:sp>
    </p:spTree>
    <p:extLst>
      <p:ext uri="{BB962C8B-B14F-4D97-AF65-F5344CB8AC3E}">
        <p14:creationId xmlns:p14="http://schemas.microsoft.com/office/powerpoint/2010/main" val="88161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700610E-F571-4A51-B01B-45852481F52C}" type="datetime1">
              <a:rPr lang="en-US" smtClean="0"/>
              <a:pPr>
                <a:defRPr/>
              </a:pPr>
              <a:t>7/1/2019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18E8902-04E4-4F7B-A445-6BB141A709A0}" type="slidenum">
              <a:rPr lang="en-US" smtClean="0"/>
              <a:pPr>
                <a:defRPr/>
              </a:pPr>
              <a:t>‹#›</a:t>
            </a:fld>
            <a:endParaRPr lang="en-US"/>
          </a:p>
        </p:txBody>
      </p:sp>
    </p:spTree>
    <p:extLst>
      <p:ext uri="{BB962C8B-B14F-4D97-AF65-F5344CB8AC3E}">
        <p14:creationId xmlns:p14="http://schemas.microsoft.com/office/powerpoint/2010/main" val="253609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DC02DDB-B073-4E10-B6F5-85A4CD03F53F}" type="datetime1">
              <a:rPr lang="en-US" smtClean="0"/>
              <a:pPr>
                <a:defRPr/>
              </a:pPr>
              <a:t>7/1/2019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323B054-33F4-442A-94F9-CF4ACA445542}" type="slidenum">
              <a:rPr lang="en-US" smtClean="0"/>
              <a:pPr>
                <a:defRPr/>
              </a:pPr>
              <a:t>‹#›</a:t>
            </a:fld>
            <a:endParaRPr lang="en-US"/>
          </a:p>
        </p:txBody>
      </p:sp>
    </p:spTree>
    <p:extLst>
      <p:ext uri="{BB962C8B-B14F-4D97-AF65-F5344CB8AC3E}">
        <p14:creationId xmlns:p14="http://schemas.microsoft.com/office/powerpoint/2010/main" val="1219179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B5678B0-3276-4883-93A0-381D6C5098A6}" type="datetime1">
              <a:rPr lang="en-US" smtClean="0"/>
              <a:pPr>
                <a:defRPr/>
              </a:pPr>
              <a:t>7/1/2019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378FB6-EC10-489B-820E-CFAB31844336}" type="slidenum">
              <a:rPr lang="en-US" smtClean="0"/>
              <a:pPr>
                <a:defRPr/>
              </a:pPr>
              <a:t>‹#›</a:t>
            </a:fld>
            <a:endParaRPr lang="en-US"/>
          </a:p>
        </p:txBody>
      </p:sp>
    </p:spTree>
    <p:extLst>
      <p:ext uri="{BB962C8B-B14F-4D97-AF65-F5344CB8AC3E}">
        <p14:creationId xmlns:p14="http://schemas.microsoft.com/office/powerpoint/2010/main" val="315258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2953344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84D048F-F5E5-4629-BD23-9DD9881C804E}" type="datetime1">
              <a:rPr lang="en-US" smtClean="0"/>
              <a:pPr>
                <a:defRPr/>
              </a:pPr>
              <a:t>7/1/2019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500AFE-7403-435C-8413-901EC948BB62}" type="slidenum">
              <a:rPr lang="en-US" smtClean="0"/>
              <a:pPr>
                <a:defRPr/>
              </a:pPr>
              <a:t>‹#›</a:t>
            </a:fld>
            <a:endParaRPr lang="en-US"/>
          </a:p>
        </p:txBody>
      </p:sp>
    </p:spTree>
    <p:extLst>
      <p:ext uri="{BB962C8B-B14F-4D97-AF65-F5344CB8AC3E}">
        <p14:creationId xmlns:p14="http://schemas.microsoft.com/office/powerpoint/2010/main" val="1194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D92CDEA-0595-4CD2-AB12-750352C61034}" type="datetime1">
              <a:rPr lang="en-US" smtClean="0"/>
              <a:pPr>
                <a:defRPr/>
              </a:pPr>
              <a:t>7/1/2019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CB3B7C-A4C3-4582-A892-33FFA8B1DEB9}" type="slidenum">
              <a:rPr lang="en-US" smtClean="0"/>
              <a:pPr>
                <a:defRPr/>
              </a:pPr>
              <a:t>‹#›</a:t>
            </a:fld>
            <a:endParaRPr lang="en-US"/>
          </a:p>
        </p:txBody>
      </p:sp>
    </p:spTree>
    <p:extLst>
      <p:ext uri="{BB962C8B-B14F-4D97-AF65-F5344CB8AC3E}">
        <p14:creationId xmlns:p14="http://schemas.microsoft.com/office/powerpoint/2010/main" val="969058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2FD303E-E507-4F3D-A405-065880C06DB1}" type="datetime1">
              <a:rPr lang="en-US" smtClean="0"/>
              <a:pPr>
                <a:defRPr/>
              </a:pPr>
              <a:t>7/1/2019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609018-3517-4D44-9489-AB74389E0E90}" type="slidenum">
              <a:rPr lang="en-US" smtClean="0"/>
              <a:pPr>
                <a:defRPr/>
              </a:pPr>
              <a:t>‹#›</a:t>
            </a:fld>
            <a:endParaRPr lang="en-US"/>
          </a:p>
        </p:txBody>
      </p:sp>
    </p:spTree>
    <p:extLst>
      <p:ext uri="{BB962C8B-B14F-4D97-AF65-F5344CB8AC3E}">
        <p14:creationId xmlns:p14="http://schemas.microsoft.com/office/powerpoint/2010/main" val="202482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160914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149346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76746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89722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419307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195224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9265-20F2-455E-B27F-CA3AC7A4BC3B}"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F4CC7D-7037-4D31-A0B0-B24307816FAF}" type="slidenum">
              <a:rPr lang="en-US" smtClean="0"/>
              <a:t>‹#›</a:t>
            </a:fld>
            <a:endParaRPr lang="en-US" dirty="0"/>
          </a:p>
        </p:txBody>
      </p:sp>
    </p:spTree>
    <p:extLst>
      <p:ext uri="{BB962C8B-B14F-4D97-AF65-F5344CB8AC3E}">
        <p14:creationId xmlns:p14="http://schemas.microsoft.com/office/powerpoint/2010/main" val="67832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A9265-20F2-455E-B27F-CA3AC7A4BC3B}" type="datetimeFigureOut">
              <a:rPr lang="en-US" smtClean="0"/>
              <a:t>7/1/2019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4CC7D-7037-4D31-A0B0-B24307816FAF}" type="slidenum">
              <a:rPr lang="en-US" smtClean="0"/>
              <a:t>‹#›</a:t>
            </a:fld>
            <a:endParaRPr lang="en-US" dirty="0"/>
          </a:p>
        </p:txBody>
      </p:sp>
    </p:spTree>
    <p:extLst>
      <p:ext uri="{BB962C8B-B14F-4D97-AF65-F5344CB8AC3E}">
        <p14:creationId xmlns:p14="http://schemas.microsoft.com/office/powerpoint/2010/main" val="130690368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3EAD120-2A39-4E95-B35A-900D9441A22E}" type="datetime1">
              <a:rPr lang="en-US" smtClean="0"/>
              <a:pPr>
                <a:defRPr/>
              </a:pPr>
              <a:t>7/1/2019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0D54715-C98C-48DA-B0D7-91A96D2CA1F2}" type="slidenum">
              <a:rPr lang="en-US" smtClean="0"/>
              <a:pPr>
                <a:defRPr/>
              </a:pPr>
              <a:t>‹#›</a:t>
            </a:fld>
            <a:endParaRPr lang="en-US"/>
          </a:p>
        </p:txBody>
      </p:sp>
    </p:spTree>
    <p:extLst>
      <p:ext uri="{BB962C8B-B14F-4D97-AF65-F5344CB8AC3E}">
        <p14:creationId xmlns:p14="http://schemas.microsoft.com/office/powerpoint/2010/main" val="8243270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81200"/>
            <a:ext cx="9144000" cy="1200337"/>
          </a:xfrm>
          <a:prstGeom prst="rect">
            <a:avLst/>
          </a:prstGeom>
          <a:solidFill>
            <a:srgbClr val="0024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D2C4F"/>
              </a:solidFill>
              <a:effectLst/>
              <a:uLnTx/>
              <a:uFillTx/>
              <a:latin typeface="Calibri"/>
              <a:ea typeface="+mn-ea"/>
              <a:cs typeface="+mn-cs"/>
            </a:endParaRPr>
          </a:p>
        </p:txBody>
      </p:sp>
      <p:sp>
        <p:nvSpPr>
          <p:cNvPr id="7" name="Rectangle 6"/>
          <p:cNvSpPr/>
          <p:nvPr/>
        </p:nvSpPr>
        <p:spPr>
          <a:xfrm>
            <a:off x="0" y="2013372"/>
            <a:ext cx="914400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Lucida Sans" panose="020B0602030504020204" pitchFamily="34" charset="0"/>
                <a:ea typeface="+mn-ea"/>
                <a:cs typeface="Times New Roman" panose="02020603050405020304" pitchFamily="18" charset="0"/>
              </a:rPr>
              <a:t>Agency Priority Goal Action Plan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Title 1"/>
          <p:cNvSpPr txBox="1">
            <a:spLocks/>
          </p:cNvSpPr>
          <p:nvPr/>
        </p:nvSpPr>
        <p:spPr>
          <a:xfrm>
            <a:off x="685800" y="3272597"/>
            <a:ext cx="8001000" cy="2812802"/>
          </a:xfrm>
          <a:prstGeom prst="rect">
            <a:avLst/>
          </a:prstGeom>
          <a:no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defTabSz="6858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00244B"/>
                </a:solidFill>
                <a:effectLst/>
                <a:uLnTx/>
                <a:uFillTx/>
                <a:latin typeface="Lucida Sans" panose="020B0602030504020204" pitchFamily="34" charset="0"/>
                <a:ea typeface="+mj-ea"/>
                <a:cs typeface="Times New Roman" panose="02020603050405020304" pitchFamily="18" charset="0"/>
              </a:rPr>
              <a:t>Goal Leader: </a:t>
            </a:r>
            <a:r>
              <a:rPr kumimoji="0" lang="en-US" sz="1400" b="0" i="0" u="none" strike="noStrike" kern="1200" cap="none" spc="0" normalizeH="0" baseline="0" noProof="0" dirty="0">
                <a:ln>
                  <a:noFill/>
                </a:ln>
                <a:solidFill>
                  <a:prstClr val="black"/>
                </a:solidFill>
                <a:effectLst/>
                <a:uLnTx/>
                <a:uFillTx/>
                <a:latin typeface="Calibri"/>
                <a:ea typeface="+mj-ea"/>
                <a:cs typeface="+mj-cs"/>
              </a:rPr>
              <a:t>Mona Siddiqui, Office of the Chief Technology Officer (CTO)</a:t>
            </a:r>
          </a:p>
          <a:p>
            <a:pPr marL="0" marR="0" lvl="0" indent="0" defTabSz="685800" rtl="0" eaLnBrk="1" fontAlgn="auto" latinLnBrk="0" hangingPunct="1">
              <a:lnSpc>
                <a:spcPct val="90000"/>
              </a:lnSpc>
              <a:spcBef>
                <a:spcPct val="0"/>
              </a:spcBef>
              <a:spcAft>
                <a:spcPts val="0"/>
              </a:spcAft>
              <a:buClrTx/>
              <a:buSzTx/>
              <a:buFontTx/>
              <a:buNone/>
              <a:tabLst/>
              <a:defRPr/>
            </a:pPr>
            <a:endParaRPr kumimoji="0" lang="en-US" sz="1400" b="1" i="0" u="none" strike="noStrike" kern="1200" cap="none" spc="0" normalizeH="0" baseline="0" noProof="0" dirty="0">
              <a:ln>
                <a:noFill/>
              </a:ln>
              <a:solidFill>
                <a:srgbClr val="00244B"/>
              </a:solidFill>
              <a:effectLst/>
              <a:uLnTx/>
              <a:uFillTx/>
              <a:latin typeface="Lucida Sans" panose="020B0602030504020204" pitchFamily="34" charset="0"/>
              <a:ea typeface="+mj-ea"/>
              <a:cs typeface="Times New Roman" panose="02020603050405020304" pitchFamily="18" charset="0"/>
            </a:endParaRPr>
          </a:p>
          <a:p>
            <a:pPr marL="0" marR="0" lvl="0" indent="0" defTabSz="685800" rtl="0" eaLnBrk="1" fontAlgn="auto" latinLnBrk="0" hangingPunct="1">
              <a:lnSpc>
                <a:spcPct val="90000"/>
              </a:lnSpc>
              <a:spcBef>
                <a:spcPct val="0"/>
              </a:spcBef>
              <a:spcAft>
                <a:spcPts val="0"/>
              </a:spcAft>
              <a:buClrTx/>
              <a:buSzTx/>
              <a:buFontTx/>
              <a:buNone/>
              <a:tabLst/>
              <a:defRPr/>
            </a:pPr>
            <a:br>
              <a:rPr kumimoji="0" lang="en-US" sz="1400" b="0" i="0" u="none" strike="noStrike" kern="1200" cap="none" spc="0" normalizeH="0" baseline="0" noProof="0" dirty="0">
                <a:ln>
                  <a:noFill/>
                </a:ln>
                <a:solidFill>
                  <a:prstClr val="black"/>
                </a:solidFill>
                <a:effectLst/>
                <a:uLnTx/>
                <a:uFillTx/>
                <a:latin typeface="Calibri"/>
                <a:ea typeface="+mj-ea"/>
                <a:cs typeface="+mj-cs"/>
              </a:rPr>
            </a:br>
            <a:br>
              <a:rPr kumimoji="0" lang="en-US" sz="1400" b="0" i="0" u="none" strike="noStrike" kern="1200" cap="none" spc="0" normalizeH="0" baseline="0" noProof="0" dirty="0">
                <a:ln>
                  <a:noFill/>
                </a:ln>
                <a:solidFill>
                  <a:prstClr val="black"/>
                </a:solidFill>
                <a:effectLst/>
                <a:uLnTx/>
                <a:uFillTx/>
                <a:latin typeface="Calibri"/>
                <a:ea typeface="+mj-ea"/>
                <a:cs typeface="+mj-cs"/>
              </a:rPr>
            </a:br>
            <a:br>
              <a:rPr kumimoji="0" lang="en-US" sz="1200" b="0" i="0" u="none" strike="noStrike" kern="1200" cap="none" spc="0" normalizeH="0" baseline="0" noProof="0" dirty="0">
                <a:ln>
                  <a:noFill/>
                </a:ln>
                <a:solidFill>
                  <a:srgbClr val="00244B"/>
                </a:solidFill>
                <a:effectLst/>
                <a:uLnTx/>
                <a:uFillTx/>
                <a:latin typeface="Lucida Sans" panose="020B0602030504020204" pitchFamily="34" charset="0"/>
                <a:ea typeface="+mj-ea"/>
                <a:cs typeface="Times New Roman" panose="02020603050405020304" pitchFamily="18" charset="0"/>
              </a:rPr>
            </a:br>
            <a:endParaRPr kumimoji="0" lang="en-US" sz="1200" b="0" i="0" u="none" strike="noStrike" kern="1200" cap="none" spc="0" normalizeH="0" baseline="0" noProof="0" dirty="0">
              <a:ln>
                <a:noFill/>
              </a:ln>
              <a:solidFill>
                <a:srgbClr val="00244B"/>
              </a:solidFill>
              <a:effectLst/>
              <a:uLnTx/>
              <a:uFillTx/>
              <a:latin typeface="Lucida Sans" panose="020B0602030504020204" pitchFamily="34" charset="0"/>
              <a:ea typeface="+mj-ea"/>
              <a:cs typeface="Times New Roman" panose="02020603050405020304" pitchFamily="18" charset="0"/>
            </a:endParaRPr>
          </a:p>
          <a:p>
            <a:pPr marL="0" marR="0" lvl="0" indent="0" defTabSz="685800" rtl="0" eaLnBrk="1" fontAlgn="auto" latinLnBrk="0" hangingPunct="1">
              <a:lnSpc>
                <a:spcPct val="9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rgbClr val="00244B"/>
              </a:solidFill>
              <a:effectLst/>
              <a:uLnTx/>
              <a:uFillTx/>
              <a:latin typeface="Lucida Sans" panose="020B0602030504020204" pitchFamily="34" charset="0"/>
              <a:ea typeface="+mj-ea"/>
              <a:cs typeface="Times New Roman" panose="02020603050405020304" pitchFamily="18" charset="0"/>
            </a:endParaRPr>
          </a:p>
        </p:txBody>
      </p:sp>
      <p:sp>
        <p:nvSpPr>
          <p:cNvPr id="2" name="Rectangle 1"/>
          <p:cNvSpPr/>
          <p:nvPr/>
        </p:nvSpPr>
        <p:spPr>
          <a:xfrm>
            <a:off x="0" y="2367816"/>
            <a:ext cx="9144000"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Sans" panose="020B0602030504020204" pitchFamily="34" charset="0"/>
                <a:ea typeface="+mn-ea"/>
                <a:cs typeface="Times New Roman" panose="02020603050405020304" pitchFamily="18" charset="0"/>
              </a:rPr>
              <a:t>Combined Data Analyses</a:t>
            </a:r>
          </a:p>
        </p:txBody>
      </p:sp>
      <p:pic>
        <p:nvPicPr>
          <p:cNvPr id="11" name="Picture 10"/>
          <p:cNvPicPr/>
          <p:nvPr/>
        </p:nvPicPr>
        <p:blipFill>
          <a:blip r:embed="rId2"/>
          <a:stretch>
            <a:fillRect/>
          </a:stretch>
        </p:blipFill>
        <p:spPr>
          <a:xfrm>
            <a:off x="304800" y="6119952"/>
            <a:ext cx="3125422" cy="585648"/>
          </a:xfrm>
          <a:prstGeom prst="rect">
            <a:avLst/>
          </a:prstGeom>
        </p:spPr>
      </p:pic>
      <p:sp>
        <p:nvSpPr>
          <p:cNvPr id="17" name="Rectangle 16"/>
          <p:cNvSpPr/>
          <p:nvPr/>
        </p:nvSpPr>
        <p:spPr>
          <a:xfrm>
            <a:off x="3048000" y="6258887"/>
            <a:ext cx="9144000"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44B"/>
                </a:solidFill>
                <a:effectLst/>
                <a:uLnTx/>
                <a:uFillTx/>
                <a:latin typeface="Lucida Sans" panose="020B0602030504020204" pitchFamily="34" charset="0"/>
                <a:ea typeface="+mn-ea"/>
                <a:cs typeface="Times New Roman" panose="02020603050405020304" pitchFamily="18" charset="0"/>
              </a:rPr>
              <a:t>Fiscal Year 2019, Quarter 2</a:t>
            </a:r>
            <a:endParaRPr kumimoji="0" lang="en-US" sz="1400" b="0" i="0" u="none" strike="noStrike" kern="1200" cap="none" spc="0" normalizeH="0" baseline="0" noProof="0" dirty="0">
              <a:ln>
                <a:noFill/>
              </a:ln>
              <a:solidFill>
                <a:srgbClr val="00244B"/>
              </a:solidFill>
              <a:effectLst/>
              <a:uLnTx/>
              <a:uFillTx/>
              <a:latin typeface="Lucida Sans" panose="020B0602030504020204" pitchFamily="34" charset="0"/>
              <a:ea typeface="+mn-ea"/>
              <a:cs typeface="+mn-cs"/>
            </a:endParaRPr>
          </a:p>
        </p:txBody>
      </p:sp>
      <p:pic>
        <p:nvPicPr>
          <p:cNvPr id="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2323" y="87273"/>
            <a:ext cx="1839354" cy="183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10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solidFill>
                  <a:schemeClr val="tx1"/>
                </a:solidFill>
                <a:latin typeface="+mj-lt"/>
              </a:rPr>
              <a:t>Overview</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a:t>
            </a:fld>
            <a:endParaRPr lang="en-US" dirty="0"/>
          </a:p>
        </p:txBody>
      </p:sp>
      <p:sp>
        <p:nvSpPr>
          <p:cNvPr id="9" name="Content Placeholder 2"/>
          <p:cNvSpPr txBox="1">
            <a:spLocks/>
          </p:cNvSpPr>
          <p:nvPr/>
        </p:nvSpPr>
        <p:spPr bwMode="auto">
          <a:xfrm>
            <a:off x="342900" y="609600"/>
            <a:ext cx="8458200" cy="567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500" dirty="0">
              <a:solidFill>
                <a:schemeClr val="tx1"/>
              </a:solidFill>
              <a:latin typeface="+mj-lt"/>
            </a:endParaRPr>
          </a:p>
          <a:p>
            <a:pPr algn="l"/>
            <a:r>
              <a:rPr lang="en-US" sz="1500" dirty="0">
                <a:solidFill>
                  <a:schemeClr val="tx1"/>
                </a:solidFill>
                <a:latin typeface="+mj-lt"/>
              </a:rPr>
              <a:t>Goal Statement</a:t>
            </a:r>
          </a:p>
          <a:p>
            <a:pPr marL="742950" lvl="1" indent="-285750" algn="l">
              <a:buFont typeface="Courier New" panose="02070309020205020404" pitchFamily="49" charset="0"/>
              <a:buChar char="o"/>
            </a:pPr>
            <a:r>
              <a:rPr lang="en-US" sz="1400" dirty="0">
                <a:solidFill>
                  <a:schemeClr val="tx1"/>
                </a:solidFill>
              </a:rPr>
              <a:t>Increase combined analysis of disparate datasets in order to achieve better insights. By September 30, 2019 HHS will develop and implement an enterprise wide data governance model.  This will enable more efficient and effective processes for sharing inter-agency data beyond a dataset’s primary purpose.  Two use cases of inter-agency data sharing through this process will be tested. </a:t>
            </a:r>
          </a:p>
          <a:p>
            <a:pPr algn="l"/>
            <a:endParaRPr lang="en-US" sz="1500" dirty="0">
              <a:solidFill>
                <a:schemeClr val="tx1"/>
              </a:solidFill>
            </a:endParaRPr>
          </a:p>
          <a:p>
            <a:pPr algn="l"/>
            <a:r>
              <a:rPr lang="en-US" sz="1500" dirty="0">
                <a:solidFill>
                  <a:schemeClr val="tx1"/>
                </a:solidFill>
              </a:rPr>
              <a:t>Challenges</a:t>
            </a:r>
          </a:p>
          <a:p>
            <a:pPr marL="742950" lvl="1" indent="-285750" algn="l">
              <a:buFont typeface="Courier New" panose="02070309020205020404" pitchFamily="49" charset="0"/>
              <a:buChar char="o"/>
            </a:pPr>
            <a:r>
              <a:rPr lang="en-US" sz="1400" dirty="0">
                <a:solidFill>
                  <a:schemeClr val="tx1"/>
                </a:solidFill>
              </a:rPr>
              <a:t>Siloes - HHS has rich data assets that are collected and maintained by separate agencies within the Department.  In many instances, Operating Divisions may have specific authorities or mandates to collect data, which makes joint collection or integration of data collection activities difficult. </a:t>
            </a:r>
          </a:p>
          <a:p>
            <a:pPr marL="742950" lvl="1" indent="-285750" algn="l">
              <a:buFont typeface="Courier New" panose="02070309020205020404" pitchFamily="49" charset="0"/>
              <a:buChar char="o"/>
            </a:pPr>
            <a:r>
              <a:rPr lang="en-US" sz="1400" dirty="0">
                <a:solidFill>
                  <a:schemeClr val="tx1"/>
                </a:solidFill>
              </a:rPr>
              <a:t>Statistical agencies and units must adhere to legal provisions (e.g., Confidential Information Protection and Statistical Efficiency Act) that can inhibit data sharing.  HHS programs and services can also be restricted from sharing data by legal provisions.  For example, the National Directory of New Hires is a valuable data asset, but it contains the highest degrees of protection.</a:t>
            </a:r>
          </a:p>
          <a:p>
            <a:pPr marL="742950" lvl="1" indent="-285750" algn="l">
              <a:buFont typeface="Courier New" panose="02070309020205020404" pitchFamily="49" charset="0"/>
              <a:buChar char="o"/>
            </a:pPr>
            <a:r>
              <a:rPr lang="en-US" sz="1400" dirty="0">
                <a:solidFill>
                  <a:schemeClr val="tx1"/>
                </a:solidFill>
              </a:rPr>
              <a:t>CMS, IHS and other Health Insurance Portability and Accountability Act covered entities must adhere to HIPAA regulations for the disclosure and use of covered health information</a:t>
            </a:r>
          </a:p>
          <a:p>
            <a:pPr marL="742950" lvl="1" indent="-285750" algn="l">
              <a:buFont typeface="Courier New" panose="02070309020205020404" pitchFamily="49" charset="0"/>
              <a:buChar char="o"/>
            </a:pPr>
            <a:r>
              <a:rPr lang="en-US" sz="1400" dirty="0">
                <a:solidFill>
                  <a:schemeClr val="tx1"/>
                </a:solidFill>
              </a:rPr>
              <a:t>Agencies within HHS each serve specific missions and developed systems over time to address their unique needs.  However, reexamining the underlying infrastructure can help identify gaps, areas for improvement, and efficiencies.  Specifically, HHS needs to develop and implement an enterprise wide data governance strategy. </a:t>
            </a: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lvl="1" algn="l"/>
            <a:endParaRPr lang="en-US" sz="1400" dirty="0">
              <a:solidFill>
                <a:schemeClr val="bg1">
                  <a:lumMod val="50000"/>
                </a:schemeClr>
              </a:solidFill>
              <a:latin typeface="+mj-lt"/>
            </a:endParaRPr>
          </a:p>
          <a:p>
            <a:pPr lvl="1" algn="l"/>
            <a:endParaRPr lang="en-US" sz="1400" dirty="0">
              <a:solidFill>
                <a:schemeClr val="tx1"/>
              </a:solidFill>
              <a:latin typeface="+mj-lt"/>
            </a:endParaRPr>
          </a:p>
          <a:p>
            <a:pPr algn="l"/>
            <a:endParaRPr lang="en-US" sz="1100" dirty="0">
              <a:solidFill>
                <a:schemeClr val="bg1">
                  <a:lumMod val="50000"/>
                </a:schemeClr>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99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solidFill>
                  <a:schemeClr val="tx1"/>
                </a:solidFill>
                <a:latin typeface="+mj-lt"/>
              </a:rPr>
              <a:t>Overview</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3</a:t>
            </a:fld>
            <a:endParaRPr lang="en-US" dirty="0"/>
          </a:p>
        </p:txBody>
      </p:sp>
      <p:sp>
        <p:nvSpPr>
          <p:cNvPr id="9" name="Content Placeholder 2"/>
          <p:cNvSpPr txBox="1">
            <a:spLocks/>
          </p:cNvSpPr>
          <p:nvPr/>
        </p:nvSpPr>
        <p:spPr bwMode="auto">
          <a:xfrm>
            <a:off x="342900" y="609600"/>
            <a:ext cx="8458200" cy="567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500" dirty="0">
              <a:solidFill>
                <a:schemeClr val="tx1"/>
              </a:solidFill>
              <a:latin typeface="+mj-lt"/>
            </a:endParaRPr>
          </a:p>
          <a:p>
            <a:pPr algn="l"/>
            <a:r>
              <a:rPr lang="en-US" sz="1500" dirty="0">
                <a:solidFill>
                  <a:schemeClr val="tx1"/>
                </a:solidFill>
                <a:latin typeface="+mj-lt"/>
              </a:rPr>
              <a:t>Opportunity</a:t>
            </a:r>
          </a:p>
          <a:p>
            <a:pPr marL="742950" lvl="1" indent="-285750" algn="l">
              <a:buFont typeface="Courier New" panose="02070309020205020404" pitchFamily="49" charset="0"/>
              <a:buChar char="o"/>
            </a:pPr>
            <a:r>
              <a:rPr lang="en-US" sz="1400" dirty="0">
                <a:solidFill>
                  <a:schemeClr val="tx1"/>
                </a:solidFill>
              </a:rPr>
              <a:t>Multi-sector issues—when an issue touches more than one agency or crosses into multi-disciplines than joint research and analyses occur and benefit everyone involved.</a:t>
            </a:r>
          </a:p>
          <a:p>
            <a:pPr marL="742950" lvl="1" indent="-285750" algn="l">
              <a:buFont typeface="Courier New" panose="02070309020205020404" pitchFamily="49" charset="0"/>
              <a:buChar char="o"/>
            </a:pPr>
            <a:r>
              <a:rPr lang="en-US" sz="1400" dirty="0">
                <a:solidFill>
                  <a:schemeClr val="tx1"/>
                </a:solidFill>
              </a:rPr>
              <a:t>Technology—advances in computing and IT infrastructure allow for secure sharing of information and enable collaborative work. </a:t>
            </a:r>
          </a:p>
          <a:p>
            <a:pPr marL="742950" lvl="1" indent="-285750" algn="l">
              <a:buFont typeface="Courier New" panose="02070309020205020404" pitchFamily="49" charset="0"/>
              <a:buChar char="o"/>
            </a:pPr>
            <a:r>
              <a:rPr lang="en-US" sz="1400" dirty="0">
                <a:solidFill>
                  <a:schemeClr val="tx1"/>
                </a:solidFill>
              </a:rPr>
              <a:t>Methodology—advances in statistics, machine learning, data mining, and geographic analysis enable disparate datasets to be combined to reveal new insights and find patterns. </a:t>
            </a:r>
          </a:p>
          <a:p>
            <a:pPr lvl="1" algn="l"/>
            <a:endParaRPr lang="en-US" sz="1400" dirty="0">
              <a:solidFill>
                <a:schemeClr val="tx1"/>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lvl="1" algn="l"/>
            <a:endParaRPr lang="en-US" sz="1400" dirty="0">
              <a:solidFill>
                <a:schemeClr val="bg1">
                  <a:lumMod val="50000"/>
                </a:schemeClr>
              </a:solidFill>
              <a:latin typeface="+mj-lt"/>
            </a:endParaRPr>
          </a:p>
          <a:p>
            <a:pPr lvl="1" algn="l"/>
            <a:endParaRPr lang="en-US" sz="1400" dirty="0">
              <a:solidFill>
                <a:schemeClr val="tx1"/>
              </a:solidFill>
              <a:latin typeface="+mj-lt"/>
            </a:endParaRPr>
          </a:p>
          <a:p>
            <a:pPr algn="l"/>
            <a:endParaRPr lang="en-US" sz="1100" dirty="0">
              <a:solidFill>
                <a:schemeClr val="bg1">
                  <a:lumMod val="50000"/>
                </a:schemeClr>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92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solidFill>
                  <a:schemeClr val="tx1"/>
                </a:solidFill>
                <a:latin typeface="+mj-lt"/>
              </a:rPr>
              <a:t>Leadership</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4</a:t>
            </a:fld>
            <a:endParaRPr lang="en-US"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342900" y="609600"/>
            <a:ext cx="8458200" cy="567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500" dirty="0">
              <a:solidFill>
                <a:schemeClr val="tx1"/>
              </a:solidFill>
              <a:latin typeface="+mj-lt"/>
            </a:endParaRPr>
          </a:p>
          <a:p>
            <a:pPr algn="l"/>
            <a:r>
              <a:rPr lang="en-US" sz="1500" dirty="0">
                <a:solidFill>
                  <a:schemeClr val="tx1"/>
                </a:solidFill>
                <a:latin typeface="+mj-lt"/>
              </a:rPr>
              <a:t>Core Team</a:t>
            </a:r>
          </a:p>
          <a:p>
            <a:pPr marL="742950" lvl="1" indent="-285750" algn="l">
              <a:buFont typeface="Courier New" panose="02070309020205020404" pitchFamily="49" charset="0"/>
              <a:buChar char="o"/>
            </a:pPr>
            <a:r>
              <a:rPr lang="en-US" sz="1500" dirty="0">
                <a:solidFill>
                  <a:schemeClr val="tx1"/>
                </a:solidFill>
                <a:latin typeface="+mj-lt"/>
              </a:rPr>
              <a:t>APG Goal Leader: Mona Siddiqui, Chief Data Officer, </a:t>
            </a:r>
            <a:r>
              <a:rPr lang="en-US" sz="1600" dirty="0">
                <a:solidFill>
                  <a:schemeClr val="tx1"/>
                </a:solidFill>
              </a:rPr>
              <a:t>Office of the CTO, IOS </a:t>
            </a:r>
            <a:endParaRPr lang="en-US" sz="1500" dirty="0">
              <a:solidFill>
                <a:schemeClr val="tx1"/>
              </a:solidFill>
              <a:latin typeface="+mj-lt"/>
            </a:endParaRPr>
          </a:p>
          <a:p>
            <a:pPr marL="742950" lvl="1" indent="-285750" algn="l">
              <a:buFont typeface="Courier New" panose="02070309020205020404" pitchFamily="49" charset="0"/>
              <a:buChar char="o"/>
            </a:pPr>
            <a:r>
              <a:rPr lang="en-US" sz="1500" dirty="0">
                <a:solidFill>
                  <a:schemeClr val="tx1"/>
                </a:solidFill>
                <a:latin typeface="+mj-lt"/>
              </a:rPr>
              <a:t>Reimagine HHS: Leveraging the Power of HHS Data Core Team </a:t>
            </a:r>
          </a:p>
          <a:p>
            <a:pPr lvl="1" algn="l"/>
            <a:endParaRPr lang="en-US" sz="1400" dirty="0">
              <a:solidFill>
                <a:schemeClr val="tx1"/>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lvl="1" algn="l"/>
            <a:endParaRPr lang="en-US" sz="1400" dirty="0">
              <a:solidFill>
                <a:schemeClr val="bg1">
                  <a:lumMod val="50000"/>
                </a:schemeClr>
              </a:solidFill>
              <a:latin typeface="+mj-lt"/>
            </a:endParaRPr>
          </a:p>
          <a:p>
            <a:pPr lvl="1" algn="l"/>
            <a:endParaRPr lang="en-US" sz="1400" dirty="0">
              <a:solidFill>
                <a:schemeClr val="tx1"/>
              </a:solidFill>
              <a:latin typeface="+mj-lt"/>
            </a:endParaRPr>
          </a:p>
          <a:p>
            <a:pPr algn="l"/>
            <a:endParaRPr lang="en-US" sz="1100" dirty="0">
              <a:solidFill>
                <a:schemeClr val="bg1">
                  <a:lumMod val="50000"/>
                </a:schemeClr>
              </a:solidFill>
              <a:latin typeface="+mj-lt"/>
            </a:endParaRPr>
          </a:p>
        </p:txBody>
      </p:sp>
    </p:spTree>
    <p:extLst>
      <p:ext uri="{BB962C8B-B14F-4D97-AF65-F5344CB8AC3E}">
        <p14:creationId xmlns:p14="http://schemas.microsoft.com/office/powerpoint/2010/main" val="341038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solidFill>
                  <a:schemeClr val="tx1"/>
                </a:solidFill>
                <a:latin typeface="+mj-lt"/>
              </a:rPr>
              <a:t>Goal Structure &amp; Strategies</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5</a:t>
            </a:fld>
            <a:endParaRPr lang="en-US"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342900" y="609600"/>
            <a:ext cx="8458200" cy="567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500" dirty="0">
              <a:solidFill>
                <a:schemeClr val="tx1"/>
              </a:solidFill>
              <a:latin typeface="+mj-lt"/>
            </a:endParaRPr>
          </a:p>
          <a:p>
            <a:pPr marL="285750" indent="-285750" algn="l">
              <a:buFont typeface="Courier New" panose="02070309020205020404" pitchFamily="49" charset="0"/>
              <a:buChar char="o"/>
            </a:pPr>
            <a:r>
              <a:rPr lang="en-US" sz="1500" dirty="0">
                <a:solidFill>
                  <a:schemeClr val="tx1"/>
                </a:solidFill>
                <a:latin typeface="+mj-lt"/>
              </a:rPr>
              <a:t>HHS agencies have experience conducting combined analyses and linking datasets together (both internal and external).  However, these are often treated as “one-offs”, experimental, or exploratory rather than a tool to support the overall mission.  Encouraging agency collaboration to conduct this work will require providing tools, devoting staff time, and establishing a framework that benefits all involved. </a:t>
            </a:r>
          </a:p>
          <a:p>
            <a:pPr marL="285750" indent="-285750" algn="l">
              <a:buFont typeface="Courier New" panose="02070309020205020404" pitchFamily="49" charset="0"/>
              <a:buChar char="o"/>
            </a:pPr>
            <a:endParaRPr lang="en-US" sz="1500" dirty="0">
              <a:solidFill>
                <a:schemeClr val="tx1"/>
              </a:solidFill>
              <a:latin typeface="+mj-lt"/>
            </a:endParaRPr>
          </a:p>
          <a:p>
            <a:pPr marL="285750" indent="-285750" algn="l">
              <a:buFont typeface="Courier New" panose="02070309020205020404" pitchFamily="49" charset="0"/>
              <a:buChar char="o"/>
            </a:pPr>
            <a:r>
              <a:rPr lang="en-US" sz="1500" dirty="0">
                <a:solidFill>
                  <a:schemeClr val="tx1"/>
                </a:solidFill>
                <a:latin typeface="+mj-lt"/>
              </a:rPr>
              <a:t>An HHS wide data governance plan will establish ownership and rules for data assets and improve data quality and uniformity.</a:t>
            </a:r>
          </a:p>
          <a:p>
            <a:pPr marL="285750" indent="-285750" algn="l">
              <a:buFont typeface="Courier New" panose="02070309020205020404" pitchFamily="49" charset="0"/>
              <a:buChar char="o"/>
            </a:pPr>
            <a:endParaRPr lang="en-US" sz="1500" dirty="0">
              <a:solidFill>
                <a:schemeClr val="tx1"/>
              </a:solidFill>
              <a:latin typeface="+mj-lt"/>
            </a:endParaRPr>
          </a:p>
          <a:p>
            <a:pPr marL="285750" indent="-285750" algn="l">
              <a:buFont typeface="Courier New" panose="02070309020205020404" pitchFamily="49" charset="0"/>
              <a:buChar char="o"/>
            </a:pPr>
            <a:r>
              <a:rPr lang="en-US" sz="1500" dirty="0">
                <a:solidFill>
                  <a:schemeClr val="tx1"/>
                </a:solidFill>
                <a:latin typeface="+mj-lt"/>
              </a:rPr>
              <a:t>A streamlined data use agreement infrastructure will enable more seamless interagency data sharing</a:t>
            </a:r>
            <a:r>
              <a:rPr lang="en-US" sz="1400" dirty="0">
                <a:solidFill>
                  <a:schemeClr val="tx1"/>
                </a:solidFill>
              </a:rPr>
              <a:t>.</a:t>
            </a:r>
            <a:r>
              <a:rPr lang="en-US" sz="1500" dirty="0">
                <a:solidFill>
                  <a:schemeClr val="tx1"/>
                </a:solidFill>
                <a:latin typeface="+mj-lt"/>
              </a:rPr>
              <a:t> </a:t>
            </a:r>
          </a:p>
          <a:p>
            <a:pPr marL="285750" indent="-285750" algn="l">
              <a:buFont typeface="Courier New" panose="02070309020205020404" pitchFamily="49" charset="0"/>
              <a:buChar char="o"/>
            </a:pPr>
            <a:endParaRPr lang="en-US" sz="1500" dirty="0">
              <a:solidFill>
                <a:schemeClr val="tx1"/>
              </a:solidFill>
              <a:latin typeface="+mj-lt"/>
            </a:endParaRPr>
          </a:p>
          <a:p>
            <a:pPr marL="285750" indent="-285750" algn="l">
              <a:buFont typeface="Courier New" panose="02070309020205020404" pitchFamily="49" charset="0"/>
              <a:buChar char="o"/>
            </a:pPr>
            <a:r>
              <a:rPr lang="en-US" sz="1500" dirty="0">
                <a:solidFill>
                  <a:schemeClr val="tx1"/>
                </a:solidFill>
                <a:latin typeface="+mj-lt"/>
              </a:rPr>
              <a:t>Developing an infrastructure that allows for secure and simple sharing of data assets will enable agencies and staff to collaborate on issues that affect multiple agencies such as the opioid epidemic. </a:t>
            </a:r>
          </a:p>
          <a:p>
            <a:pPr marL="285750" indent="-285750" algn="l">
              <a:buFont typeface="Courier New" panose="02070309020205020404" pitchFamily="49" charset="0"/>
              <a:buChar char="o"/>
            </a:pPr>
            <a:endParaRPr lang="en-US" sz="1500" dirty="0">
              <a:solidFill>
                <a:schemeClr val="tx1"/>
              </a:solidFill>
              <a:latin typeface="+mj-lt"/>
            </a:endParaRPr>
          </a:p>
          <a:p>
            <a:pPr marL="285750" indent="-285750" algn="l">
              <a:buFont typeface="Courier New" panose="02070309020205020404" pitchFamily="49" charset="0"/>
              <a:buChar char="o"/>
            </a:pPr>
            <a:r>
              <a:rPr lang="en-US" sz="1500" dirty="0">
                <a:solidFill>
                  <a:schemeClr val="tx1"/>
                </a:solidFill>
                <a:latin typeface="+mj-lt"/>
              </a:rPr>
              <a:t>Comparing commonly used data architectures and data management tools to open source software and file formats could reveal more efficient ways to analyze and manipulate data assets.  Adopting and using flexible open source solutions would also increase the Department’s ability to partner with the private sector.</a:t>
            </a:r>
          </a:p>
          <a:p>
            <a:pPr lvl="1" algn="l"/>
            <a:endParaRPr lang="en-US" sz="1400" dirty="0">
              <a:solidFill>
                <a:schemeClr val="tx1"/>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marL="742950" lvl="1" indent="-285750" algn="l">
              <a:buFont typeface="Courier New" panose="02070309020205020404" pitchFamily="49" charset="0"/>
              <a:buChar char="o"/>
            </a:pPr>
            <a:endParaRPr lang="en-US" sz="1400" dirty="0">
              <a:solidFill>
                <a:schemeClr val="bg1">
                  <a:lumMod val="50000"/>
                </a:schemeClr>
              </a:solidFill>
              <a:latin typeface="+mj-lt"/>
            </a:endParaRPr>
          </a:p>
          <a:p>
            <a:pPr lvl="1" algn="l"/>
            <a:endParaRPr lang="en-US" sz="1400" dirty="0">
              <a:solidFill>
                <a:schemeClr val="bg1">
                  <a:lumMod val="50000"/>
                </a:schemeClr>
              </a:solidFill>
              <a:latin typeface="+mj-lt"/>
            </a:endParaRPr>
          </a:p>
          <a:p>
            <a:pPr lvl="1" algn="l"/>
            <a:endParaRPr lang="en-US" sz="1400" dirty="0">
              <a:solidFill>
                <a:schemeClr val="tx1"/>
              </a:solidFill>
              <a:latin typeface="+mj-lt"/>
            </a:endParaRPr>
          </a:p>
          <a:p>
            <a:pPr algn="l"/>
            <a:endParaRPr lang="en-US" sz="1100" dirty="0">
              <a:solidFill>
                <a:schemeClr val="bg1">
                  <a:lumMod val="50000"/>
                </a:schemeClr>
              </a:solidFill>
              <a:latin typeface="+mj-lt"/>
            </a:endParaRPr>
          </a:p>
        </p:txBody>
      </p:sp>
    </p:spTree>
    <p:extLst>
      <p:ext uri="{BB962C8B-B14F-4D97-AF65-F5344CB8AC3E}">
        <p14:creationId xmlns:p14="http://schemas.microsoft.com/office/powerpoint/2010/main" val="133364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solidFill>
                  <a:schemeClr val="tx1"/>
                </a:solidFill>
                <a:latin typeface="+mj-lt"/>
              </a:rPr>
              <a:t>Summary of Progress – FY 2019 Q1/Q2</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6</a:t>
            </a:fld>
            <a:endParaRPr lang="en-US"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342900" y="419100"/>
            <a:ext cx="8458200" cy="567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400" dirty="0"/>
          </a:p>
          <a:p>
            <a:pPr marL="285750" indent="-285750" algn="l">
              <a:buFont typeface="Courier New" panose="02070309020205020404" pitchFamily="49" charset="0"/>
              <a:buChar char="o"/>
            </a:pPr>
            <a:r>
              <a:rPr lang="en-US" sz="1500" dirty="0">
                <a:solidFill>
                  <a:schemeClr val="tx1"/>
                </a:solidFill>
                <a:latin typeface="+mj-lt"/>
              </a:rPr>
              <a:t>The Goal Team is working to revise the Future State report based on Departmental feedback in an effort to better align with the Evidence Based Act and is progressing through the Department clearance process.  </a:t>
            </a:r>
          </a:p>
          <a:p>
            <a:pPr marL="742950" lvl="1" indent="-285750" algn="l">
              <a:buFont typeface="Wingdings" panose="05000000000000000000" pitchFamily="2" charset="2"/>
              <a:buChar char="§"/>
            </a:pPr>
            <a:r>
              <a:rPr lang="en-US" sz="1500" dirty="0">
                <a:solidFill>
                  <a:schemeClr val="tx1"/>
                </a:solidFill>
                <a:latin typeface="+mj-lt"/>
              </a:rPr>
              <a:t>This report outlines both a potential data governance framework for the Department and identifies important elements that should be included in developing any technical solution to data sharing.  </a:t>
            </a:r>
          </a:p>
          <a:p>
            <a:pPr marL="742950" lvl="1" indent="-285750" algn="l">
              <a:buFont typeface="Wingdings" panose="05000000000000000000" pitchFamily="2" charset="2"/>
              <a:buChar char="§"/>
            </a:pPr>
            <a:r>
              <a:rPr lang="en-US" sz="1500" dirty="0">
                <a:solidFill>
                  <a:schemeClr val="tx1"/>
                </a:solidFill>
                <a:latin typeface="+mj-lt"/>
              </a:rPr>
              <a:t>The report is based on both the feedback gathered in Phase II of this work in conversations with staff across multiple HHS agencies and in a survey of practices both in the public and private sectors.</a:t>
            </a:r>
          </a:p>
          <a:p>
            <a:pPr marL="742950" lvl="1" indent="-285750" algn="l">
              <a:buFont typeface="Wingdings" panose="05000000000000000000" pitchFamily="2" charset="2"/>
              <a:buChar char="§"/>
            </a:pPr>
            <a:r>
              <a:rPr lang="en-US" sz="1500" dirty="0">
                <a:solidFill>
                  <a:schemeClr val="tx1"/>
                </a:solidFill>
                <a:latin typeface="+mj-lt"/>
              </a:rPr>
              <a:t>OMB approved and apportioned funding for Phase III.</a:t>
            </a:r>
          </a:p>
          <a:p>
            <a:pPr marL="285750" indent="-285750" algn="l">
              <a:buFont typeface="Courier New" panose="02070309020205020404" pitchFamily="49" charset="0"/>
              <a:buChar char="o"/>
            </a:pPr>
            <a:r>
              <a:rPr lang="en-US" sz="1500" dirty="0">
                <a:solidFill>
                  <a:schemeClr val="tx1"/>
                </a:solidFill>
                <a:latin typeface="+mj-lt"/>
              </a:rPr>
              <a:t>The Goal Team will complete an initial market analysis and expects to acquire the expertise necessary to implement similar efforts in complex health care organizations and at the state level (e.g., Performance Management Hub in Indiana) in May.</a:t>
            </a:r>
          </a:p>
          <a:p>
            <a:pPr marL="285750" indent="-285750" algn="l">
              <a:buFont typeface="Courier New" panose="02070309020205020404" pitchFamily="49" charset="0"/>
              <a:buChar char="o"/>
            </a:pPr>
            <a:r>
              <a:rPr lang="en-US" sz="1500" dirty="0">
                <a:solidFill>
                  <a:schemeClr val="tx1"/>
                </a:solidFill>
                <a:latin typeface="+mj-lt"/>
              </a:rPr>
              <a:t>The Goal Team began developing a work plan to partner with a National Technical Information Service vehicle through the Commerce Department. </a:t>
            </a:r>
          </a:p>
          <a:p>
            <a:pPr marL="742950" lvl="1" indent="-285750" algn="l">
              <a:buFont typeface="Courier New" panose="02070309020205020404" pitchFamily="49" charset="0"/>
              <a:buChar char="o"/>
            </a:pPr>
            <a:r>
              <a:rPr lang="en-US" sz="1500" dirty="0">
                <a:solidFill>
                  <a:schemeClr val="tx1"/>
                </a:solidFill>
                <a:latin typeface="+mj-lt"/>
              </a:rPr>
              <a:t>The Goal Team anticipates launching the prototype platform to enable data sharing and work flow facilitation in two to three months.</a:t>
            </a:r>
          </a:p>
          <a:p>
            <a:pPr algn="l"/>
            <a:endParaRPr lang="en-US" sz="1500" dirty="0">
              <a:solidFill>
                <a:schemeClr val="tx1"/>
              </a:solidFill>
              <a:latin typeface="+mj-lt"/>
            </a:endParaRPr>
          </a:p>
          <a:p>
            <a:pPr marL="285750" indent="-285750" algn="l">
              <a:buFont typeface="Courier New" panose="02070309020205020404" pitchFamily="49" charset="0"/>
              <a:buChar char="o"/>
            </a:pPr>
            <a:endParaRPr lang="en-US" sz="1400" dirty="0">
              <a:solidFill>
                <a:schemeClr val="tx1"/>
              </a:solidFill>
            </a:endParaRPr>
          </a:p>
          <a:p>
            <a:pPr marL="285750" indent="-285750" algn="l">
              <a:buFont typeface="Courier New" panose="02070309020205020404" pitchFamily="49" charset="0"/>
              <a:buChar char="o"/>
            </a:pPr>
            <a:endParaRPr lang="en-US" sz="1400" dirty="0">
              <a:solidFill>
                <a:schemeClr val="tx1"/>
              </a:solidFill>
              <a:latin typeface="Calibri" panose="020F0502020204030204" pitchFamily="34" charset="0"/>
            </a:endParaRPr>
          </a:p>
          <a:p>
            <a:pPr marL="285750" indent="-285750" algn="l">
              <a:buFont typeface="Courier New" panose="02070309020205020404" pitchFamily="49" charset="0"/>
              <a:buChar char="o"/>
            </a:pPr>
            <a:endParaRPr lang="en-US" sz="1400" dirty="0">
              <a:solidFill>
                <a:schemeClr val="tx1"/>
              </a:solidFill>
              <a:latin typeface="Calibri" panose="020F0502020204030204" pitchFamily="34" charset="0"/>
            </a:endParaRPr>
          </a:p>
          <a:p>
            <a:pPr marL="285750" indent="-285750" algn="l">
              <a:buFont typeface="Courier New" panose="02070309020205020404" pitchFamily="49" charset="0"/>
              <a:buChar char="o"/>
            </a:pPr>
            <a:endParaRPr lang="en-US" sz="1400" dirty="0">
              <a:solidFill>
                <a:schemeClr val="tx1"/>
              </a:solidFill>
              <a:latin typeface="Calibri" panose="020F0502020204030204" pitchFamily="34" charset="0"/>
            </a:endParaRPr>
          </a:p>
          <a:p>
            <a:pPr marL="285750" indent="-285750" algn="l">
              <a:buFont typeface="Courier New" panose="02070309020205020404" pitchFamily="49" charset="0"/>
              <a:buChar char="o"/>
            </a:pPr>
            <a:endParaRPr lang="en-US" sz="1400" dirty="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133364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9A7CC1-7E13-436F-B581-24BA55219FC5}"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207041369"/>
              </p:ext>
            </p:extLst>
          </p:nvPr>
        </p:nvGraphicFramePr>
        <p:xfrm>
          <a:off x="152400" y="1124824"/>
          <a:ext cx="8686801" cy="3290799"/>
        </p:xfrm>
        <a:graphic>
          <a:graphicData uri="http://schemas.openxmlformats.org/drawingml/2006/table">
            <a:tbl>
              <a:tblPr>
                <a:tableStyleId>{5C22544A-7EE6-4342-B048-85BDC9FD1C3A}</a:tableStyleId>
              </a:tblPr>
              <a:tblGrid>
                <a:gridCol w="3279795">
                  <a:extLst>
                    <a:ext uri="{9D8B030D-6E8A-4147-A177-3AD203B41FA5}">
                      <a16:colId xmlns:a16="http://schemas.microsoft.com/office/drawing/2014/main" val="20000"/>
                    </a:ext>
                  </a:extLst>
                </a:gridCol>
                <a:gridCol w="920416">
                  <a:extLst>
                    <a:ext uri="{9D8B030D-6E8A-4147-A177-3AD203B41FA5}">
                      <a16:colId xmlns:a16="http://schemas.microsoft.com/office/drawing/2014/main" val="20001"/>
                    </a:ext>
                  </a:extLst>
                </a:gridCol>
                <a:gridCol w="836741">
                  <a:extLst>
                    <a:ext uri="{9D8B030D-6E8A-4147-A177-3AD203B41FA5}">
                      <a16:colId xmlns:a16="http://schemas.microsoft.com/office/drawing/2014/main" val="20002"/>
                    </a:ext>
                  </a:extLst>
                </a:gridCol>
                <a:gridCol w="3649849">
                  <a:extLst>
                    <a:ext uri="{9D8B030D-6E8A-4147-A177-3AD203B41FA5}">
                      <a16:colId xmlns:a16="http://schemas.microsoft.com/office/drawing/2014/main" val="20005"/>
                    </a:ext>
                  </a:extLst>
                </a:gridCol>
              </a:tblGrid>
              <a:tr h="212245">
                <a:tc gridSpan="4">
                  <a:txBody>
                    <a:bodyPr/>
                    <a:lstStyle/>
                    <a:p>
                      <a:pPr algn="ctr" fontAlgn="b"/>
                      <a:r>
                        <a:rPr lang="en-US" sz="1400" b="1" i="0" u="none" strike="noStrike" dirty="0">
                          <a:solidFill>
                            <a:srgbClr val="000000"/>
                          </a:solidFill>
                          <a:effectLst/>
                          <a:latin typeface="+mj-lt"/>
                        </a:rPr>
                        <a:t>Milestone Summary</a:t>
                      </a:r>
                    </a:p>
                  </a:txBody>
                  <a:tcPr marL="9525" marR="9525" marT="9527" marB="0">
                    <a:solidFill>
                      <a:schemeClr val="accent1">
                        <a:lumMod val="20000"/>
                        <a:lumOff val="8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extLst>
                  <a:ext uri="{0D108BD9-81ED-4DB2-BD59-A6C34878D82A}">
                    <a16:rowId xmlns:a16="http://schemas.microsoft.com/office/drawing/2014/main" val="10000"/>
                  </a:ext>
                </a:extLst>
              </a:tr>
              <a:tr h="728908">
                <a:tc>
                  <a:txBody>
                    <a:bodyPr/>
                    <a:lstStyle/>
                    <a:p>
                      <a:pPr algn="l" fontAlgn="b"/>
                      <a:r>
                        <a:rPr lang="en-US" sz="1200" b="1" u="none" strike="noStrike" dirty="0">
                          <a:effectLst/>
                        </a:rPr>
                        <a:t>Key Milestone</a:t>
                      </a:r>
                      <a:endParaRPr lang="en-US" sz="1200" b="1" i="0" u="none" strike="noStrike" dirty="0">
                        <a:solidFill>
                          <a:srgbClr val="000000"/>
                        </a:solidFill>
                        <a:effectLst/>
                        <a:latin typeface="Calibri"/>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effectLst/>
                        </a:rPr>
                        <a:t>Milestone Due Date*</a:t>
                      </a:r>
                      <a:endParaRPr lang="en-US" sz="1200" b="0" u="none" strike="noStrike" dirty="0">
                        <a:effectLs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effectLst/>
                          <a:latin typeface="+mn-lt"/>
                        </a:rPr>
                        <a:t>Milestone Status</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baseline="0"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dk1"/>
                          </a:solidFill>
                          <a:effectLst/>
                          <a:latin typeface="+mn-lt"/>
                        </a:rPr>
                        <a:t>Comments</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chemeClr val="dk1"/>
                        </a:solidFill>
                        <a:effectLst/>
                        <a:latin typeface="+mn-lt"/>
                      </a:endParaRPr>
                    </a:p>
                  </a:txBody>
                  <a:tcPr marL="9525" marR="9525" marT="9527" marB="0">
                    <a:solidFill>
                      <a:schemeClr val="accent1">
                        <a:lumMod val="40000"/>
                        <a:lumOff val="60000"/>
                      </a:schemeClr>
                    </a:solidFill>
                  </a:tcPr>
                </a:tc>
                <a:extLst>
                  <a:ext uri="{0D108BD9-81ED-4DB2-BD59-A6C34878D82A}">
                    <a16:rowId xmlns:a16="http://schemas.microsoft.com/office/drawing/2014/main" val="10001"/>
                  </a:ext>
                </a:extLst>
              </a:tr>
              <a:tr h="531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Develop framework for Department-wide Data Governance Plan</a:t>
                      </a:r>
                      <a:endParaRPr lang="en-US" sz="1200" b="0" dirty="0">
                        <a:solidFill>
                          <a:schemeClr val="tx1"/>
                        </a:solidFill>
                      </a:endParaRPr>
                    </a:p>
                  </a:txBody>
                  <a:tcPr marL="9525" marR="9525" marT="9527" marB="0">
                    <a:solidFill>
                      <a:schemeClr val="tx2">
                        <a:lumMod val="20000"/>
                        <a:lumOff val="80000"/>
                      </a:schemeClr>
                    </a:solidFill>
                  </a:tcPr>
                </a:tc>
                <a:tc>
                  <a:txBody>
                    <a:bodyPr/>
                    <a:lstStyle/>
                    <a:p>
                      <a:pPr algn="ctr" fontAlgn="b"/>
                      <a:r>
                        <a:rPr lang="en-US" sz="1200" kern="1200" dirty="0">
                          <a:solidFill>
                            <a:schemeClr val="tx1"/>
                          </a:solidFill>
                          <a:latin typeface="+mn-lt"/>
                          <a:ea typeface="+mn-ea"/>
                          <a:cs typeface="+mn-cs"/>
                        </a:rPr>
                        <a:t>Q4, FY 2018</a:t>
                      </a:r>
                      <a:endParaRPr lang="en-US" sz="1200" b="0" i="0" u="none" strike="noStrike" dirty="0">
                        <a:solidFill>
                          <a:schemeClr val="tx1"/>
                        </a:solidFill>
                        <a:effectLst/>
                        <a:latin typeface="Calibri"/>
                      </a:endParaRP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Calibri"/>
                        </a:rPr>
                        <a:t>Complete</a:t>
                      </a:r>
                    </a:p>
                  </a:txBody>
                  <a:tcPr marL="9525" marR="9525" marT="9527" marB="0">
                    <a:solidFill>
                      <a:schemeClr val="bg1">
                        <a:lumMod val="95000"/>
                      </a:schemeClr>
                    </a:solidFill>
                  </a:tcPr>
                </a:tc>
                <a:tc>
                  <a:txBody>
                    <a:bodyPr/>
                    <a:lstStyle/>
                    <a:p>
                      <a:pPr algn="l" rtl="0" fontAlgn="t"/>
                      <a:r>
                        <a:rPr lang="en-US" sz="1200" b="0" i="0" u="none" strike="noStrike" dirty="0">
                          <a:solidFill>
                            <a:schemeClr val="tx1"/>
                          </a:solidFill>
                          <a:effectLst/>
                          <a:latin typeface="Calibri"/>
                        </a:rPr>
                        <a:t>The framework for the Department-wide Data Governance Plan was completed</a:t>
                      </a:r>
                      <a:r>
                        <a:rPr lang="en-US" sz="1200" b="0" i="0" u="none" strike="noStrike" baseline="0" dirty="0">
                          <a:solidFill>
                            <a:schemeClr val="tx1"/>
                          </a:solidFill>
                          <a:effectLst/>
                          <a:latin typeface="Calibri"/>
                        </a:rPr>
                        <a:t> by the end of October.</a:t>
                      </a:r>
                      <a:endParaRPr lang="en-US" sz="1200" b="0" i="0" u="none" strike="noStrike" dirty="0">
                        <a:solidFill>
                          <a:schemeClr val="tx1"/>
                        </a:solidFill>
                        <a:effectLst/>
                        <a:latin typeface="Calibri"/>
                      </a:endParaRPr>
                    </a:p>
                  </a:txBody>
                  <a:tcPr marL="9525" marR="9525" marT="9527" marB="0">
                    <a:solidFill>
                      <a:schemeClr val="bg1">
                        <a:lumMod val="95000"/>
                      </a:schemeClr>
                    </a:solidFill>
                  </a:tcPr>
                </a:tc>
                <a:extLst>
                  <a:ext uri="{0D108BD9-81ED-4DB2-BD59-A6C34878D82A}">
                    <a16:rowId xmlns:a16="http://schemas.microsoft.com/office/drawing/2014/main" val="10002"/>
                  </a:ext>
                </a:extLst>
              </a:tr>
              <a:tr h="531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Deploy two pilots to test the process and infrastructure</a:t>
                      </a:r>
                      <a:endParaRPr lang="en-US" sz="1200" b="0" i="0" u="none" strike="noStrike" dirty="0">
                        <a:solidFill>
                          <a:schemeClr val="tx1"/>
                        </a:solidFill>
                        <a:effectLst/>
                        <a:latin typeface="+mn-lt"/>
                      </a:endParaRPr>
                    </a:p>
                  </a:txBody>
                  <a:tcPr marL="9525" marR="9525" marT="9527" marB="0">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Q1, FY 2019</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Ongoing</a:t>
                      </a:r>
                    </a:p>
                  </a:txBody>
                  <a:tcPr marL="9525" marR="9525" marT="9527" marB="0">
                    <a:solidFill>
                      <a:schemeClr val="bg1">
                        <a:lumMod val="95000"/>
                      </a:schemeClr>
                    </a:solidFill>
                  </a:tcPr>
                </a:tc>
                <a:tc>
                  <a:txBody>
                    <a:bodyPr/>
                    <a:lstStyle/>
                    <a:p>
                      <a:pPr algn="l" fontAlgn="b"/>
                      <a:r>
                        <a:rPr lang="en-US" sz="1200" b="0" i="0" u="none" strike="noStrike" dirty="0">
                          <a:solidFill>
                            <a:srgbClr val="000000"/>
                          </a:solidFill>
                          <a:effectLst/>
                          <a:latin typeface="Calibri"/>
                        </a:rPr>
                        <a:t>The Goal Team has been</a:t>
                      </a:r>
                      <a:r>
                        <a:rPr lang="en-US" sz="1200" b="0" i="0" u="none" strike="noStrike" baseline="0" dirty="0">
                          <a:solidFill>
                            <a:srgbClr val="000000"/>
                          </a:solidFill>
                          <a:effectLst/>
                          <a:latin typeface="Calibri"/>
                        </a:rPr>
                        <a:t> awaiting funding approval and apportionment by OMB.  Deployment began in Q3.</a:t>
                      </a:r>
                      <a:endParaRPr lang="en-US" sz="1200" b="0" i="0" u="none" strike="noStrike" dirty="0">
                        <a:solidFill>
                          <a:srgbClr val="000000"/>
                        </a:solidFill>
                        <a:effectLst/>
                        <a:latin typeface="Calibri"/>
                      </a:endParaRPr>
                    </a:p>
                  </a:txBody>
                  <a:tcPr marL="9525" marR="9525" marT="9527" marB="0">
                    <a:solidFill>
                      <a:schemeClr val="bg1">
                        <a:lumMod val="95000"/>
                      </a:schemeClr>
                    </a:solidFill>
                  </a:tcPr>
                </a:tc>
                <a:extLst>
                  <a:ext uri="{0D108BD9-81ED-4DB2-BD59-A6C34878D82A}">
                    <a16:rowId xmlns:a16="http://schemas.microsoft.com/office/drawing/2014/main" val="10003"/>
                  </a:ext>
                </a:extLst>
              </a:tr>
              <a:tr h="485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Implement Enterprise wide data governance model</a:t>
                      </a:r>
                      <a:endParaRPr lang="en-US" sz="1200" b="0" i="0" u="none" strike="noStrike" dirty="0">
                        <a:solidFill>
                          <a:schemeClr val="tx1"/>
                        </a:solidFill>
                        <a:effectLst/>
                        <a:latin typeface="+mn-lt"/>
                      </a:endParaRPr>
                    </a:p>
                  </a:txBody>
                  <a:tcPr marL="9525" marR="9525" marT="9527" marB="0">
                    <a:solidFill>
                      <a:schemeClr val="tx2">
                        <a:lumMod val="20000"/>
                        <a:lumOff val="80000"/>
                      </a:schemeClr>
                    </a:solidFill>
                  </a:tcPr>
                </a:tc>
                <a:tc>
                  <a:txBody>
                    <a:bodyPr/>
                    <a:lstStyle/>
                    <a:p>
                      <a:pPr algn="ctr" fontAlgn="b"/>
                      <a:r>
                        <a:rPr lang="en-US" sz="1200" kern="1200" dirty="0">
                          <a:solidFill>
                            <a:schemeClr val="tx1"/>
                          </a:solidFill>
                          <a:latin typeface="+mn-lt"/>
                          <a:ea typeface="+mn-ea"/>
                          <a:cs typeface="+mn-cs"/>
                        </a:rPr>
                        <a:t>Q1, FY 2019</a:t>
                      </a:r>
                      <a:endParaRPr lang="en-US" sz="1200" b="0" i="0" u="none" strike="noStrike" dirty="0">
                        <a:solidFill>
                          <a:schemeClr val="tx1"/>
                        </a:solidFill>
                        <a:effectLst/>
                        <a:latin typeface="+mn-lt"/>
                      </a:endParaRP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Ongoing</a:t>
                      </a:r>
                    </a:p>
                  </a:txBody>
                  <a:tcPr marL="9525" marR="9525" marT="9527" marB="0">
                    <a:solidFill>
                      <a:schemeClr val="bg1">
                        <a:lumMod val="95000"/>
                      </a:schemeClr>
                    </a:solidFill>
                  </a:tcPr>
                </a:tc>
                <a:tc>
                  <a:txBody>
                    <a:bodyPr/>
                    <a:lstStyle/>
                    <a:p>
                      <a:pPr algn="l" fontAlgn="b"/>
                      <a:r>
                        <a:rPr lang="en-US" sz="1200" b="0" i="0" u="none" strike="noStrike" kern="1200" baseline="0" dirty="0">
                          <a:solidFill>
                            <a:srgbClr val="000000"/>
                          </a:solidFill>
                          <a:effectLst/>
                          <a:latin typeface="Calibri"/>
                          <a:ea typeface="+mn-ea"/>
                          <a:cs typeface="+mn-cs"/>
                        </a:rPr>
                        <a:t>The Deputy Secretary was briefed on the report </a:t>
                      </a:r>
                      <a:r>
                        <a:rPr lang="en-US" sz="1200" b="0" i="0" u="none" strike="noStrike" kern="1200" baseline="0">
                          <a:solidFill>
                            <a:srgbClr val="000000"/>
                          </a:solidFill>
                          <a:effectLst/>
                          <a:latin typeface="Calibri"/>
                          <a:ea typeface="+mn-ea"/>
                          <a:cs typeface="+mn-cs"/>
                        </a:rPr>
                        <a:t>and governance model.  </a:t>
                      </a:r>
                      <a:r>
                        <a:rPr lang="en-US" sz="1200" b="0" i="0" u="none" strike="noStrike" kern="1200" baseline="0" dirty="0">
                          <a:solidFill>
                            <a:srgbClr val="000000"/>
                          </a:solidFill>
                          <a:effectLst/>
                          <a:latin typeface="Calibri"/>
                          <a:ea typeface="+mn-ea"/>
                          <a:cs typeface="+mn-cs"/>
                        </a:rPr>
                        <a:t>Implementation to begin in the next month.</a:t>
                      </a:r>
                    </a:p>
                  </a:txBody>
                  <a:tcPr marL="9525" marR="9525" marT="9527" marB="0">
                    <a:solidFill>
                      <a:schemeClr val="bg1">
                        <a:lumMod val="95000"/>
                      </a:schemeClr>
                    </a:solidFill>
                  </a:tcPr>
                </a:tc>
                <a:extLst>
                  <a:ext uri="{0D108BD9-81ED-4DB2-BD59-A6C34878D82A}">
                    <a16:rowId xmlns:a16="http://schemas.microsoft.com/office/drawing/2014/main" val="10004"/>
                  </a:ext>
                </a:extLst>
              </a:tr>
              <a:tr h="705664">
                <a:tc>
                  <a:txBody>
                    <a:bodyPr/>
                    <a:lstStyle/>
                    <a:p>
                      <a:pPr marL="0" indent="0" eaLnBrk="0" hangingPunct="0">
                        <a:spcBef>
                          <a:spcPts val="0"/>
                        </a:spcBef>
                        <a:spcAft>
                          <a:spcPts val="0"/>
                        </a:spcAft>
                        <a:buFont typeface="Arial" pitchFamily="34" charset="0"/>
                        <a:buNone/>
                      </a:pPr>
                      <a:r>
                        <a:rPr lang="en-US" sz="1200" kern="1200" dirty="0">
                          <a:solidFill>
                            <a:schemeClr val="tx1"/>
                          </a:solidFill>
                          <a:latin typeface="+mn-lt"/>
                          <a:ea typeface="+mn-ea"/>
                          <a:cs typeface="+mn-cs"/>
                        </a:rPr>
                        <a:t>Development of Department-wide Data Use Agreements (DUAs) </a:t>
                      </a:r>
                      <a:endParaRPr lang="en-US" sz="1200" b="0" dirty="0">
                        <a:latin typeface="+mn-lt"/>
                      </a:endParaRPr>
                    </a:p>
                  </a:txBody>
                  <a:tcPr marL="9525" marR="9525" marT="9527" marB="0">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Q4, FY 2019</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 track</a:t>
                      </a:r>
                    </a:p>
                  </a:txBody>
                  <a:tcPr marL="9525" marR="9525" marT="9527" marB="0">
                    <a:solidFill>
                      <a:schemeClr val="bg1">
                        <a:lumMod val="95000"/>
                      </a:schemeClr>
                    </a:solidFill>
                  </a:tcPr>
                </a:tc>
                <a:tc>
                  <a:txBody>
                    <a:bodyPr/>
                    <a:lstStyle/>
                    <a:p>
                      <a:pPr algn="l" fontAlgn="b"/>
                      <a:r>
                        <a:rPr lang="en-US" sz="1200" b="0" i="0" u="none" strike="noStrike" kern="1200" baseline="0" dirty="0">
                          <a:solidFill>
                            <a:srgbClr val="000000"/>
                          </a:solidFill>
                          <a:effectLst/>
                          <a:latin typeface="Calibri"/>
                          <a:ea typeface="+mn-ea"/>
                          <a:cs typeface="+mn-cs"/>
                        </a:rPr>
                        <a:t>The Goal Team is working with partners across HHS, including the HHS Data Council, to identify elements to include in DUAs.</a:t>
                      </a:r>
                    </a:p>
                  </a:txBody>
                  <a:tcPr marL="9525" marR="9525" marT="9527" marB="0">
                    <a:solidFill>
                      <a:schemeClr val="bg1">
                        <a:lumMod val="95000"/>
                      </a:schemeClr>
                    </a:solidFill>
                  </a:tcPr>
                </a:tc>
                <a:extLst>
                  <a:ext uri="{0D108BD9-81ED-4DB2-BD59-A6C34878D82A}">
                    <a16:rowId xmlns:a16="http://schemas.microsoft.com/office/drawing/2014/main" val="2554921112"/>
                  </a:ext>
                </a:extLst>
              </a:tr>
            </a:tbl>
          </a:graphicData>
        </a:graphic>
      </p:graphicFrame>
      <p:sp>
        <p:nvSpPr>
          <p:cNvPr id="11" name="Content Placeholder 2"/>
          <p:cNvSpPr txBox="1">
            <a:spLocks/>
          </p:cNvSpPr>
          <p:nvPr/>
        </p:nvSpPr>
        <p:spPr bwMode="auto">
          <a:xfrm>
            <a:off x="361950" y="-899841"/>
            <a:ext cx="8153400" cy="154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 name="TextBox 1"/>
          <p:cNvSpPr txBox="1"/>
          <p:nvPr/>
        </p:nvSpPr>
        <p:spPr>
          <a:xfrm>
            <a:off x="162919" y="4572000"/>
            <a:ext cx="8848641" cy="1384995"/>
          </a:xfrm>
          <a:prstGeom prst="rect">
            <a:avLst/>
          </a:prstGeom>
          <a:noFill/>
        </p:spPr>
        <p:txBody>
          <a:bodyPr wrap="none" rtlCol="0">
            <a:spAutoFit/>
          </a:bodyPr>
          <a:lstStyle/>
          <a:p>
            <a:r>
              <a:rPr lang="en-US" sz="1200" dirty="0"/>
              <a:t>*Previous Action Plan documentation described expected APG milestone progress to be completed during quarters of the Calendar Year, </a:t>
            </a:r>
          </a:p>
          <a:p>
            <a:r>
              <a:rPr lang="en-US" sz="1200" dirty="0"/>
              <a:t>rather than the Fiscal Year.  For the Q4 update, the Key Milestones Table has been converted to reflect APG progress during quarters of the </a:t>
            </a:r>
          </a:p>
          <a:p>
            <a:r>
              <a:rPr lang="en-US" sz="1200" dirty="0"/>
              <a:t>Fiscal Year. </a:t>
            </a:r>
            <a:endParaRPr lang="en-US" sz="1200" dirty="0">
              <a:solidFill>
                <a:srgbClr val="000000"/>
              </a:solidFill>
              <a:latin typeface="Calibri" panose="020F0502020204030204" pitchFamily="34" charset="0"/>
            </a:endParaRPr>
          </a:p>
          <a:p>
            <a:endParaRPr lang="en-US" sz="1200" dirty="0">
              <a:solidFill>
                <a:srgbClr val="000000"/>
              </a:solidFill>
              <a:latin typeface="Calibri" panose="020F0502020204030204" pitchFamily="34" charset="0"/>
            </a:endParaRPr>
          </a:p>
          <a:p>
            <a:endParaRPr lang="en-US" sz="1200" dirty="0">
              <a:solidFill>
                <a:srgbClr val="000000"/>
              </a:solidFill>
              <a:latin typeface="Calibri" panose="020F0502020204030204" pitchFamily="34" charset="0"/>
            </a:endParaRPr>
          </a:p>
          <a:p>
            <a:endParaRPr lang="en-US" sz="1200" dirty="0">
              <a:solidFill>
                <a:srgbClr val="000000"/>
              </a:solidFill>
              <a:latin typeface="Calibri" panose="020F0502020204030204" pitchFamily="34" charset="0"/>
            </a:endParaRPr>
          </a:p>
          <a:p>
            <a:endParaRPr lang="en-US" sz="1200" dirty="0"/>
          </a:p>
        </p:txBody>
      </p:sp>
    </p:spTree>
    <p:extLst>
      <p:ext uri="{BB962C8B-B14F-4D97-AF65-F5344CB8AC3E}">
        <p14:creationId xmlns:p14="http://schemas.microsoft.com/office/powerpoint/2010/main" val="2158581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4d87440c-a0cd-41f2-b5e0-1041d20ec3cb">HHSASFR2011-613945809-305</_dlc_DocId>
    <_dlc_DocIdUrl xmlns="4d87440c-a0cd-41f2-b5e0-1041d20ec3cb">
      <Url>https://asfr.hhs.gov/ob/BPER/BPP/_layouts/15/DocIdRedir.aspx?ID=HHSASFR2011-613945809-305</Url>
      <Description>HHSASFR2011-613945809-305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294EB9784EF39B47A4FD6770F9942223" ma:contentTypeVersion="1" ma:contentTypeDescription="Create a new document." ma:contentTypeScope="" ma:versionID="50af3841aec59364b8324e70f7736f67">
  <xsd:schema xmlns:xsd="http://www.w3.org/2001/XMLSchema" xmlns:xs="http://www.w3.org/2001/XMLSchema" xmlns:p="http://schemas.microsoft.com/office/2006/metadata/properties" xmlns:ns2="4d87440c-a0cd-41f2-b5e0-1041d20ec3cb" targetNamespace="http://schemas.microsoft.com/office/2006/metadata/properties" ma:root="true" ma:fieldsID="5e20839e25a726274646cae433ba51e0" ns2:_="">
    <xsd:import namespace="4d87440c-a0cd-41f2-b5e0-1041d20ec3cb"/>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87440c-a0cd-41f2-b5e0-1041d20ec3c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1330B1-61BC-4A0F-916E-048C03022553}">
  <ds:schemaRefs>
    <ds:schemaRef ds:uri="http://schemas.microsoft.com/sharepoint/events"/>
  </ds:schemaRefs>
</ds:datastoreItem>
</file>

<file path=customXml/itemProps2.xml><?xml version="1.0" encoding="utf-8"?>
<ds:datastoreItem xmlns:ds="http://schemas.openxmlformats.org/officeDocument/2006/customXml" ds:itemID="{A16FDEBA-27F1-4288-947C-9377E3C2AD44}">
  <ds:schemaRefs>
    <ds:schemaRef ds:uri="http://schemas.microsoft.com/sharepoint/v3/contenttype/forms"/>
  </ds:schemaRefs>
</ds:datastoreItem>
</file>

<file path=customXml/itemProps3.xml><?xml version="1.0" encoding="utf-8"?>
<ds:datastoreItem xmlns:ds="http://schemas.openxmlformats.org/officeDocument/2006/customXml" ds:itemID="{EC3AF92A-A143-44F9-990C-9C9A0307CCEE}">
  <ds:schemaRefs>
    <ds:schemaRef ds:uri="4d87440c-a0cd-41f2-b5e0-1041d20ec3c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EDA25080-0CDE-4351-AAF9-CC51428630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87440c-a0cd-41f2-b5e0-1041d20ec3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990</Words>
  <Application>Microsoft Office PowerPoint</Application>
  <PresentationFormat>On-screen Show (4:3)</PresentationFormat>
  <Paragraphs>126</Paragraphs>
  <Slides>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Courier New</vt:lpstr>
      <vt:lpstr>Lucida Sans</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2018-05-30T18:40:39Z</dcterms:created>
  <dcterms:modified xsi:type="dcterms:W3CDTF">2019-07-01T18:47:16Z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0x010100294EB9784EF39B47A4FD6770F9942223</vt:lpwstr>
  </property>
  <property fmtid="{D5CDD505-2E9C-101B-9397-08002B2CF9AE}" pid="3" name="_dlc_DocIdItemGuid">
    <vt:lpwstr>eb56127d-df64-46ab-9d7e-e35122ff1e2f</vt:lpwstr>
  </property>
</Properties>
</file>