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925" r:id="rId4"/>
  </p:sldMasterIdLst>
  <p:notesMasterIdLst>
    <p:notesMasterId r:id="rId15"/>
  </p:notesMasterIdLst>
  <p:handoutMasterIdLst>
    <p:handoutMasterId r:id="rId16"/>
  </p:handoutMasterIdLst>
  <p:sldIdLst>
    <p:sldId id="456" r:id="rId5"/>
    <p:sldId id="435" r:id="rId6"/>
    <p:sldId id="450" r:id="rId7"/>
    <p:sldId id="445" r:id="rId8"/>
    <p:sldId id="451" r:id="rId9"/>
    <p:sldId id="459" r:id="rId10"/>
    <p:sldId id="452" r:id="rId11"/>
    <p:sldId id="458" r:id="rId12"/>
    <p:sldId id="453" r:id="rId13"/>
    <p:sldId id="454" r:id="rId1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isher-Colwill, Andrea" initials="FA" lastIdx="2" clrIdx="0"/>
  <p:cmAuthor id="1" name="Bussow, Mark A. EOP/OMB" initials="BMAE" lastIdx="2" clrIdx="1"/>
  <p:cmAuthor id="2" name="Lipton, Adam S. EOP/OMB" initials="LASE" lastIdx="1" clrIdx="2"/>
  <p:cmAuthor id="3" name="Wiggins, Holly - OSEC, Washington, DC" initials="WH-OWD" lastIdx="27" clrIdx="3">
    <p:extLst>
      <p:ext uri="{19B8F6BF-5375-455C-9EA6-DF929625EA0E}">
        <p15:presenceInfo xmlns:p15="http://schemas.microsoft.com/office/powerpoint/2012/main" userId="S::Holly.Wiggins@usda.gov::f05b9f2f-c384-4f06-a363-a34fb2c85405" providerId="AD"/>
      </p:ext>
    </p:extLst>
  </p:cmAuthor>
  <p:cmAuthor id="4" name="Maxwell, Karl - OBPA, Washington, DC" initials="MK-OWD" lastIdx="16" clrIdx="4">
    <p:extLst>
      <p:ext uri="{19B8F6BF-5375-455C-9EA6-DF929625EA0E}">
        <p15:presenceInfo xmlns:p15="http://schemas.microsoft.com/office/powerpoint/2012/main" userId="S::Karl.Maxwell@usda.gov::cd4a5a3e-a3c5-4cdf-9a16-d98011c2fbf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890000"/>
    <a:srgbClr val="666699"/>
    <a:srgbClr val="A50021"/>
    <a:srgbClr val="0080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60CAD9-C09F-42D1-950C-670A36DFF574}" v="3" dt="2020-06-18T09:50:17.5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p:cViewPr varScale="1">
        <p:scale>
          <a:sx n="86" d="100"/>
          <a:sy n="86" d="100"/>
        </p:scale>
        <p:origin x="1382"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3420" y="-41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A6A4E8-4BD3-4830-B926-89B58392A4EA}"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4EF3B7E2-F1CC-48C7-BEC5-A9574AB52F12}">
      <dgm:prSet phldrT="[Text]" custT="1"/>
      <dgm:spPr/>
      <dgm:t>
        <a:bodyPr/>
        <a:lstStyle/>
        <a:p>
          <a:pPr marL="0" lvl="0" indent="0" algn="ctr" defTabSz="577850">
            <a:lnSpc>
              <a:spcPct val="90000"/>
            </a:lnSpc>
            <a:spcBef>
              <a:spcPct val="0"/>
            </a:spcBef>
            <a:spcAft>
              <a:spcPct val="35000"/>
            </a:spcAft>
            <a:buClrTx/>
            <a:buSzTx/>
            <a:buFontTx/>
            <a:buNone/>
          </a:pPr>
          <a:r>
            <a:rPr lang="en-US" sz="1300" b="1" kern="1200" dirty="0">
              <a:solidFill>
                <a:prstClr val="white"/>
              </a:solidFill>
              <a:latin typeface="Calibri" panose="020F0502020204030204"/>
              <a:ea typeface="+mn-ea"/>
              <a:cs typeface="+mn-cs"/>
            </a:rPr>
            <a:t>USDA Chief Scientist</a:t>
          </a:r>
        </a:p>
      </dgm:t>
    </dgm:pt>
    <dgm:pt modelId="{A42D2CB7-7422-441D-B36A-A644B42B8F76}" type="parTrans" cxnId="{7F2F1235-7FEF-4606-A323-90C24A95C94F}">
      <dgm:prSet/>
      <dgm:spPr/>
      <dgm:t>
        <a:bodyPr/>
        <a:lstStyle/>
        <a:p>
          <a:endParaRPr lang="en-US"/>
        </a:p>
      </dgm:t>
    </dgm:pt>
    <dgm:pt modelId="{642985A9-8D39-479F-92A8-629664B8F975}" type="sibTrans" cxnId="{7F2F1235-7FEF-4606-A323-90C24A95C94F}">
      <dgm:prSet/>
      <dgm:spPr/>
      <dgm:t>
        <a:bodyPr/>
        <a:lstStyle/>
        <a:p>
          <a:endParaRPr lang="en-US"/>
        </a:p>
      </dgm:t>
    </dgm:pt>
    <dgm:pt modelId="{CF98A7BD-C2BE-4DBB-BB8C-D578FC80167E}">
      <dgm:prSet phldrT="[Text]"/>
      <dgm:spPr/>
      <dgm:t>
        <a:bodyPr/>
        <a:lstStyle/>
        <a:p>
          <a:r>
            <a:rPr lang="en-US" b="1" dirty="0">
              <a:solidFill>
                <a:schemeClr val="dk1"/>
              </a:solidFill>
              <a:latin typeface="+mn-lt"/>
              <a:ea typeface="+mn-ea"/>
              <a:cs typeface="+mn-cs"/>
            </a:rPr>
            <a:t>Office of the Chief Scientist (OCS)</a:t>
          </a:r>
          <a:endParaRPr lang="en-US" dirty="0"/>
        </a:p>
      </dgm:t>
    </dgm:pt>
    <dgm:pt modelId="{40F9195E-4478-4411-B16D-A5E657E0128A}" type="parTrans" cxnId="{9E175744-AF3D-463C-BF66-E3F78E270330}">
      <dgm:prSet/>
      <dgm:spPr/>
      <dgm:t>
        <a:bodyPr/>
        <a:lstStyle/>
        <a:p>
          <a:endParaRPr lang="en-US"/>
        </a:p>
      </dgm:t>
    </dgm:pt>
    <dgm:pt modelId="{11DB84E3-A01D-4FBD-91EB-6F05649094F5}" type="sibTrans" cxnId="{9E175744-AF3D-463C-BF66-E3F78E270330}">
      <dgm:prSet/>
      <dgm:spPr/>
      <dgm:t>
        <a:bodyPr/>
        <a:lstStyle/>
        <a:p>
          <a:endParaRPr lang="en-US"/>
        </a:p>
      </dgm:t>
    </dgm:pt>
    <dgm:pt modelId="{1F71A6A6-23A5-4D0C-92CF-07C67D823774}">
      <dgm:prSet phldrT="[Text]"/>
      <dgm:spPr/>
      <dgm:t>
        <a:bodyPr/>
        <a:lstStyle/>
        <a:p>
          <a:pPr>
            <a:buClrTx/>
            <a:buSzTx/>
            <a:buFontTx/>
            <a:buNone/>
          </a:pPr>
          <a:r>
            <a:rPr lang="en-US" b="1" dirty="0"/>
            <a:t>Deputy Under Secretary of Research, Education, and Economics (REE) Mission Area</a:t>
          </a:r>
        </a:p>
      </dgm:t>
    </dgm:pt>
    <dgm:pt modelId="{5DADF910-4371-4476-BDE2-C2C7E2B2278A}" type="parTrans" cxnId="{12260624-4C9D-4D69-A738-1611ED55F0C1}">
      <dgm:prSet/>
      <dgm:spPr/>
      <dgm:t>
        <a:bodyPr/>
        <a:lstStyle/>
        <a:p>
          <a:endParaRPr lang="en-US"/>
        </a:p>
      </dgm:t>
    </dgm:pt>
    <dgm:pt modelId="{44D3F754-33B5-419B-AA21-996AE2AD0F5E}" type="sibTrans" cxnId="{12260624-4C9D-4D69-A738-1611ED55F0C1}">
      <dgm:prSet/>
      <dgm:spPr/>
      <dgm:t>
        <a:bodyPr/>
        <a:lstStyle/>
        <a:p>
          <a:endParaRPr lang="en-US"/>
        </a:p>
      </dgm:t>
    </dgm:pt>
    <dgm:pt modelId="{18115946-C29D-4E3A-BCFF-EA855EB692C9}">
      <dgm:prSet phldrT="[Text]"/>
      <dgm:spPr/>
      <dgm:t>
        <a:bodyPr/>
        <a:lstStyle/>
        <a:p>
          <a:r>
            <a:rPr lang="en-US" b="1" dirty="0"/>
            <a:t>Agricultural Research Service (ARS)</a:t>
          </a:r>
          <a:endParaRPr lang="en-US" dirty="0"/>
        </a:p>
      </dgm:t>
    </dgm:pt>
    <dgm:pt modelId="{0D6BCD23-7673-4BCC-89CD-6A9636E5F1DF}" type="parTrans" cxnId="{366928C3-97C4-4C7E-B303-A44A54C1A627}">
      <dgm:prSet/>
      <dgm:spPr/>
      <dgm:t>
        <a:bodyPr/>
        <a:lstStyle/>
        <a:p>
          <a:endParaRPr lang="en-US"/>
        </a:p>
      </dgm:t>
    </dgm:pt>
    <dgm:pt modelId="{8DCF37EA-AD75-4958-A802-4E718F061469}" type="sibTrans" cxnId="{366928C3-97C4-4C7E-B303-A44A54C1A627}">
      <dgm:prSet/>
      <dgm:spPr/>
      <dgm:t>
        <a:bodyPr/>
        <a:lstStyle/>
        <a:p>
          <a:endParaRPr lang="en-US"/>
        </a:p>
      </dgm:t>
    </dgm:pt>
    <dgm:pt modelId="{8B67D2FD-50AB-46DD-A1C6-DBAB60EE4CF8}">
      <dgm:prSet phldrT="[Text]"/>
      <dgm:spPr/>
      <dgm:t>
        <a:bodyPr/>
        <a:lstStyle/>
        <a:p>
          <a:r>
            <a:rPr lang="en-US" b="1" dirty="0"/>
            <a:t>National Institute for Food and Agriculture (NIFA)</a:t>
          </a:r>
          <a:endParaRPr lang="en-US" dirty="0"/>
        </a:p>
      </dgm:t>
    </dgm:pt>
    <dgm:pt modelId="{3FEFFC26-1784-446C-9CA4-821CAF8EDE2A}" type="parTrans" cxnId="{10987EE7-265C-4E2E-AC12-02051724FE70}">
      <dgm:prSet/>
      <dgm:spPr/>
      <dgm:t>
        <a:bodyPr/>
        <a:lstStyle/>
        <a:p>
          <a:endParaRPr lang="en-US"/>
        </a:p>
      </dgm:t>
    </dgm:pt>
    <dgm:pt modelId="{DABB1103-EE3B-494D-906C-597EF5EECF92}" type="sibTrans" cxnId="{10987EE7-265C-4E2E-AC12-02051724FE70}">
      <dgm:prSet/>
      <dgm:spPr/>
      <dgm:t>
        <a:bodyPr/>
        <a:lstStyle/>
        <a:p>
          <a:endParaRPr lang="en-US"/>
        </a:p>
      </dgm:t>
    </dgm:pt>
    <dgm:pt modelId="{7EC5AA68-0CA6-4026-9B20-4CFE0630E2F0}">
      <dgm:prSet phldrT="[Text]"/>
      <dgm:spPr/>
      <dgm:t>
        <a:bodyPr/>
        <a:lstStyle/>
        <a:p>
          <a:r>
            <a:rPr lang="en-US" b="1" dirty="0"/>
            <a:t>Economic Research Service (ERS)</a:t>
          </a:r>
          <a:endParaRPr lang="en-US" dirty="0"/>
        </a:p>
      </dgm:t>
    </dgm:pt>
    <dgm:pt modelId="{EDB904DF-B220-45D9-BE00-B203F669269A}" type="parTrans" cxnId="{814ED71D-095F-4BB3-B0B4-33D51D3DFFDB}">
      <dgm:prSet/>
      <dgm:spPr/>
      <dgm:t>
        <a:bodyPr/>
        <a:lstStyle/>
        <a:p>
          <a:endParaRPr lang="en-US"/>
        </a:p>
      </dgm:t>
    </dgm:pt>
    <dgm:pt modelId="{2596D9B9-240D-4D45-A487-D88D37F48047}" type="sibTrans" cxnId="{814ED71D-095F-4BB3-B0B4-33D51D3DFFDB}">
      <dgm:prSet/>
      <dgm:spPr/>
      <dgm:t>
        <a:bodyPr/>
        <a:lstStyle/>
        <a:p>
          <a:endParaRPr lang="en-US"/>
        </a:p>
      </dgm:t>
    </dgm:pt>
    <dgm:pt modelId="{4B036110-BA85-4126-AF64-BA846B51C4A1}">
      <dgm:prSet phldrT="[Text]"/>
      <dgm:spPr/>
      <dgm:t>
        <a:bodyPr/>
        <a:lstStyle/>
        <a:p>
          <a:r>
            <a:rPr lang="en-US" b="1" dirty="0"/>
            <a:t>National Agricultural Statistics Service (NASS)</a:t>
          </a:r>
          <a:endParaRPr lang="en-US" dirty="0"/>
        </a:p>
      </dgm:t>
    </dgm:pt>
    <dgm:pt modelId="{09765188-EDD6-42E8-BD34-7A6567391FC0}" type="parTrans" cxnId="{86B6E92C-D952-4549-AC2F-46E4963AE8C6}">
      <dgm:prSet/>
      <dgm:spPr/>
      <dgm:t>
        <a:bodyPr/>
        <a:lstStyle/>
        <a:p>
          <a:endParaRPr lang="en-US"/>
        </a:p>
      </dgm:t>
    </dgm:pt>
    <dgm:pt modelId="{23B1AF2E-CFD9-4226-9EAE-9FFA3A723B3F}" type="sibTrans" cxnId="{86B6E92C-D952-4549-AC2F-46E4963AE8C6}">
      <dgm:prSet/>
      <dgm:spPr/>
      <dgm:t>
        <a:bodyPr/>
        <a:lstStyle/>
        <a:p>
          <a:endParaRPr lang="en-US"/>
        </a:p>
      </dgm:t>
    </dgm:pt>
    <dgm:pt modelId="{0990E964-057A-4B2D-BA6F-AB3FA66EB74B}" type="pres">
      <dgm:prSet presAssocID="{13A6A4E8-4BD3-4830-B926-89B58392A4EA}" presName="diagram" presStyleCnt="0">
        <dgm:presLayoutVars>
          <dgm:chPref val="1"/>
          <dgm:dir/>
          <dgm:animOne val="branch"/>
          <dgm:animLvl val="lvl"/>
          <dgm:resizeHandles/>
        </dgm:presLayoutVars>
      </dgm:prSet>
      <dgm:spPr/>
    </dgm:pt>
    <dgm:pt modelId="{665C66A5-43AE-4AAB-B67B-9EBE0256C634}" type="pres">
      <dgm:prSet presAssocID="{1F71A6A6-23A5-4D0C-92CF-07C67D823774}" presName="root" presStyleCnt="0"/>
      <dgm:spPr/>
    </dgm:pt>
    <dgm:pt modelId="{2C848EA0-0212-4944-BFCE-6B640141B709}" type="pres">
      <dgm:prSet presAssocID="{1F71A6A6-23A5-4D0C-92CF-07C67D823774}" presName="rootComposite" presStyleCnt="0"/>
      <dgm:spPr/>
    </dgm:pt>
    <dgm:pt modelId="{40EACE0B-F022-43B4-B43F-404D203C6829}" type="pres">
      <dgm:prSet presAssocID="{1F71A6A6-23A5-4D0C-92CF-07C67D823774}" presName="rootText" presStyleLbl="node1" presStyleIdx="0" presStyleCnt="2" custLinFactX="-3123" custLinFactNeighborX="-100000" custLinFactNeighborY="-182"/>
      <dgm:spPr/>
    </dgm:pt>
    <dgm:pt modelId="{B72F3382-7D34-43B2-878B-ECA1A50AAA3C}" type="pres">
      <dgm:prSet presAssocID="{1F71A6A6-23A5-4D0C-92CF-07C67D823774}" presName="rootConnector" presStyleLbl="node1" presStyleIdx="0" presStyleCnt="2"/>
      <dgm:spPr/>
    </dgm:pt>
    <dgm:pt modelId="{EE54E0E3-B535-498C-B0F0-822C1B933F10}" type="pres">
      <dgm:prSet presAssocID="{1F71A6A6-23A5-4D0C-92CF-07C67D823774}" presName="childShape" presStyleCnt="0"/>
      <dgm:spPr/>
    </dgm:pt>
    <dgm:pt modelId="{E8096097-05BC-424B-B776-1710CC93AEEA}" type="pres">
      <dgm:prSet presAssocID="{0D6BCD23-7673-4BCC-89CD-6A9636E5F1DF}" presName="Name13" presStyleLbl="parChTrans1D2" presStyleIdx="0" presStyleCnt="5"/>
      <dgm:spPr/>
    </dgm:pt>
    <dgm:pt modelId="{C98E7976-DA14-4578-8D12-01B08FED7236}" type="pres">
      <dgm:prSet presAssocID="{18115946-C29D-4E3A-BCFF-EA855EB692C9}" presName="childText" presStyleLbl="bgAcc1" presStyleIdx="0" presStyleCnt="5" custLinFactX="-28904" custLinFactNeighborX="-100000" custLinFactNeighborY="-182">
        <dgm:presLayoutVars>
          <dgm:bulletEnabled val="1"/>
        </dgm:presLayoutVars>
      </dgm:prSet>
      <dgm:spPr/>
    </dgm:pt>
    <dgm:pt modelId="{355DEEC1-DFAF-459D-9C86-0377A2679B7D}" type="pres">
      <dgm:prSet presAssocID="{3FEFFC26-1784-446C-9CA4-821CAF8EDE2A}" presName="Name13" presStyleLbl="parChTrans1D2" presStyleIdx="1" presStyleCnt="5"/>
      <dgm:spPr/>
    </dgm:pt>
    <dgm:pt modelId="{381C732E-EC96-42A4-A68D-077F9246402F}" type="pres">
      <dgm:prSet presAssocID="{8B67D2FD-50AB-46DD-A1C6-DBAB60EE4CF8}" presName="childText" presStyleLbl="bgAcc1" presStyleIdx="1" presStyleCnt="5" custLinFactX="-28904" custLinFactNeighborX="-100000" custLinFactNeighborY="-182">
        <dgm:presLayoutVars>
          <dgm:bulletEnabled val="1"/>
        </dgm:presLayoutVars>
      </dgm:prSet>
      <dgm:spPr/>
    </dgm:pt>
    <dgm:pt modelId="{5805FD71-DCB0-4EAC-9ED3-7200A9EACC77}" type="pres">
      <dgm:prSet presAssocID="{EDB904DF-B220-45D9-BE00-B203F669269A}" presName="Name13" presStyleLbl="parChTrans1D2" presStyleIdx="2" presStyleCnt="5"/>
      <dgm:spPr/>
    </dgm:pt>
    <dgm:pt modelId="{46D6AD25-F803-420A-A1CF-1219716D28F5}" type="pres">
      <dgm:prSet presAssocID="{7EC5AA68-0CA6-4026-9B20-4CFE0630E2F0}" presName="childText" presStyleLbl="bgAcc1" presStyleIdx="2" presStyleCnt="5" custLinFactX="-28904" custLinFactNeighborX="-100000" custLinFactNeighborY="-182">
        <dgm:presLayoutVars>
          <dgm:bulletEnabled val="1"/>
        </dgm:presLayoutVars>
      </dgm:prSet>
      <dgm:spPr/>
    </dgm:pt>
    <dgm:pt modelId="{415069A2-8DB7-4352-BC9C-30BD7AE9D193}" type="pres">
      <dgm:prSet presAssocID="{09765188-EDD6-42E8-BD34-7A6567391FC0}" presName="Name13" presStyleLbl="parChTrans1D2" presStyleIdx="3" presStyleCnt="5"/>
      <dgm:spPr/>
    </dgm:pt>
    <dgm:pt modelId="{92E87E38-C977-4376-B386-4AA64859C934}" type="pres">
      <dgm:prSet presAssocID="{4B036110-BA85-4126-AF64-BA846B51C4A1}" presName="childText" presStyleLbl="bgAcc1" presStyleIdx="3" presStyleCnt="5" custLinFactX="-28904" custLinFactNeighborX="-100000" custLinFactNeighborY="-182">
        <dgm:presLayoutVars>
          <dgm:bulletEnabled val="1"/>
        </dgm:presLayoutVars>
      </dgm:prSet>
      <dgm:spPr/>
    </dgm:pt>
    <dgm:pt modelId="{0732F657-6325-4C35-A2FB-729EC3B86FAE}" type="pres">
      <dgm:prSet presAssocID="{4EF3B7E2-F1CC-48C7-BEC5-A9574AB52F12}" presName="root" presStyleCnt="0"/>
      <dgm:spPr/>
    </dgm:pt>
    <dgm:pt modelId="{0166C9BE-E7FC-443A-9F2A-2CED225A5C6A}" type="pres">
      <dgm:prSet presAssocID="{4EF3B7E2-F1CC-48C7-BEC5-A9574AB52F12}" presName="rootComposite" presStyleCnt="0"/>
      <dgm:spPr/>
    </dgm:pt>
    <dgm:pt modelId="{21F51A95-0D37-490B-941D-F3E9A69985C4}" type="pres">
      <dgm:prSet presAssocID="{4EF3B7E2-F1CC-48C7-BEC5-A9574AB52F12}" presName="rootText" presStyleLbl="node1" presStyleIdx="1" presStyleCnt="2" custLinFactNeighborX="38235" custLinFactNeighborY="3086"/>
      <dgm:spPr/>
    </dgm:pt>
    <dgm:pt modelId="{092EFBD8-C3A1-48E0-9B92-8019E29964AC}" type="pres">
      <dgm:prSet presAssocID="{4EF3B7E2-F1CC-48C7-BEC5-A9574AB52F12}" presName="rootConnector" presStyleLbl="node1" presStyleIdx="1" presStyleCnt="2"/>
      <dgm:spPr/>
    </dgm:pt>
    <dgm:pt modelId="{70F324AE-652C-4B8C-BEB2-0DDF3526451C}" type="pres">
      <dgm:prSet presAssocID="{4EF3B7E2-F1CC-48C7-BEC5-A9574AB52F12}" presName="childShape" presStyleCnt="0"/>
      <dgm:spPr/>
    </dgm:pt>
    <dgm:pt modelId="{10500D5D-A99D-4F0E-830E-CE600BEE7E04}" type="pres">
      <dgm:prSet presAssocID="{40F9195E-4478-4411-B16D-A5E657E0128A}" presName="Name13" presStyleLbl="parChTrans1D2" presStyleIdx="4" presStyleCnt="5"/>
      <dgm:spPr/>
    </dgm:pt>
    <dgm:pt modelId="{1E03B6EC-9DDB-41EA-BB65-DD7C8FC9114E}" type="pres">
      <dgm:prSet presAssocID="{CF98A7BD-C2BE-4DBB-BB8C-D578FC80167E}" presName="childText" presStyleLbl="bgAcc1" presStyleIdx="4" presStyleCnt="5" custLinFactNeighborX="50746" custLinFactNeighborY="31563">
        <dgm:presLayoutVars>
          <dgm:bulletEnabled val="1"/>
        </dgm:presLayoutVars>
      </dgm:prSet>
      <dgm:spPr/>
    </dgm:pt>
  </dgm:ptLst>
  <dgm:cxnLst>
    <dgm:cxn modelId="{ADA63201-4822-4521-9C4C-EEC862E4DF72}" type="presOf" srcId="{4EF3B7E2-F1CC-48C7-BEC5-A9574AB52F12}" destId="{21F51A95-0D37-490B-941D-F3E9A69985C4}" srcOrd="0" destOrd="0" presId="urn:microsoft.com/office/officeart/2005/8/layout/hierarchy3"/>
    <dgm:cxn modelId="{6B1EC20E-B044-48B4-980C-FFDFC4D24C88}" type="presOf" srcId="{EDB904DF-B220-45D9-BE00-B203F669269A}" destId="{5805FD71-DCB0-4EAC-9ED3-7200A9EACC77}" srcOrd="0" destOrd="0" presId="urn:microsoft.com/office/officeart/2005/8/layout/hierarchy3"/>
    <dgm:cxn modelId="{814ED71D-095F-4BB3-B0B4-33D51D3DFFDB}" srcId="{1F71A6A6-23A5-4D0C-92CF-07C67D823774}" destId="{7EC5AA68-0CA6-4026-9B20-4CFE0630E2F0}" srcOrd="2" destOrd="0" parTransId="{EDB904DF-B220-45D9-BE00-B203F669269A}" sibTransId="{2596D9B9-240D-4D45-A487-D88D37F48047}"/>
    <dgm:cxn modelId="{12260624-4C9D-4D69-A738-1611ED55F0C1}" srcId="{13A6A4E8-4BD3-4830-B926-89B58392A4EA}" destId="{1F71A6A6-23A5-4D0C-92CF-07C67D823774}" srcOrd="0" destOrd="0" parTransId="{5DADF910-4371-4476-BDE2-C2C7E2B2278A}" sibTransId="{44D3F754-33B5-419B-AA21-996AE2AD0F5E}"/>
    <dgm:cxn modelId="{86B6E92C-D952-4549-AC2F-46E4963AE8C6}" srcId="{1F71A6A6-23A5-4D0C-92CF-07C67D823774}" destId="{4B036110-BA85-4126-AF64-BA846B51C4A1}" srcOrd="3" destOrd="0" parTransId="{09765188-EDD6-42E8-BD34-7A6567391FC0}" sibTransId="{23B1AF2E-CFD9-4226-9EAE-9FFA3A723B3F}"/>
    <dgm:cxn modelId="{7F2F1235-7FEF-4606-A323-90C24A95C94F}" srcId="{13A6A4E8-4BD3-4830-B926-89B58392A4EA}" destId="{4EF3B7E2-F1CC-48C7-BEC5-A9574AB52F12}" srcOrd="1" destOrd="0" parTransId="{A42D2CB7-7422-441D-B36A-A644B42B8F76}" sibTransId="{642985A9-8D39-479F-92A8-629664B8F975}"/>
    <dgm:cxn modelId="{9E175744-AF3D-463C-BF66-E3F78E270330}" srcId="{4EF3B7E2-F1CC-48C7-BEC5-A9574AB52F12}" destId="{CF98A7BD-C2BE-4DBB-BB8C-D578FC80167E}" srcOrd="0" destOrd="0" parTransId="{40F9195E-4478-4411-B16D-A5E657E0128A}" sibTransId="{11DB84E3-A01D-4FBD-91EB-6F05649094F5}"/>
    <dgm:cxn modelId="{ECDFCF67-B05B-4E19-B448-E91ED7D3FCC7}" type="presOf" srcId="{1F71A6A6-23A5-4D0C-92CF-07C67D823774}" destId="{B72F3382-7D34-43B2-878B-ECA1A50AAA3C}" srcOrd="1" destOrd="0" presId="urn:microsoft.com/office/officeart/2005/8/layout/hierarchy3"/>
    <dgm:cxn modelId="{88158568-0A21-447E-B25F-3BD8895EB5D0}" type="presOf" srcId="{4B036110-BA85-4126-AF64-BA846B51C4A1}" destId="{92E87E38-C977-4376-B386-4AA64859C934}" srcOrd="0" destOrd="0" presId="urn:microsoft.com/office/officeart/2005/8/layout/hierarchy3"/>
    <dgm:cxn modelId="{2B8AC655-F655-4C41-8631-F019C05B5537}" type="presOf" srcId="{13A6A4E8-4BD3-4830-B926-89B58392A4EA}" destId="{0990E964-057A-4B2D-BA6F-AB3FA66EB74B}" srcOrd="0" destOrd="0" presId="urn:microsoft.com/office/officeart/2005/8/layout/hierarchy3"/>
    <dgm:cxn modelId="{E0C0E378-DBAA-4C8B-B766-B6C446EFF837}" type="presOf" srcId="{3FEFFC26-1784-446C-9CA4-821CAF8EDE2A}" destId="{355DEEC1-DFAF-459D-9C86-0377A2679B7D}" srcOrd="0" destOrd="0" presId="urn:microsoft.com/office/officeart/2005/8/layout/hierarchy3"/>
    <dgm:cxn modelId="{D5A7A381-7631-4C73-909D-6427BB94DB4B}" type="presOf" srcId="{7EC5AA68-0CA6-4026-9B20-4CFE0630E2F0}" destId="{46D6AD25-F803-420A-A1CF-1219716D28F5}" srcOrd="0" destOrd="0" presId="urn:microsoft.com/office/officeart/2005/8/layout/hierarchy3"/>
    <dgm:cxn modelId="{31F79C89-DFF4-4A86-9E0C-646051BF9B02}" type="presOf" srcId="{40F9195E-4478-4411-B16D-A5E657E0128A}" destId="{10500D5D-A99D-4F0E-830E-CE600BEE7E04}" srcOrd="0" destOrd="0" presId="urn:microsoft.com/office/officeart/2005/8/layout/hierarchy3"/>
    <dgm:cxn modelId="{1BA88E8C-928E-49C4-914D-1561082AAB5B}" type="presOf" srcId="{8B67D2FD-50AB-46DD-A1C6-DBAB60EE4CF8}" destId="{381C732E-EC96-42A4-A68D-077F9246402F}" srcOrd="0" destOrd="0" presId="urn:microsoft.com/office/officeart/2005/8/layout/hierarchy3"/>
    <dgm:cxn modelId="{3B2A4190-D0DD-49CB-9DA4-423307F2E159}" type="presOf" srcId="{4EF3B7E2-F1CC-48C7-BEC5-A9574AB52F12}" destId="{092EFBD8-C3A1-48E0-9B92-8019E29964AC}" srcOrd="1" destOrd="0" presId="urn:microsoft.com/office/officeart/2005/8/layout/hierarchy3"/>
    <dgm:cxn modelId="{B6717AA7-499D-4548-AFDA-D248F85616C5}" type="presOf" srcId="{1F71A6A6-23A5-4D0C-92CF-07C67D823774}" destId="{40EACE0B-F022-43B4-B43F-404D203C6829}" srcOrd="0" destOrd="0" presId="urn:microsoft.com/office/officeart/2005/8/layout/hierarchy3"/>
    <dgm:cxn modelId="{89D9D6AC-78ED-4FD0-87C5-9FA2B6260A4B}" type="presOf" srcId="{18115946-C29D-4E3A-BCFF-EA855EB692C9}" destId="{C98E7976-DA14-4578-8D12-01B08FED7236}" srcOrd="0" destOrd="0" presId="urn:microsoft.com/office/officeart/2005/8/layout/hierarchy3"/>
    <dgm:cxn modelId="{366928C3-97C4-4C7E-B303-A44A54C1A627}" srcId="{1F71A6A6-23A5-4D0C-92CF-07C67D823774}" destId="{18115946-C29D-4E3A-BCFF-EA855EB692C9}" srcOrd="0" destOrd="0" parTransId="{0D6BCD23-7673-4BCC-89CD-6A9636E5F1DF}" sibTransId="{8DCF37EA-AD75-4958-A802-4E718F061469}"/>
    <dgm:cxn modelId="{814C48C7-1959-430B-926C-CC34B124DEEF}" type="presOf" srcId="{0D6BCD23-7673-4BCC-89CD-6A9636E5F1DF}" destId="{E8096097-05BC-424B-B776-1710CC93AEEA}" srcOrd="0" destOrd="0" presId="urn:microsoft.com/office/officeart/2005/8/layout/hierarchy3"/>
    <dgm:cxn modelId="{29E52FD9-4FE3-49E1-B2A3-8BC2F404F5D1}" type="presOf" srcId="{CF98A7BD-C2BE-4DBB-BB8C-D578FC80167E}" destId="{1E03B6EC-9DDB-41EA-BB65-DD7C8FC9114E}" srcOrd="0" destOrd="0" presId="urn:microsoft.com/office/officeart/2005/8/layout/hierarchy3"/>
    <dgm:cxn modelId="{61F63FDD-424C-4CDC-9558-FD283AC310D9}" type="presOf" srcId="{09765188-EDD6-42E8-BD34-7A6567391FC0}" destId="{415069A2-8DB7-4352-BC9C-30BD7AE9D193}" srcOrd="0" destOrd="0" presId="urn:microsoft.com/office/officeart/2005/8/layout/hierarchy3"/>
    <dgm:cxn modelId="{10987EE7-265C-4E2E-AC12-02051724FE70}" srcId="{1F71A6A6-23A5-4D0C-92CF-07C67D823774}" destId="{8B67D2FD-50AB-46DD-A1C6-DBAB60EE4CF8}" srcOrd="1" destOrd="0" parTransId="{3FEFFC26-1784-446C-9CA4-821CAF8EDE2A}" sibTransId="{DABB1103-EE3B-494D-906C-597EF5EECF92}"/>
    <dgm:cxn modelId="{961FE057-83B0-4BEE-B88F-9A5F466BE5F7}" type="presParOf" srcId="{0990E964-057A-4B2D-BA6F-AB3FA66EB74B}" destId="{665C66A5-43AE-4AAB-B67B-9EBE0256C634}" srcOrd="0" destOrd="0" presId="urn:microsoft.com/office/officeart/2005/8/layout/hierarchy3"/>
    <dgm:cxn modelId="{A627DAB1-D532-4916-BDFE-A3AA867688E5}" type="presParOf" srcId="{665C66A5-43AE-4AAB-B67B-9EBE0256C634}" destId="{2C848EA0-0212-4944-BFCE-6B640141B709}" srcOrd="0" destOrd="0" presId="urn:microsoft.com/office/officeart/2005/8/layout/hierarchy3"/>
    <dgm:cxn modelId="{B3ABB2E3-C527-4379-AAEE-D549F292205F}" type="presParOf" srcId="{2C848EA0-0212-4944-BFCE-6B640141B709}" destId="{40EACE0B-F022-43B4-B43F-404D203C6829}" srcOrd="0" destOrd="0" presId="urn:microsoft.com/office/officeart/2005/8/layout/hierarchy3"/>
    <dgm:cxn modelId="{C468BD6C-BBB5-47AF-9580-F4318B970876}" type="presParOf" srcId="{2C848EA0-0212-4944-BFCE-6B640141B709}" destId="{B72F3382-7D34-43B2-878B-ECA1A50AAA3C}" srcOrd="1" destOrd="0" presId="urn:microsoft.com/office/officeart/2005/8/layout/hierarchy3"/>
    <dgm:cxn modelId="{DC98ACC6-CFBE-4B15-86D6-5D182032B83D}" type="presParOf" srcId="{665C66A5-43AE-4AAB-B67B-9EBE0256C634}" destId="{EE54E0E3-B535-498C-B0F0-822C1B933F10}" srcOrd="1" destOrd="0" presId="urn:microsoft.com/office/officeart/2005/8/layout/hierarchy3"/>
    <dgm:cxn modelId="{3D17EC25-28E5-40D1-84FE-468C25A37738}" type="presParOf" srcId="{EE54E0E3-B535-498C-B0F0-822C1B933F10}" destId="{E8096097-05BC-424B-B776-1710CC93AEEA}" srcOrd="0" destOrd="0" presId="urn:microsoft.com/office/officeart/2005/8/layout/hierarchy3"/>
    <dgm:cxn modelId="{321A26E1-C534-4110-A051-8396E201A386}" type="presParOf" srcId="{EE54E0E3-B535-498C-B0F0-822C1B933F10}" destId="{C98E7976-DA14-4578-8D12-01B08FED7236}" srcOrd="1" destOrd="0" presId="urn:microsoft.com/office/officeart/2005/8/layout/hierarchy3"/>
    <dgm:cxn modelId="{BEFCBFF2-B540-4BFF-B84C-A4AE526E6005}" type="presParOf" srcId="{EE54E0E3-B535-498C-B0F0-822C1B933F10}" destId="{355DEEC1-DFAF-459D-9C86-0377A2679B7D}" srcOrd="2" destOrd="0" presId="urn:microsoft.com/office/officeart/2005/8/layout/hierarchy3"/>
    <dgm:cxn modelId="{7E2DC92F-6E6D-4782-B2A7-3368A0E3C08C}" type="presParOf" srcId="{EE54E0E3-B535-498C-B0F0-822C1B933F10}" destId="{381C732E-EC96-42A4-A68D-077F9246402F}" srcOrd="3" destOrd="0" presId="urn:microsoft.com/office/officeart/2005/8/layout/hierarchy3"/>
    <dgm:cxn modelId="{59FB6990-A907-4CC8-BA3C-1898D7A2E627}" type="presParOf" srcId="{EE54E0E3-B535-498C-B0F0-822C1B933F10}" destId="{5805FD71-DCB0-4EAC-9ED3-7200A9EACC77}" srcOrd="4" destOrd="0" presId="urn:microsoft.com/office/officeart/2005/8/layout/hierarchy3"/>
    <dgm:cxn modelId="{F0ED4476-0942-4E5B-B137-81FADCEF8ADC}" type="presParOf" srcId="{EE54E0E3-B535-498C-B0F0-822C1B933F10}" destId="{46D6AD25-F803-420A-A1CF-1219716D28F5}" srcOrd="5" destOrd="0" presId="urn:microsoft.com/office/officeart/2005/8/layout/hierarchy3"/>
    <dgm:cxn modelId="{2F279221-67C2-493C-9604-21D6483F4B95}" type="presParOf" srcId="{EE54E0E3-B535-498C-B0F0-822C1B933F10}" destId="{415069A2-8DB7-4352-BC9C-30BD7AE9D193}" srcOrd="6" destOrd="0" presId="urn:microsoft.com/office/officeart/2005/8/layout/hierarchy3"/>
    <dgm:cxn modelId="{DA430A7D-11D2-4EFE-8049-1D52361A40B7}" type="presParOf" srcId="{EE54E0E3-B535-498C-B0F0-822C1B933F10}" destId="{92E87E38-C977-4376-B386-4AA64859C934}" srcOrd="7" destOrd="0" presId="urn:microsoft.com/office/officeart/2005/8/layout/hierarchy3"/>
    <dgm:cxn modelId="{7006C446-9A57-4307-8530-71054E46822C}" type="presParOf" srcId="{0990E964-057A-4B2D-BA6F-AB3FA66EB74B}" destId="{0732F657-6325-4C35-A2FB-729EC3B86FAE}" srcOrd="1" destOrd="0" presId="urn:microsoft.com/office/officeart/2005/8/layout/hierarchy3"/>
    <dgm:cxn modelId="{EDB69C83-60D3-4EA5-99D7-36932E27EBA1}" type="presParOf" srcId="{0732F657-6325-4C35-A2FB-729EC3B86FAE}" destId="{0166C9BE-E7FC-443A-9F2A-2CED225A5C6A}" srcOrd="0" destOrd="0" presId="urn:microsoft.com/office/officeart/2005/8/layout/hierarchy3"/>
    <dgm:cxn modelId="{48C499AA-F736-412C-AC11-C09B990C3B43}" type="presParOf" srcId="{0166C9BE-E7FC-443A-9F2A-2CED225A5C6A}" destId="{21F51A95-0D37-490B-941D-F3E9A69985C4}" srcOrd="0" destOrd="0" presId="urn:microsoft.com/office/officeart/2005/8/layout/hierarchy3"/>
    <dgm:cxn modelId="{241C79A5-7C9C-4DBB-87F5-A416E5F9161F}" type="presParOf" srcId="{0166C9BE-E7FC-443A-9F2A-2CED225A5C6A}" destId="{092EFBD8-C3A1-48E0-9B92-8019E29964AC}" srcOrd="1" destOrd="0" presId="urn:microsoft.com/office/officeart/2005/8/layout/hierarchy3"/>
    <dgm:cxn modelId="{CD332C03-5E63-409D-A647-C18FA955BD82}" type="presParOf" srcId="{0732F657-6325-4C35-A2FB-729EC3B86FAE}" destId="{70F324AE-652C-4B8C-BEB2-0DDF3526451C}" srcOrd="1" destOrd="0" presId="urn:microsoft.com/office/officeart/2005/8/layout/hierarchy3"/>
    <dgm:cxn modelId="{6D30D516-C224-4ECB-AB56-63AE8F8BCF22}" type="presParOf" srcId="{70F324AE-652C-4B8C-BEB2-0DDF3526451C}" destId="{10500D5D-A99D-4F0E-830E-CE600BEE7E04}" srcOrd="0" destOrd="0" presId="urn:microsoft.com/office/officeart/2005/8/layout/hierarchy3"/>
    <dgm:cxn modelId="{08D39582-D302-4240-9C74-7337D0B07969}" type="presParOf" srcId="{70F324AE-652C-4B8C-BEB2-0DDF3526451C}" destId="{1E03B6EC-9DDB-41EA-BB65-DD7C8FC9114E}"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EACE0B-F022-43B4-B43F-404D203C6829}">
      <dsp:nvSpPr>
        <dsp:cNvPr id="0" name=""/>
        <dsp:cNvSpPr/>
      </dsp:nvSpPr>
      <dsp:spPr>
        <a:xfrm>
          <a:off x="381008" y="0"/>
          <a:ext cx="1802308" cy="9011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ClrTx/>
            <a:buSzTx/>
            <a:buFontTx/>
            <a:buNone/>
          </a:pPr>
          <a:r>
            <a:rPr lang="en-US" sz="1300" b="1" kern="1200" dirty="0"/>
            <a:t>Deputy Under Secretary of Research, Education, and Economics (REE) Mission Area</a:t>
          </a:r>
        </a:p>
      </dsp:txBody>
      <dsp:txXfrm>
        <a:off x="407402" y="26394"/>
        <a:ext cx="1749520" cy="848366"/>
      </dsp:txXfrm>
    </dsp:sp>
    <dsp:sp modelId="{E8096097-05BC-424B-B776-1710CC93AEEA}">
      <dsp:nvSpPr>
        <dsp:cNvPr id="0" name=""/>
        <dsp:cNvSpPr/>
      </dsp:nvSpPr>
      <dsp:spPr>
        <a:xfrm>
          <a:off x="561239" y="901154"/>
          <a:ext cx="180227" cy="675863"/>
        </a:xfrm>
        <a:custGeom>
          <a:avLst/>
          <a:gdLst/>
          <a:ahLst/>
          <a:cxnLst/>
          <a:rect l="0" t="0" r="0" b="0"/>
          <a:pathLst>
            <a:path>
              <a:moveTo>
                <a:pt x="0" y="0"/>
              </a:moveTo>
              <a:lnTo>
                <a:pt x="0" y="675863"/>
              </a:lnTo>
              <a:lnTo>
                <a:pt x="180227" y="6758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8E7976-DA14-4578-8D12-01B08FED7236}">
      <dsp:nvSpPr>
        <dsp:cNvPr id="0" name=""/>
        <dsp:cNvSpPr/>
      </dsp:nvSpPr>
      <dsp:spPr>
        <a:xfrm>
          <a:off x="741466" y="1126440"/>
          <a:ext cx="1441846" cy="9011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Agricultural Research Service (ARS)</a:t>
          </a:r>
          <a:endParaRPr lang="en-US" sz="1400" kern="1200" dirty="0"/>
        </a:p>
      </dsp:txBody>
      <dsp:txXfrm>
        <a:off x="767860" y="1152834"/>
        <a:ext cx="1389058" cy="848366"/>
      </dsp:txXfrm>
    </dsp:sp>
    <dsp:sp modelId="{355DEEC1-DFAF-459D-9C86-0377A2679B7D}">
      <dsp:nvSpPr>
        <dsp:cNvPr id="0" name=""/>
        <dsp:cNvSpPr/>
      </dsp:nvSpPr>
      <dsp:spPr>
        <a:xfrm>
          <a:off x="561239" y="901154"/>
          <a:ext cx="180227" cy="1802306"/>
        </a:xfrm>
        <a:custGeom>
          <a:avLst/>
          <a:gdLst/>
          <a:ahLst/>
          <a:cxnLst/>
          <a:rect l="0" t="0" r="0" b="0"/>
          <a:pathLst>
            <a:path>
              <a:moveTo>
                <a:pt x="0" y="0"/>
              </a:moveTo>
              <a:lnTo>
                <a:pt x="0" y="1802306"/>
              </a:lnTo>
              <a:lnTo>
                <a:pt x="180227" y="18023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1C732E-EC96-42A4-A68D-077F9246402F}">
      <dsp:nvSpPr>
        <dsp:cNvPr id="0" name=""/>
        <dsp:cNvSpPr/>
      </dsp:nvSpPr>
      <dsp:spPr>
        <a:xfrm>
          <a:off x="741466" y="2252883"/>
          <a:ext cx="1441846" cy="9011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National Institute for Food and Agriculture (NIFA)</a:t>
          </a:r>
          <a:endParaRPr lang="en-US" sz="1400" kern="1200" dirty="0"/>
        </a:p>
      </dsp:txBody>
      <dsp:txXfrm>
        <a:off x="767860" y="2279277"/>
        <a:ext cx="1389058" cy="848366"/>
      </dsp:txXfrm>
    </dsp:sp>
    <dsp:sp modelId="{5805FD71-DCB0-4EAC-9ED3-7200A9EACC77}">
      <dsp:nvSpPr>
        <dsp:cNvPr id="0" name=""/>
        <dsp:cNvSpPr/>
      </dsp:nvSpPr>
      <dsp:spPr>
        <a:xfrm>
          <a:off x="561239" y="901154"/>
          <a:ext cx="180227" cy="2928748"/>
        </a:xfrm>
        <a:custGeom>
          <a:avLst/>
          <a:gdLst/>
          <a:ahLst/>
          <a:cxnLst/>
          <a:rect l="0" t="0" r="0" b="0"/>
          <a:pathLst>
            <a:path>
              <a:moveTo>
                <a:pt x="0" y="0"/>
              </a:moveTo>
              <a:lnTo>
                <a:pt x="0" y="2928748"/>
              </a:lnTo>
              <a:lnTo>
                <a:pt x="180227" y="292874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D6AD25-F803-420A-A1CF-1219716D28F5}">
      <dsp:nvSpPr>
        <dsp:cNvPr id="0" name=""/>
        <dsp:cNvSpPr/>
      </dsp:nvSpPr>
      <dsp:spPr>
        <a:xfrm>
          <a:off x="741466" y="3379326"/>
          <a:ext cx="1441846" cy="9011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Economic Research Service (ERS)</a:t>
          </a:r>
          <a:endParaRPr lang="en-US" sz="1400" kern="1200" dirty="0"/>
        </a:p>
      </dsp:txBody>
      <dsp:txXfrm>
        <a:off x="767860" y="3405720"/>
        <a:ext cx="1389058" cy="848366"/>
      </dsp:txXfrm>
    </dsp:sp>
    <dsp:sp modelId="{415069A2-8DB7-4352-BC9C-30BD7AE9D193}">
      <dsp:nvSpPr>
        <dsp:cNvPr id="0" name=""/>
        <dsp:cNvSpPr/>
      </dsp:nvSpPr>
      <dsp:spPr>
        <a:xfrm>
          <a:off x="561239" y="901154"/>
          <a:ext cx="180227" cy="4055191"/>
        </a:xfrm>
        <a:custGeom>
          <a:avLst/>
          <a:gdLst/>
          <a:ahLst/>
          <a:cxnLst/>
          <a:rect l="0" t="0" r="0" b="0"/>
          <a:pathLst>
            <a:path>
              <a:moveTo>
                <a:pt x="0" y="0"/>
              </a:moveTo>
              <a:lnTo>
                <a:pt x="0" y="4055191"/>
              </a:lnTo>
              <a:lnTo>
                <a:pt x="180227" y="405519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E87E38-C977-4376-B386-4AA64859C934}">
      <dsp:nvSpPr>
        <dsp:cNvPr id="0" name=""/>
        <dsp:cNvSpPr/>
      </dsp:nvSpPr>
      <dsp:spPr>
        <a:xfrm>
          <a:off x="741466" y="4505768"/>
          <a:ext cx="1441846" cy="9011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National Agricultural Statistics Service (NASS)</a:t>
          </a:r>
          <a:endParaRPr lang="en-US" sz="1400" kern="1200" dirty="0"/>
        </a:p>
      </dsp:txBody>
      <dsp:txXfrm>
        <a:off x="767860" y="4532162"/>
        <a:ext cx="1389058" cy="848366"/>
      </dsp:txXfrm>
    </dsp:sp>
    <dsp:sp modelId="{21F51A95-0D37-490B-941D-F3E9A69985C4}">
      <dsp:nvSpPr>
        <dsp:cNvPr id="0" name=""/>
        <dsp:cNvSpPr/>
      </dsp:nvSpPr>
      <dsp:spPr>
        <a:xfrm>
          <a:off x="5181601" y="29447"/>
          <a:ext cx="1802308" cy="9011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ClrTx/>
            <a:buSzTx/>
            <a:buFontTx/>
            <a:buNone/>
          </a:pPr>
          <a:r>
            <a:rPr lang="en-US" sz="1300" b="1" kern="1200" dirty="0">
              <a:solidFill>
                <a:prstClr val="white"/>
              </a:solidFill>
              <a:latin typeface="Calibri" panose="020F0502020204030204"/>
              <a:ea typeface="+mn-ea"/>
              <a:cs typeface="+mn-cs"/>
            </a:rPr>
            <a:t>USDA Chief Scientist</a:t>
          </a:r>
        </a:p>
      </dsp:txBody>
      <dsp:txXfrm>
        <a:off x="5207995" y="55841"/>
        <a:ext cx="1749520" cy="848366"/>
      </dsp:txXfrm>
    </dsp:sp>
    <dsp:sp modelId="{10500D5D-A99D-4F0E-830E-CE600BEE7E04}">
      <dsp:nvSpPr>
        <dsp:cNvPr id="0" name=""/>
        <dsp:cNvSpPr/>
      </dsp:nvSpPr>
      <dsp:spPr>
        <a:xfrm>
          <a:off x="5361832" y="930601"/>
          <a:ext cx="222797" cy="932487"/>
        </a:xfrm>
        <a:custGeom>
          <a:avLst/>
          <a:gdLst/>
          <a:ahLst/>
          <a:cxnLst/>
          <a:rect l="0" t="0" r="0" b="0"/>
          <a:pathLst>
            <a:path>
              <a:moveTo>
                <a:pt x="0" y="0"/>
              </a:moveTo>
              <a:lnTo>
                <a:pt x="0" y="932487"/>
              </a:lnTo>
              <a:lnTo>
                <a:pt x="222797" y="93248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03B6EC-9DDB-41EA-BB65-DD7C8FC9114E}">
      <dsp:nvSpPr>
        <dsp:cNvPr id="0" name=""/>
        <dsp:cNvSpPr/>
      </dsp:nvSpPr>
      <dsp:spPr>
        <a:xfrm>
          <a:off x="5584629" y="1412511"/>
          <a:ext cx="1441846" cy="9011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dk1"/>
              </a:solidFill>
              <a:latin typeface="+mn-lt"/>
              <a:ea typeface="+mn-ea"/>
              <a:cs typeface="+mn-cs"/>
            </a:rPr>
            <a:t>Office of the Chief Scientist (OCS)</a:t>
          </a:r>
          <a:endParaRPr lang="en-US" sz="1400" kern="1200" dirty="0"/>
        </a:p>
      </dsp:txBody>
      <dsp:txXfrm>
        <a:off x="5611023" y="1438905"/>
        <a:ext cx="1389058" cy="8483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9" y="3"/>
            <a:ext cx="3039219" cy="465775"/>
          </a:xfrm>
          <a:prstGeom prst="rect">
            <a:avLst/>
          </a:prstGeom>
        </p:spPr>
        <p:txBody>
          <a:bodyPr vert="horz" lIns="92649" tIns="46323" rIns="92649" bIns="46323"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sz="quarter" idx="1"/>
          </p:nvPr>
        </p:nvSpPr>
        <p:spPr>
          <a:xfrm>
            <a:off x="3969599" y="3"/>
            <a:ext cx="3039219" cy="465775"/>
          </a:xfrm>
          <a:prstGeom prst="rect">
            <a:avLst/>
          </a:prstGeom>
        </p:spPr>
        <p:txBody>
          <a:bodyPr vert="horz" lIns="92649" tIns="46323" rIns="92649" bIns="46323" rtlCol="0"/>
          <a:lstStyle>
            <a:lvl1pPr algn="r" fontAlgn="auto">
              <a:spcBef>
                <a:spcPts val="0"/>
              </a:spcBef>
              <a:spcAft>
                <a:spcPts val="0"/>
              </a:spcAft>
              <a:defRPr sz="1200">
                <a:latin typeface="+mn-lt"/>
                <a:cs typeface="+mn-cs"/>
              </a:defRPr>
            </a:lvl1pPr>
          </a:lstStyle>
          <a:p>
            <a:pPr>
              <a:defRPr/>
            </a:pPr>
            <a:fld id="{46E18A7C-1E4B-4CA5-A5BE-97380EA5825B}" type="datetimeFigureOut">
              <a:rPr lang="en-US"/>
              <a:pPr>
                <a:defRPr/>
              </a:pPr>
              <a:t>6/25/2020</a:t>
            </a:fld>
            <a:endParaRPr lang="en-US" dirty="0"/>
          </a:p>
        </p:txBody>
      </p:sp>
      <p:sp>
        <p:nvSpPr>
          <p:cNvPr id="4" name="Footer Placeholder 3"/>
          <p:cNvSpPr>
            <a:spLocks noGrp="1"/>
          </p:cNvSpPr>
          <p:nvPr>
            <p:ph type="ftr" sz="quarter" idx="2"/>
          </p:nvPr>
        </p:nvSpPr>
        <p:spPr>
          <a:xfrm>
            <a:off x="9" y="8844935"/>
            <a:ext cx="3039219" cy="449878"/>
          </a:xfrm>
          <a:prstGeom prst="rect">
            <a:avLst/>
          </a:prstGeom>
        </p:spPr>
        <p:txBody>
          <a:bodyPr vert="horz" lIns="92649" tIns="46323" rIns="92649" bIns="46323" rtlCol="0" anchor="b"/>
          <a:lstStyle>
            <a:lvl1pPr algn="l" fontAlgn="auto">
              <a:spcBef>
                <a:spcPts val="0"/>
              </a:spcBef>
              <a:spcAft>
                <a:spcPts val="0"/>
              </a:spcAft>
              <a:defRPr sz="1200">
                <a:latin typeface="+mn-lt"/>
                <a:cs typeface="+mn-cs"/>
              </a:defRPr>
            </a:lvl1pPr>
          </a:lstStyle>
          <a:p>
            <a:pPr>
              <a:defRPr/>
            </a:pPr>
            <a:endParaRPr lang="en-US" dirty="0"/>
          </a:p>
        </p:txBody>
      </p:sp>
      <p:sp>
        <p:nvSpPr>
          <p:cNvPr id="5" name="Slide Number Placeholder 4"/>
          <p:cNvSpPr>
            <a:spLocks noGrp="1"/>
          </p:cNvSpPr>
          <p:nvPr>
            <p:ph type="sldNum" sz="quarter" idx="3"/>
          </p:nvPr>
        </p:nvSpPr>
        <p:spPr>
          <a:xfrm>
            <a:off x="3969599" y="8829038"/>
            <a:ext cx="3039219" cy="465775"/>
          </a:xfrm>
          <a:prstGeom prst="rect">
            <a:avLst/>
          </a:prstGeom>
        </p:spPr>
        <p:txBody>
          <a:bodyPr vert="horz" lIns="92649" tIns="46323" rIns="92649" bIns="46323" rtlCol="0" anchor="b"/>
          <a:lstStyle>
            <a:lvl1pPr algn="r" fontAlgn="auto">
              <a:spcBef>
                <a:spcPts val="0"/>
              </a:spcBef>
              <a:spcAft>
                <a:spcPts val="0"/>
              </a:spcAft>
              <a:defRPr sz="1200">
                <a:latin typeface="+mn-lt"/>
                <a:cs typeface="+mn-cs"/>
              </a:defRPr>
            </a:lvl1pPr>
          </a:lstStyle>
          <a:p>
            <a:pPr>
              <a:defRPr/>
            </a:pPr>
            <a:fld id="{F770221B-DCCF-4CF6-A176-F1569CDC927D}" type="slidenum">
              <a:rPr lang="en-US"/>
              <a:pPr>
                <a:defRPr/>
              </a:pPr>
              <a:t>‹#›</a:t>
            </a:fld>
            <a:endParaRPr lang="en-US" dirty="0"/>
          </a:p>
        </p:txBody>
      </p:sp>
    </p:spTree>
    <p:extLst>
      <p:ext uri="{BB962C8B-B14F-4D97-AF65-F5344CB8AC3E}">
        <p14:creationId xmlns:p14="http://schemas.microsoft.com/office/powerpoint/2010/main" val="19946373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9" y="3"/>
            <a:ext cx="3039219" cy="465775"/>
          </a:xfrm>
          <a:prstGeom prst="rect">
            <a:avLst/>
          </a:prstGeom>
        </p:spPr>
        <p:txBody>
          <a:bodyPr vert="horz" lIns="92649" tIns="46323" rIns="92649" bIns="46323"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969599" y="3"/>
            <a:ext cx="3039219" cy="465775"/>
          </a:xfrm>
          <a:prstGeom prst="rect">
            <a:avLst/>
          </a:prstGeom>
        </p:spPr>
        <p:txBody>
          <a:bodyPr vert="horz" lIns="92649" tIns="46323" rIns="92649" bIns="46323" rtlCol="0"/>
          <a:lstStyle>
            <a:lvl1pPr algn="r" fontAlgn="auto">
              <a:spcBef>
                <a:spcPts val="0"/>
              </a:spcBef>
              <a:spcAft>
                <a:spcPts val="0"/>
              </a:spcAft>
              <a:defRPr sz="1200">
                <a:latin typeface="+mn-lt"/>
                <a:cs typeface="+mn-cs"/>
              </a:defRPr>
            </a:lvl1pPr>
          </a:lstStyle>
          <a:p>
            <a:pPr>
              <a:defRPr/>
            </a:pPr>
            <a:fld id="{73009DB8-3D72-4311-B9D8-FE0E7F7653D4}" type="datetimeFigureOut">
              <a:rPr lang="en-US"/>
              <a:pPr>
                <a:defRPr/>
              </a:pPr>
              <a:t>6/25/2020</a:t>
            </a:fld>
            <a:endParaRPr lang="en-US" dirty="0"/>
          </a:p>
        </p:txBody>
      </p:sp>
      <p:sp>
        <p:nvSpPr>
          <p:cNvPr id="4" name="Slide Image Placeholder 3"/>
          <p:cNvSpPr>
            <a:spLocks noGrp="1" noRot="1" noChangeAspect="1"/>
          </p:cNvSpPr>
          <p:nvPr>
            <p:ph type="sldImg" idx="2"/>
          </p:nvPr>
        </p:nvSpPr>
        <p:spPr>
          <a:xfrm>
            <a:off x="1182688" y="696913"/>
            <a:ext cx="4645025" cy="3484562"/>
          </a:xfrm>
          <a:prstGeom prst="rect">
            <a:avLst/>
          </a:prstGeom>
          <a:noFill/>
          <a:ln w="12700">
            <a:solidFill>
              <a:prstClr val="black"/>
            </a:solidFill>
          </a:ln>
        </p:spPr>
        <p:txBody>
          <a:bodyPr vert="horz" lIns="92649" tIns="46323" rIns="92649" bIns="46323" rtlCol="0" anchor="ctr"/>
          <a:lstStyle/>
          <a:p>
            <a:pPr lvl="0"/>
            <a:endParaRPr lang="en-US" noProof="0" dirty="0"/>
          </a:p>
        </p:txBody>
      </p:sp>
      <p:sp>
        <p:nvSpPr>
          <p:cNvPr id="5" name="Notes Placeholder 4"/>
          <p:cNvSpPr>
            <a:spLocks noGrp="1"/>
          </p:cNvSpPr>
          <p:nvPr>
            <p:ph type="body" sz="quarter" idx="3"/>
          </p:nvPr>
        </p:nvSpPr>
        <p:spPr>
          <a:xfrm>
            <a:off x="701360" y="4416113"/>
            <a:ext cx="5607684" cy="4182426"/>
          </a:xfrm>
          <a:prstGeom prst="rect">
            <a:avLst/>
          </a:prstGeom>
        </p:spPr>
        <p:txBody>
          <a:bodyPr vert="horz" lIns="92649" tIns="46323" rIns="92649" bIns="463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9" y="8829038"/>
            <a:ext cx="3039219" cy="465775"/>
          </a:xfrm>
          <a:prstGeom prst="rect">
            <a:avLst/>
          </a:prstGeom>
        </p:spPr>
        <p:txBody>
          <a:bodyPr vert="horz" lIns="92649" tIns="46323" rIns="92649" bIns="46323" rtlCol="0" anchor="b"/>
          <a:lstStyle>
            <a:lvl1pPr algn="l" fontAlgn="auto">
              <a:spcBef>
                <a:spcPts val="0"/>
              </a:spcBef>
              <a:spcAft>
                <a:spcPts val="0"/>
              </a:spcAft>
              <a:defRPr sz="1200">
                <a:latin typeface="+mn-lt"/>
                <a:cs typeface="+mn-cs"/>
              </a:defRPr>
            </a:lvl1pPr>
          </a:lstStyle>
          <a:p>
            <a:pPr>
              <a:defRPr/>
            </a:pPr>
            <a:r>
              <a:rPr lang="en-US" dirty="0"/>
              <a:t>*Please indicate the performance measures that relate to Agency Priority Goals with an asterisk</a:t>
            </a:r>
          </a:p>
        </p:txBody>
      </p:sp>
      <p:sp>
        <p:nvSpPr>
          <p:cNvPr id="7" name="Slide Number Placeholder 6"/>
          <p:cNvSpPr>
            <a:spLocks noGrp="1"/>
          </p:cNvSpPr>
          <p:nvPr>
            <p:ph type="sldNum" sz="quarter" idx="5"/>
          </p:nvPr>
        </p:nvSpPr>
        <p:spPr>
          <a:xfrm>
            <a:off x="3969599" y="8829038"/>
            <a:ext cx="3039219" cy="465775"/>
          </a:xfrm>
          <a:prstGeom prst="rect">
            <a:avLst/>
          </a:prstGeom>
        </p:spPr>
        <p:txBody>
          <a:bodyPr vert="horz" lIns="92649" tIns="46323" rIns="92649" bIns="46323" rtlCol="0" anchor="b"/>
          <a:lstStyle>
            <a:lvl1pPr algn="r" fontAlgn="auto">
              <a:spcBef>
                <a:spcPts val="0"/>
              </a:spcBef>
              <a:spcAft>
                <a:spcPts val="0"/>
              </a:spcAft>
              <a:defRPr sz="1200">
                <a:latin typeface="+mn-lt"/>
                <a:cs typeface="+mn-cs"/>
              </a:defRPr>
            </a:lvl1pPr>
          </a:lstStyle>
          <a:p>
            <a:pPr>
              <a:defRPr/>
            </a:pPr>
            <a:fld id="{50FF4534-B329-401B-AE23-89FA4CAE54CB}" type="slidenum">
              <a:rPr lang="en-US"/>
              <a:pPr>
                <a:defRPr/>
              </a:pPr>
              <a:t>‹#›</a:t>
            </a:fld>
            <a:endParaRPr lang="en-US" dirty="0"/>
          </a:p>
        </p:txBody>
      </p:sp>
    </p:spTree>
    <p:extLst>
      <p:ext uri="{BB962C8B-B14F-4D97-AF65-F5344CB8AC3E}">
        <p14:creationId xmlns:p14="http://schemas.microsoft.com/office/powerpoint/2010/main" val="225412926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0FF4534-B329-401B-AE23-89FA4CAE54CB}" type="slidenum">
              <a:rPr lang="en-US" smtClean="0"/>
              <a:pPr>
                <a:defRPr/>
              </a:pPr>
              <a:t>1</a:t>
            </a:fld>
            <a:endParaRPr lang="en-US" dirty="0"/>
          </a:p>
        </p:txBody>
      </p:sp>
    </p:spTree>
    <p:extLst>
      <p:ext uri="{BB962C8B-B14F-4D97-AF65-F5344CB8AC3E}">
        <p14:creationId xmlns:p14="http://schemas.microsoft.com/office/powerpoint/2010/main" val="261964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solidFill>
                  <a:prstClr val="black"/>
                </a:solidFill>
              </a:rPr>
              <a:pPr>
                <a:defRPr/>
              </a:pPr>
              <a:t>10</a:t>
            </a:fld>
            <a:endParaRPr lang="en-US" dirty="0">
              <a:solidFill>
                <a:prstClr val="black"/>
              </a:solidFill>
            </a:endParaRPr>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1780144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pPr>
                <a:defRPr/>
              </a:pPr>
              <a:t>2</a:t>
            </a:fld>
            <a:endParaRPr lang="en-US" dirty="0"/>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4142177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pPr>
                <a:defRPr/>
              </a:pPr>
              <a:t>3</a:t>
            </a:fld>
            <a:endParaRPr lang="en-US" dirty="0"/>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609269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pPr>
                <a:defRPr/>
              </a:pPr>
              <a:t>4</a:t>
            </a:fld>
            <a:endParaRPr lang="en-US" dirty="0"/>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1318715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solidFill>
                  <a:prstClr val="black"/>
                </a:solidFill>
              </a:rPr>
              <a:pPr>
                <a:defRPr/>
              </a:pPr>
              <a:t>5</a:t>
            </a:fld>
            <a:endParaRPr lang="en-US" dirty="0">
              <a:solidFill>
                <a:prstClr val="black"/>
              </a:solidFill>
            </a:endParaRPr>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2679500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solidFill>
                  <a:prstClr val="black"/>
                </a:solidFill>
              </a:rPr>
              <a:pPr>
                <a:defRPr/>
              </a:pPr>
              <a:t>6</a:t>
            </a:fld>
            <a:endParaRPr lang="en-US" dirty="0">
              <a:solidFill>
                <a:prstClr val="black"/>
              </a:solidFill>
            </a:endParaRPr>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824174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solidFill>
                  <a:prstClr val="black"/>
                </a:solidFill>
              </a:rPr>
              <a:pPr>
                <a:defRPr/>
              </a:pPr>
              <a:t>7</a:t>
            </a:fld>
            <a:endParaRPr lang="en-US" dirty="0">
              <a:solidFill>
                <a:prstClr val="black"/>
              </a:solidFill>
            </a:endParaRPr>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1949557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solidFill>
                  <a:prstClr val="black"/>
                </a:solidFill>
              </a:rPr>
              <a:pPr>
                <a:defRPr/>
              </a:pPr>
              <a:t>8</a:t>
            </a:fld>
            <a:endParaRPr lang="en-US" dirty="0">
              <a:solidFill>
                <a:prstClr val="black"/>
              </a:solidFill>
            </a:endParaRPr>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3474749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solidFill>
                  <a:prstClr val="black"/>
                </a:solidFill>
              </a:rPr>
              <a:pPr>
                <a:defRPr/>
              </a:pPr>
              <a:t>9</a:t>
            </a:fld>
            <a:endParaRPr lang="en-US" dirty="0">
              <a:solidFill>
                <a:prstClr val="black"/>
              </a:solidFill>
            </a:endParaRPr>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599318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4993D543-B9AD-4541-8D50-FC0DB6793694}" type="datetime1">
              <a:rPr lang="en-US" smtClean="0"/>
              <a:pPr>
                <a:defRPr/>
              </a:pPr>
              <a:t>6/25/2020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pPr>
                <a:defRPr/>
              </a:pPr>
              <a:t>‹#›</a:t>
            </a:fld>
            <a:endParaRPr lang="en-US" dirty="0"/>
          </a:p>
        </p:txBody>
      </p:sp>
    </p:spTree>
    <p:extLst>
      <p:ext uri="{BB962C8B-B14F-4D97-AF65-F5344CB8AC3E}">
        <p14:creationId xmlns:p14="http://schemas.microsoft.com/office/powerpoint/2010/main" val="2100318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0D92CDEA-0595-4CD2-AB12-750352C61034}" type="datetime1">
              <a:rPr lang="en-US" smtClean="0"/>
              <a:pPr>
                <a:defRPr/>
              </a:pPr>
              <a:t>6/25/2020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6CB3B7C-A4C3-4582-A892-33FFA8B1DEB9}" type="slidenum">
              <a:rPr lang="en-US" smtClean="0"/>
              <a:pPr>
                <a:defRPr/>
              </a:pPr>
              <a:t>‹#›</a:t>
            </a:fld>
            <a:endParaRPr lang="en-US" dirty="0"/>
          </a:p>
        </p:txBody>
      </p:sp>
    </p:spTree>
    <p:extLst>
      <p:ext uri="{BB962C8B-B14F-4D97-AF65-F5344CB8AC3E}">
        <p14:creationId xmlns:p14="http://schemas.microsoft.com/office/powerpoint/2010/main" val="2335864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32FD303E-E507-4F3D-A405-065880C06DB1}" type="datetime1">
              <a:rPr lang="en-US" smtClean="0"/>
              <a:pPr>
                <a:defRPr/>
              </a:pPr>
              <a:t>6/25/2020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6A609018-3517-4D44-9489-AB74389E0E90}" type="slidenum">
              <a:rPr lang="en-US" smtClean="0"/>
              <a:pPr>
                <a:defRPr/>
              </a:pPr>
              <a:t>‹#›</a:t>
            </a:fld>
            <a:endParaRPr lang="en-US" dirty="0"/>
          </a:p>
        </p:txBody>
      </p:sp>
    </p:spTree>
    <p:extLst>
      <p:ext uri="{BB962C8B-B14F-4D97-AF65-F5344CB8AC3E}">
        <p14:creationId xmlns:p14="http://schemas.microsoft.com/office/powerpoint/2010/main" val="4222617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A6BBDA07-6C4A-45A7-8D6E-FCE60B3A696E}" type="datetime1">
              <a:rPr lang="en-US" smtClean="0"/>
              <a:pPr>
                <a:defRPr/>
              </a:pPr>
              <a:t>6/25/2020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A8673FB3-C29E-47C8-9BFD-B08D4E5245E2}" type="slidenum">
              <a:rPr lang="en-US" smtClean="0"/>
              <a:pPr>
                <a:defRPr/>
              </a:pPr>
              <a:t>‹#›</a:t>
            </a:fld>
            <a:endParaRPr lang="en-US" dirty="0"/>
          </a:p>
        </p:txBody>
      </p:sp>
    </p:spTree>
    <p:extLst>
      <p:ext uri="{BB962C8B-B14F-4D97-AF65-F5344CB8AC3E}">
        <p14:creationId xmlns:p14="http://schemas.microsoft.com/office/powerpoint/2010/main" val="2944676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6FC9EC1C-17E7-4876-A5B9-E345375D393E}" type="datetime1">
              <a:rPr lang="en-US" smtClean="0"/>
              <a:pPr>
                <a:defRPr/>
              </a:pPr>
              <a:t>6/25/2020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7420569-7746-48CD-AF55-182514A6F7DA}" type="slidenum">
              <a:rPr lang="en-US" smtClean="0"/>
              <a:pPr>
                <a:defRPr/>
              </a:pPr>
              <a:t>‹#›</a:t>
            </a:fld>
            <a:endParaRPr lang="en-US" dirty="0"/>
          </a:p>
        </p:txBody>
      </p:sp>
    </p:spTree>
    <p:extLst>
      <p:ext uri="{BB962C8B-B14F-4D97-AF65-F5344CB8AC3E}">
        <p14:creationId xmlns:p14="http://schemas.microsoft.com/office/powerpoint/2010/main" val="3349880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D9B6FA6B-F14C-49E5-BF02-7122386C8ADE}" type="datetime1">
              <a:rPr lang="en-US" smtClean="0"/>
              <a:pPr>
                <a:defRPr/>
              </a:pPr>
              <a:t>6/25/2020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27F2626-5647-4C95-95FE-50FA160DC312}" type="slidenum">
              <a:rPr lang="en-US" smtClean="0"/>
              <a:pPr>
                <a:defRPr/>
              </a:pPr>
              <a:t>‹#›</a:t>
            </a:fld>
            <a:endParaRPr lang="en-US" dirty="0"/>
          </a:p>
        </p:txBody>
      </p:sp>
    </p:spTree>
    <p:extLst>
      <p:ext uri="{BB962C8B-B14F-4D97-AF65-F5344CB8AC3E}">
        <p14:creationId xmlns:p14="http://schemas.microsoft.com/office/powerpoint/2010/main" val="2985479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A5BA0F53-C87C-416C-AA8F-09ECA46FD558}" type="datetime1">
              <a:rPr lang="en-US" smtClean="0"/>
              <a:pPr>
                <a:defRPr/>
              </a:pPr>
              <a:t>6/25/2020</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080FF5CF-EFE5-4A4A-A96E-F1E17A2A09BD}" type="slidenum">
              <a:rPr lang="en-US" smtClean="0"/>
              <a:pPr>
                <a:defRPr/>
              </a:pPr>
              <a:t>‹#›</a:t>
            </a:fld>
            <a:endParaRPr lang="en-US" dirty="0"/>
          </a:p>
        </p:txBody>
      </p:sp>
    </p:spTree>
    <p:extLst>
      <p:ext uri="{BB962C8B-B14F-4D97-AF65-F5344CB8AC3E}">
        <p14:creationId xmlns:p14="http://schemas.microsoft.com/office/powerpoint/2010/main" val="2792140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7700610E-F571-4A51-B01B-45852481F52C}" type="datetime1">
              <a:rPr lang="en-US" smtClean="0"/>
              <a:pPr>
                <a:defRPr/>
              </a:pPr>
              <a:t>6/25/2020</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B18E8902-04E4-4F7B-A445-6BB141A709A0}" type="slidenum">
              <a:rPr lang="en-US" smtClean="0"/>
              <a:pPr>
                <a:defRPr/>
              </a:pPr>
              <a:t>‹#›</a:t>
            </a:fld>
            <a:endParaRPr lang="en-US" dirty="0"/>
          </a:p>
        </p:txBody>
      </p:sp>
    </p:spTree>
    <p:extLst>
      <p:ext uri="{BB962C8B-B14F-4D97-AF65-F5344CB8AC3E}">
        <p14:creationId xmlns:p14="http://schemas.microsoft.com/office/powerpoint/2010/main" val="4237630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DC02DDB-B073-4E10-B6F5-85A4CD03F53F}" type="datetime1">
              <a:rPr lang="en-US" smtClean="0"/>
              <a:pPr>
                <a:defRPr/>
              </a:pPr>
              <a:t>6/25/2020</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6323B054-33F4-442A-94F9-CF4ACA445542}" type="slidenum">
              <a:rPr lang="en-US" smtClean="0"/>
              <a:pPr>
                <a:defRPr/>
              </a:pPr>
              <a:t>‹#›</a:t>
            </a:fld>
            <a:endParaRPr lang="en-US" dirty="0"/>
          </a:p>
        </p:txBody>
      </p:sp>
    </p:spTree>
    <p:extLst>
      <p:ext uri="{BB962C8B-B14F-4D97-AF65-F5344CB8AC3E}">
        <p14:creationId xmlns:p14="http://schemas.microsoft.com/office/powerpoint/2010/main" val="2289585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0B5678B0-3276-4883-93A0-381D6C5098A6}" type="datetime1">
              <a:rPr lang="en-US" smtClean="0"/>
              <a:pPr>
                <a:defRPr/>
              </a:pPr>
              <a:t>6/25/2020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78378FB6-EC10-489B-820E-CFAB31844336}" type="slidenum">
              <a:rPr lang="en-US" smtClean="0"/>
              <a:pPr>
                <a:defRPr/>
              </a:pPr>
              <a:t>‹#›</a:t>
            </a:fld>
            <a:endParaRPr lang="en-US" dirty="0"/>
          </a:p>
        </p:txBody>
      </p:sp>
    </p:spTree>
    <p:extLst>
      <p:ext uri="{BB962C8B-B14F-4D97-AF65-F5344CB8AC3E}">
        <p14:creationId xmlns:p14="http://schemas.microsoft.com/office/powerpoint/2010/main" val="343060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B84D048F-F5E5-4629-BD23-9DD9881C804E}" type="datetime1">
              <a:rPr lang="en-US" smtClean="0"/>
              <a:pPr>
                <a:defRPr/>
              </a:pPr>
              <a:t>6/25/2020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76500AFE-7403-435C-8413-901EC948BB62}" type="slidenum">
              <a:rPr lang="en-US" smtClean="0"/>
              <a:pPr>
                <a:defRPr/>
              </a:pPr>
              <a:t>‹#›</a:t>
            </a:fld>
            <a:endParaRPr lang="en-US" dirty="0"/>
          </a:p>
        </p:txBody>
      </p:sp>
    </p:spTree>
    <p:extLst>
      <p:ext uri="{BB962C8B-B14F-4D97-AF65-F5344CB8AC3E}">
        <p14:creationId xmlns:p14="http://schemas.microsoft.com/office/powerpoint/2010/main" val="341903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D3EAD120-2A39-4E95-B35A-900D9441A22E}" type="datetime1">
              <a:rPr lang="en-US" smtClean="0"/>
              <a:pPr>
                <a:defRPr/>
              </a:pPr>
              <a:t>6/25/2020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D0D54715-C98C-48DA-B0D7-91A96D2CA1F2}" type="slidenum">
              <a:rPr lang="en-US" smtClean="0"/>
              <a:pPr>
                <a:defRPr/>
              </a:pPr>
              <a:t>‹#›</a:t>
            </a:fld>
            <a:endParaRPr lang="en-US" dirty="0"/>
          </a:p>
        </p:txBody>
      </p:sp>
    </p:spTree>
    <p:extLst>
      <p:ext uri="{BB962C8B-B14F-4D97-AF65-F5344CB8AC3E}">
        <p14:creationId xmlns:p14="http://schemas.microsoft.com/office/powerpoint/2010/main" val="2062441059"/>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981200"/>
            <a:ext cx="9144000" cy="1200337"/>
          </a:xfrm>
          <a:prstGeom prst="rect">
            <a:avLst/>
          </a:prstGeom>
          <a:solidFill>
            <a:srgbClr val="0024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D2C4F"/>
              </a:solidFill>
            </a:endParaRPr>
          </a:p>
        </p:txBody>
      </p:sp>
      <p:sp>
        <p:nvSpPr>
          <p:cNvPr id="7" name="Rectangle 6"/>
          <p:cNvSpPr/>
          <p:nvPr/>
        </p:nvSpPr>
        <p:spPr>
          <a:xfrm>
            <a:off x="0" y="2013372"/>
            <a:ext cx="9144000" cy="307777"/>
          </a:xfrm>
          <a:prstGeom prst="rect">
            <a:avLst/>
          </a:prstGeom>
        </p:spPr>
        <p:txBody>
          <a:bodyPr wrap="square">
            <a:spAutoFit/>
          </a:bodyPr>
          <a:lstStyle/>
          <a:p>
            <a:pPr algn="ctr">
              <a:defRPr/>
            </a:pPr>
            <a:r>
              <a:rPr lang="en-US" sz="1400" b="1" dirty="0">
                <a:solidFill>
                  <a:schemeClr val="bg1"/>
                </a:solidFill>
                <a:latin typeface="Lucida Sans" panose="020B0602030504020204" pitchFamily="34" charset="0"/>
                <a:cs typeface="Times New Roman" panose="02020603050405020304" pitchFamily="18" charset="0"/>
              </a:rPr>
              <a:t>Agency Priority Goal Action Plan</a:t>
            </a:r>
          </a:p>
        </p:txBody>
      </p:sp>
      <p:sp>
        <p:nvSpPr>
          <p:cNvPr id="9" name="Title 1"/>
          <p:cNvSpPr txBox="1">
            <a:spLocks/>
          </p:cNvSpPr>
          <p:nvPr/>
        </p:nvSpPr>
        <p:spPr>
          <a:xfrm>
            <a:off x="838200" y="3272597"/>
            <a:ext cx="7696200" cy="2799430"/>
          </a:xfrm>
          <a:prstGeom prst="rect">
            <a:avLst/>
          </a:prstGeom>
          <a:noFill/>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400" b="1" dirty="0">
                <a:solidFill>
                  <a:srgbClr val="00244B"/>
                </a:solidFill>
                <a:latin typeface="Lucida Sans" panose="020B0602030504020204" pitchFamily="34" charset="0"/>
                <a:cs typeface="Times New Roman" panose="02020603050405020304" pitchFamily="18" charset="0"/>
              </a:rPr>
              <a:t>Goal Leader(s): </a:t>
            </a:r>
          </a:p>
          <a:p>
            <a:endParaRPr lang="en-US" sz="1400" b="1" dirty="0">
              <a:solidFill>
                <a:srgbClr val="00244B"/>
              </a:solidFill>
              <a:latin typeface="Lucida Sans" panose="020B0602030504020204" pitchFamily="34" charset="0"/>
              <a:cs typeface="Times New Roman" panose="02020603050405020304" pitchFamily="18" charset="0"/>
            </a:endParaRPr>
          </a:p>
          <a:p>
            <a:r>
              <a:rPr lang="en-US" sz="1400" dirty="0"/>
              <a:t>Dr. Scott H. Hutchins, </a:t>
            </a:r>
            <a:r>
              <a:rPr lang="en-US" sz="1400" i="1" dirty="0"/>
              <a:t>Deputy Under Secretary, </a:t>
            </a:r>
            <a:r>
              <a:rPr lang="en-US" sz="1400" dirty="0"/>
              <a:t>USDA, REE Mission Area</a:t>
            </a:r>
          </a:p>
          <a:p>
            <a:r>
              <a:rPr lang="en-US" sz="1400" dirty="0"/>
              <a:t>Dr. Chavonda Jacobs-Young, </a:t>
            </a:r>
            <a:r>
              <a:rPr lang="en-US" sz="1400" i="1" dirty="0"/>
              <a:t>Acting Chief Scientist, </a:t>
            </a:r>
            <a:r>
              <a:rPr lang="en-US" sz="1400" dirty="0"/>
              <a:t>USDA</a:t>
            </a:r>
          </a:p>
          <a:p>
            <a:r>
              <a:rPr lang="en-US" sz="1400" dirty="0"/>
              <a:t>Dr. Dionne Toombs, </a:t>
            </a:r>
            <a:r>
              <a:rPr lang="en-US" sz="1400" i="1" dirty="0"/>
              <a:t>Director, </a:t>
            </a:r>
            <a:r>
              <a:rPr lang="en-US" sz="1400" dirty="0"/>
              <a:t>USDA, Office of the Chief Scientist</a:t>
            </a:r>
          </a:p>
          <a:p>
            <a:r>
              <a:rPr lang="en-US" sz="1400" dirty="0"/>
              <a:t>Holly Wiggins, </a:t>
            </a:r>
            <a:r>
              <a:rPr lang="en-US" sz="1400" i="1" dirty="0"/>
              <a:t>Strategic Planning, Evaluation and Risk Officer, </a:t>
            </a:r>
            <a:r>
              <a:rPr lang="en-US" sz="1400" dirty="0"/>
              <a:t>USDA, Office of the Chief Scientist</a:t>
            </a:r>
          </a:p>
          <a:p>
            <a:endParaRPr lang="en-US" sz="1400" dirty="0"/>
          </a:p>
          <a:p>
            <a:br>
              <a:rPr lang="en-US" sz="1400" dirty="0"/>
            </a:br>
            <a:br>
              <a:rPr lang="en-US" sz="1400" dirty="0"/>
            </a:br>
            <a:br>
              <a:rPr lang="en-US" sz="1400" dirty="0"/>
            </a:br>
            <a:br>
              <a:rPr lang="en-US" sz="1200" dirty="0">
                <a:solidFill>
                  <a:srgbClr val="00244B"/>
                </a:solidFill>
                <a:latin typeface="Lucida Sans" panose="020B0602030504020204" pitchFamily="34" charset="0"/>
                <a:cs typeface="Times New Roman" panose="02020603050405020304" pitchFamily="18" charset="0"/>
              </a:rPr>
            </a:br>
            <a:endParaRPr lang="en-US" sz="1200" dirty="0">
              <a:solidFill>
                <a:srgbClr val="00244B"/>
              </a:solidFill>
              <a:latin typeface="Lucida Sans" panose="020B0602030504020204" pitchFamily="34" charset="0"/>
              <a:cs typeface="Times New Roman" panose="02020603050405020304" pitchFamily="18" charset="0"/>
            </a:endParaRPr>
          </a:p>
          <a:p>
            <a:endParaRPr lang="en-US" sz="1200" dirty="0">
              <a:solidFill>
                <a:srgbClr val="00244B"/>
              </a:solidFill>
              <a:latin typeface="Lucida Sans" panose="020B0602030504020204" pitchFamily="34" charset="0"/>
              <a:cs typeface="Times New Roman" panose="02020603050405020304" pitchFamily="18" charset="0"/>
            </a:endParaRPr>
          </a:p>
        </p:txBody>
      </p:sp>
      <p:sp>
        <p:nvSpPr>
          <p:cNvPr id="2" name="Rectangle 1"/>
          <p:cNvSpPr/>
          <p:nvPr/>
        </p:nvSpPr>
        <p:spPr>
          <a:xfrm>
            <a:off x="0" y="2367816"/>
            <a:ext cx="9144000" cy="523220"/>
          </a:xfrm>
          <a:prstGeom prst="rect">
            <a:avLst/>
          </a:prstGeom>
        </p:spPr>
        <p:txBody>
          <a:bodyPr wrap="square">
            <a:spAutoFit/>
          </a:bodyPr>
          <a:lstStyle/>
          <a:p>
            <a:pPr algn="ctr"/>
            <a:r>
              <a:rPr lang="en-US" sz="2800" dirty="0">
                <a:solidFill>
                  <a:schemeClr val="bg1"/>
                </a:solidFill>
                <a:latin typeface="Lucida Sans" panose="020B0602030504020204" pitchFamily="34" charset="0"/>
                <a:cs typeface="Times New Roman" panose="02020603050405020304" pitchFamily="18" charset="0"/>
              </a:rPr>
              <a:t>Increase Utilization of Agriculture Research</a:t>
            </a:r>
          </a:p>
        </p:txBody>
      </p:sp>
      <p:pic>
        <p:nvPicPr>
          <p:cNvPr id="11" name="Picture 10"/>
          <p:cNvPicPr/>
          <p:nvPr/>
        </p:nvPicPr>
        <p:blipFill>
          <a:blip r:embed="rId3"/>
          <a:stretch>
            <a:fillRect/>
          </a:stretch>
        </p:blipFill>
        <p:spPr>
          <a:xfrm>
            <a:off x="304800" y="6119952"/>
            <a:ext cx="3125422" cy="585648"/>
          </a:xfrm>
          <a:prstGeom prst="rect">
            <a:avLst/>
          </a:prstGeom>
        </p:spPr>
      </p:pic>
      <p:sp>
        <p:nvSpPr>
          <p:cNvPr id="17" name="Rectangle 16"/>
          <p:cNvSpPr/>
          <p:nvPr/>
        </p:nvSpPr>
        <p:spPr>
          <a:xfrm>
            <a:off x="5498827" y="6258887"/>
            <a:ext cx="3187973" cy="307777"/>
          </a:xfrm>
          <a:prstGeom prst="rect">
            <a:avLst/>
          </a:prstGeom>
        </p:spPr>
        <p:txBody>
          <a:bodyPr wrap="square">
            <a:spAutoFit/>
          </a:bodyPr>
          <a:lstStyle/>
          <a:p>
            <a:pPr algn="r"/>
            <a:r>
              <a:rPr lang="en-US" sz="1400" dirty="0">
                <a:solidFill>
                  <a:srgbClr val="00244B"/>
                </a:solidFill>
                <a:latin typeface="Lucida Sans" panose="020B0602030504020204" pitchFamily="34" charset="0"/>
                <a:cs typeface="Times New Roman" panose="02020603050405020304" pitchFamily="18" charset="0"/>
              </a:rPr>
              <a:t>May, 2020</a:t>
            </a:r>
            <a:endParaRPr lang="en-US" sz="1400" dirty="0">
              <a:solidFill>
                <a:srgbClr val="00244B"/>
              </a:solidFill>
              <a:latin typeface="Lucida Sans" panose="020B0602030504020204" pitchFamily="34" charset="0"/>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5173" y="72974"/>
            <a:ext cx="1853654" cy="1853654"/>
          </a:xfrm>
          <a:prstGeom prst="rect">
            <a:avLst/>
          </a:prstGeom>
        </p:spPr>
      </p:pic>
      <p:pic>
        <p:nvPicPr>
          <p:cNvPr id="12" name="Picture 8" descr="File:US-DeptOfAgriculture-Seal.svg">
            <a:extLst>
              <a:ext uri="{FF2B5EF4-FFF2-40B4-BE49-F238E27FC236}">
                <a16:creationId xmlns:a16="http://schemas.microsoft.com/office/drawing/2014/main" id="{2DEB27AD-E05F-4FF0-A3A5-5B0E87AA1E7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00972" y="152400"/>
            <a:ext cx="1742056" cy="1742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082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eaLnBrk="1" fontAlgn="auto" hangingPunct="1">
              <a:spcAft>
                <a:spcPts val="0"/>
              </a:spcAft>
              <a:defRPr/>
            </a:pPr>
            <a:r>
              <a:rPr lang="en-US" sz="2800" b="1" dirty="0">
                <a:latin typeface="+mj-lt"/>
              </a:rPr>
              <a:t>Data Accuracy and Reliability</a:t>
            </a:r>
            <a:endParaRPr lang="en-US" dirty="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solidFill>
                  <a:prstClr val="black">
                    <a:tint val="75000"/>
                  </a:prstClr>
                </a:solidFill>
              </a:rPr>
              <a:pPr>
                <a:defRPr/>
              </a:pPr>
              <a:t>10</a:t>
            </a:fld>
            <a:endParaRPr lang="en-US" dirty="0">
              <a:solidFill>
                <a:prstClr val="black">
                  <a:tint val="75000"/>
                </a:prstClr>
              </a:solidFill>
            </a:endParaRPr>
          </a:p>
        </p:txBody>
      </p:sp>
      <p:sp>
        <p:nvSpPr>
          <p:cNvPr id="9" name="Content Placeholder 2"/>
          <p:cNvSpPr txBox="1">
            <a:spLocks/>
          </p:cNvSpPr>
          <p:nvPr/>
        </p:nvSpPr>
        <p:spPr bwMode="auto">
          <a:xfrm>
            <a:off x="381000" y="762000"/>
            <a:ext cx="815644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dirty="0">
                <a:solidFill>
                  <a:prstClr val="black"/>
                </a:solidFill>
                <a:latin typeface="Calibri Light" panose="020F0302020204030204"/>
              </a:rPr>
              <a:t>Existing methods to collect KPI data are labor intensive. The Agency will investigate options for improving data collection efficiencies.</a:t>
            </a:r>
            <a:endParaRPr lang="en-US" sz="1800" dirty="0">
              <a:solidFill>
                <a:prstClr val="black">
                  <a:tint val="75000"/>
                </a:prstClr>
              </a:solidFill>
              <a:latin typeface="Calibri Light" panose="020F0302020204030204"/>
            </a:endParaRPr>
          </a:p>
          <a:p>
            <a:pPr algn="l"/>
            <a:endParaRPr lang="en-US" sz="1800" dirty="0">
              <a:solidFill>
                <a:prstClr val="black"/>
              </a:solidFill>
              <a:latin typeface="Calibri Light" panose="020F0302020204030204"/>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9695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82368"/>
            <a:ext cx="9144000" cy="838200"/>
          </a:xfrm>
        </p:spPr>
        <p:txBody>
          <a:bodyPr rtlCol="0">
            <a:normAutofit/>
          </a:bodyPr>
          <a:lstStyle/>
          <a:p>
            <a:pPr algn="l" eaLnBrk="1" fontAlgn="auto" hangingPunct="1">
              <a:spcAft>
                <a:spcPts val="0"/>
              </a:spcAft>
              <a:defRPr/>
            </a:pPr>
            <a:r>
              <a:rPr lang="en-US" sz="3200" b="1" dirty="0"/>
              <a:t>Overview</a:t>
            </a:r>
            <a:endParaRPr lang="en-US" sz="3200" dirty="0">
              <a:solidFill>
                <a:schemeClr val="tx1"/>
              </a:solidFill>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pPr>
                <a:defRPr/>
              </a:pPr>
              <a:t>2</a:t>
            </a:fld>
            <a:endParaRPr lang="en-US" dirty="0"/>
          </a:p>
        </p:txBody>
      </p:sp>
      <p:sp>
        <p:nvSpPr>
          <p:cNvPr id="9" name="Content Placeholder 2"/>
          <p:cNvSpPr txBox="1">
            <a:spLocks/>
          </p:cNvSpPr>
          <p:nvPr/>
        </p:nvSpPr>
        <p:spPr bwMode="auto">
          <a:xfrm>
            <a:off x="358902" y="790575"/>
            <a:ext cx="8156448"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b="1" dirty="0">
                <a:solidFill>
                  <a:schemeClr val="tx1"/>
                </a:solidFill>
              </a:rPr>
              <a:t>Goal Statement</a:t>
            </a:r>
          </a:p>
          <a:p>
            <a:pPr marL="914400" lvl="1" indent="-457200" algn="l">
              <a:buFont typeface="Courier New" panose="02070309020205020404" pitchFamily="49" charset="0"/>
              <a:buChar char="o"/>
            </a:pPr>
            <a:r>
              <a:rPr lang="en-US" sz="1800" dirty="0">
                <a:solidFill>
                  <a:schemeClr val="tx1"/>
                </a:solidFill>
                <a:latin typeface="+mj-lt"/>
              </a:rPr>
              <a:t>Increase the utilization of Departmental research results into real world technology improvements to USDA customers, producers, and industry. By September 30, 2021, USDA will develop data-driven methods to measure the impact of research in sustainable agricultural intensification; agricultural climate adaptation; food and nutrition translation; and </a:t>
            </a:r>
            <a:r>
              <a:rPr lang="en-US" sz="1800">
                <a:solidFill>
                  <a:schemeClr val="tx1"/>
                </a:solidFill>
                <a:latin typeface="+mj-lt"/>
              </a:rPr>
              <a:t>value-added</a:t>
            </a:r>
            <a:r>
              <a:rPr lang="en-US" sz="1800" dirty="0">
                <a:solidFill>
                  <a:schemeClr val="tx1"/>
                </a:solidFill>
                <a:latin typeface="+mj-lt"/>
              </a:rPr>
              <a:t> innovations.</a:t>
            </a:r>
            <a:endParaRPr lang="en-US" sz="1800" dirty="0">
              <a:solidFill>
                <a:schemeClr val="tx1"/>
              </a:solidFill>
              <a:latin typeface="+mj-lt"/>
              <a:cs typeface="Calibri Light"/>
            </a:endParaRPr>
          </a:p>
          <a:p>
            <a:pPr marL="0" lvl="1" algn="l"/>
            <a:r>
              <a:rPr lang="en-US" sz="1800" b="1" dirty="0">
                <a:solidFill>
                  <a:schemeClr val="tx1"/>
                </a:solidFill>
              </a:rPr>
              <a:t>Challenge(s)</a:t>
            </a:r>
          </a:p>
          <a:p>
            <a:pPr marL="914400" lvl="1" indent="-457200" algn="l">
              <a:buFont typeface="Courier New" panose="02070309020205020404" pitchFamily="49" charset="0"/>
              <a:buChar char="o"/>
            </a:pPr>
            <a:r>
              <a:rPr lang="en-US" sz="1800" dirty="0">
                <a:solidFill>
                  <a:schemeClr val="tx1"/>
                </a:solidFill>
                <a:latin typeface="+mj-lt"/>
              </a:rPr>
              <a:t>Metrics to measure, track, and communicate the impact of USDA research.</a:t>
            </a:r>
          </a:p>
          <a:p>
            <a:pPr marL="914400" lvl="1" indent="-457200" algn="l">
              <a:buFont typeface="Courier New" panose="02070309020205020404" pitchFamily="49" charset="0"/>
              <a:buChar char="o"/>
            </a:pPr>
            <a:r>
              <a:rPr lang="en-US" sz="1800" dirty="0">
                <a:solidFill>
                  <a:schemeClr val="tx1"/>
                </a:solidFill>
                <a:latin typeface="+mj-lt"/>
              </a:rPr>
              <a:t>Existing paradigms surrounding the ability to link scientific research to real world impact.</a:t>
            </a:r>
          </a:p>
          <a:p>
            <a:pPr algn="l"/>
            <a:r>
              <a:rPr lang="en-US" sz="1800" b="1" dirty="0">
                <a:solidFill>
                  <a:schemeClr val="tx1"/>
                </a:solidFill>
              </a:rPr>
              <a:t>Opportunities</a:t>
            </a:r>
          </a:p>
          <a:p>
            <a:pPr marL="914400" lvl="1" indent="-457200" algn="l">
              <a:buFont typeface="Courier New" panose="02070309020205020404" pitchFamily="49" charset="0"/>
              <a:buChar char="o"/>
            </a:pPr>
            <a:r>
              <a:rPr lang="en-US" sz="1800" dirty="0">
                <a:solidFill>
                  <a:schemeClr val="tx1"/>
                </a:solidFill>
                <a:latin typeface="+mj-lt"/>
              </a:rPr>
              <a:t>Demonstrate the value and impact of USDA research investment. </a:t>
            </a:r>
          </a:p>
          <a:p>
            <a:pPr marL="914400" lvl="1" indent="-457200" algn="l">
              <a:buFont typeface="Courier New" panose="02070309020205020404" pitchFamily="49" charset="0"/>
              <a:buChar char="o"/>
            </a:pPr>
            <a:r>
              <a:rPr lang="en-US" sz="1800" dirty="0">
                <a:solidFill>
                  <a:schemeClr val="tx1"/>
                </a:solidFill>
                <a:latin typeface="+mj-lt"/>
              </a:rPr>
              <a:t>Drive operational excellence through assessment of USDA research data and metrics.</a:t>
            </a:r>
          </a:p>
          <a:p>
            <a:pPr marL="914400" lvl="1" indent="-457200" algn="l">
              <a:buFont typeface="Courier New" panose="02070309020205020404" pitchFamily="49" charset="0"/>
              <a:buChar char="o"/>
            </a:pPr>
            <a:r>
              <a:rPr lang="en-US" sz="1800" dirty="0">
                <a:solidFill>
                  <a:schemeClr val="tx1"/>
                </a:solidFill>
                <a:latin typeface="+mj-lt"/>
              </a:rPr>
              <a:t>Align agricultural science agenda to identified research priorities.</a:t>
            </a: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874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85833"/>
            <a:ext cx="9144000" cy="838200"/>
          </a:xfrm>
        </p:spPr>
        <p:txBody>
          <a:bodyPr rtlCol="0">
            <a:normAutofit/>
          </a:bodyPr>
          <a:lstStyle/>
          <a:p>
            <a:pPr algn="l">
              <a:defRPr/>
            </a:pPr>
            <a:r>
              <a:rPr lang="en-US" sz="3200" b="1" dirty="0"/>
              <a:t>Leadership &amp; Implementation Team</a:t>
            </a:r>
            <a:endParaRPr lang="en-US" sz="2000" b="1" dirty="0"/>
          </a:p>
          <a:p>
            <a:pPr algn="l" eaLnBrk="1" fontAlgn="auto" hangingPunct="1">
              <a:spcAft>
                <a:spcPts val="0"/>
              </a:spcAft>
              <a:defRPr/>
            </a:pPr>
            <a:endParaRPr lang="en-US" sz="2800" dirty="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pPr>
                <a:defRPr/>
              </a:pPr>
              <a:t>3</a:t>
            </a:fld>
            <a:endParaRPr lang="en-US" dirty="0"/>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9812EB1-BDE2-412D-951C-99A88F2541EF}"/>
              </a:ext>
            </a:extLst>
          </p:cNvPr>
          <p:cNvGrpSpPr/>
          <p:nvPr/>
        </p:nvGrpSpPr>
        <p:grpSpPr>
          <a:xfrm>
            <a:off x="152400" y="1032417"/>
            <a:ext cx="8724901" cy="5444583"/>
            <a:chOff x="152400" y="838199"/>
            <a:chExt cx="8724901" cy="5444583"/>
          </a:xfrm>
        </p:grpSpPr>
        <p:graphicFrame>
          <p:nvGraphicFramePr>
            <p:cNvPr id="2" name="Diagram 1">
              <a:extLst>
                <a:ext uri="{FF2B5EF4-FFF2-40B4-BE49-F238E27FC236}">
                  <a16:creationId xmlns:a16="http://schemas.microsoft.com/office/drawing/2014/main" id="{5E93039A-920C-418F-8D59-46307EA02837}"/>
                </a:ext>
              </a:extLst>
            </p:cNvPr>
            <p:cNvGraphicFramePr/>
            <p:nvPr>
              <p:extLst>
                <p:ext uri="{D42A27DB-BD31-4B8C-83A1-F6EECF244321}">
                  <p14:modId xmlns:p14="http://schemas.microsoft.com/office/powerpoint/2010/main" val="3851626724"/>
                </p:ext>
              </p:extLst>
            </p:nvPr>
          </p:nvGraphicFramePr>
          <p:xfrm>
            <a:off x="152400" y="838199"/>
            <a:ext cx="8534400" cy="5410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92520CD7-C7C5-4113-AC8E-D3FE521441A0}"/>
                </a:ext>
              </a:extLst>
            </p:cNvPr>
            <p:cNvSpPr txBox="1"/>
            <p:nvPr/>
          </p:nvSpPr>
          <p:spPr>
            <a:xfrm>
              <a:off x="2331720" y="948418"/>
              <a:ext cx="3002280" cy="523220"/>
            </a:xfrm>
            <a:prstGeom prst="rect">
              <a:avLst/>
            </a:prstGeom>
            <a:noFill/>
          </p:spPr>
          <p:txBody>
            <a:bodyPr wrap="square" rtlCol="0">
              <a:spAutoFit/>
            </a:bodyPr>
            <a:lstStyle/>
            <a:p>
              <a:pPr algn="ctr"/>
              <a:r>
                <a:rPr lang="en-US" sz="1400" dirty="0"/>
                <a:t>Mission Area coordination of science research utilization and related data.</a:t>
              </a:r>
            </a:p>
          </p:txBody>
        </p:sp>
        <p:sp>
          <p:nvSpPr>
            <p:cNvPr id="12" name="TextBox 11">
              <a:extLst>
                <a:ext uri="{FF2B5EF4-FFF2-40B4-BE49-F238E27FC236}">
                  <a16:creationId xmlns:a16="http://schemas.microsoft.com/office/drawing/2014/main" id="{8838C933-33D5-4DA3-BE61-20F94BA92673}"/>
                </a:ext>
              </a:extLst>
            </p:cNvPr>
            <p:cNvSpPr txBox="1"/>
            <p:nvPr/>
          </p:nvSpPr>
          <p:spPr>
            <a:xfrm>
              <a:off x="2438400" y="3125096"/>
              <a:ext cx="2590800" cy="938719"/>
            </a:xfrm>
            <a:prstGeom prst="rect">
              <a:avLst/>
            </a:prstGeom>
            <a:noFill/>
          </p:spPr>
          <p:txBody>
            <a:bodyPr wrap="square" rtlCol="0">
              <a:spAutoFit/>
            </a:bodyPr>
            <a:lstStyle/>
            <a:p>
              <a:r>
                <a:rPr lang="en-US" sz="1100" dirty="0"/>
                <a:t>USDA’s primary extramural research, education, and extension funding agency, providing leadership and funding for programs that advance agriculture-related sciences. </a:t>
              </a:r>
            </a:p>
          </p:txBody>
        </p:sp>
        <p:sp>
          <p:nvSpPr>
            <p:cNvPr id="13" name="TextBox 12">
              <a:extLst>
                <a:ext uri="{FF2B5EF4-FFF2-40B4-BE49-F238E27FC236}">
                  <a16:creationId xmlns:a16="http://schemas.microsoft.com/office/drawing/2014/main" id="{3F91F820-1DAA-48B6-938D-4FB351443C84}"/>
                </a:ext>
              </a:extLst>
            </p:cNvPr>
            <p:cNvSpPr txBox="1"/>
            <p:nvPr/>
          </p:nvSpPr>
          <p:spPr>
            <a:xfrm>
              <a:off x="2438400" y="1909149"/>
              <a:ext cx="2667000" cy="1107996"/>
            </a:xfrm>
            <a:prstGeom prst="rect">
              <a:avLst/>
            </a:prstGeom>
            <a:noFill/>
          </p:spPr>
          <p:txBody>
            <a:bodyPr wrap="square" rtlCol="0">
              <a:spAutoFit/>
            </a:bodyPr>
            <a:lstStyle/>
            <a:p>
              <a:r>
                <a:rPr lang="en-US" sz="1100" dirty="0"/>
                <a:t>USDA’s chief scientific in-house research agency tasked with finding solutions to agricultural problems that affect Americans every day from field to table and includes about 690 research projects within 16 National Programs.</a:t>
              </a:r>
            </a:p>
          </p:txBody>
        </p:sp>
        <p:sp>
          <p:nvSpPr>
            <p:cNvPr id="14" name="TextBox 13">
              <a:extLst>
                <a:ext uri="{FF2B5EF4-FFF2-40B4-BE49-F238E27FC236}">
                  <a16:creationId xmlns:a16="http://schemas.microsoft.com/office/drawing/2014/main" id="{D4330A30-B4DC-491D-9F98-F0728A336B38}"/>
                </a:ext>
              </a:extLst>
            </p:cNvPr>
            <p:cNvSpPr txBox="1"/>
            <p:nvPr/>
          </p:nvSpPr>
          <p:spPr>
            <a:xfrm>
              <a:off x="2438400" y="4325297"/>
              <a:ext cx="2590800" cy="769441"/>
            </a:xfrm>
            <a:prstGeom prst="rect">
              <a:avLst/>
            </a:prstGeom>
            <a:noFill/>
          </p:spPr>
          <p:txBody>
            <a:bodyPr wrap="square" rtlCol="0">
              <a:spAutoFit/>
            </a:bodyPr>
            <a:lstStyle/>
            <a:p>
              <a:r>
                <a:rPr lang="en-US" sz="1100" dirty="0"/>
                <a:t>One of USDA’s two principal Federal statistical agencies that anticipates trends and emerging issues and conducts economic research.</a:t>
              </a:r>
            </a:p>
          </p:txBody>
        </p:sp>
        <p:sp>
          <p:nvSpPr>
            <p:cNvPr id="15" name="TextBox 14">
              <a:extLst>
                <a:ext uri="{FF2B5EF4-FFF2-40B4-BE49-F238E27FC236}">
                  <a16:creationId xmlns:a16="http://schemas.microsoft.com/office/drawing/2014/main" id="{5FB59D7D-0F79-43EB-8848-95C5F10EAE8B}"/>
                </a:ext>
              </a:extLst>
            </p:cNvPr>
            <p:cNvSpPr txBox="1"/>
            <p:nvPr/>
          </p:nvSpPr>
          <p:spPr>
            <a:xfrm>
              <a:off x="2438400" y="5344063"/>
              <a:ext cx="2438400" cy="938719"/>
            </a:xfrm>
            <a:prstGeom prst="rect">
              <a:avLst/>
            </a:prstGeom>
            <a:noFill/>
          </p:spPr>
          <p:txBody>
            <a:bodyPr wrap="square" rtlCol="0">
              <a:spAutoFit/>
            </a:bodyPr>
            <a:lstStyle/>
            <a:p>
              <a:r>
                <a:rPr lang="en-US" sz="1100" dirty="0"/>
                <a:t>Chief USDA statistical agency that conducts hundreds of surveys every year and prepares reports covering virtually every aspect of U.S. agriculture. </a:t>
              </a:r>
            </a:p>
          </p:txBody>
        </p:sp>
        <p:cxnSp>
          <p:nvCxnSpPr>
            <p:cNvPr id="16" name="Straight Connector 15">
              <a:extLst>
                <a:ext uri="{FF2B5EF4-FFF2-40B4-BE49-F238E27FC236}">
                  <a16:creationId xmlns:a16="http://schemas.microsoft.com/office/drawing/2014/main" id="{F829F87F-6512-4EA8-8214-E4A5BD141482}"/>
                </a:ext>
              </a:extLst>
            </p:cNvPr>
            <p:cNvCxnSpPr/>
            <p:nvPr/>
          </p:nvCxnSpPr>
          <p:spPr>
            <a:xfrm>
              <a:off x="2331720" y="1200739"/>
              <a:ext cx="3002280" cy="0"/>
            </a:xfrm>
            <a:prstGeom prst="line">
              <a:avLst/>
            </a:prstGeom>
            <a:noFill/>
            <a:ln w="12700" cap="flat" cmpd="sng" algn="ctr">
              <a:solidFill>
                <a:srgbClr val="5B9BD5">
                  <a:shade val="60000"/>
                  <a:hueOff val="0"/>
                  <a:satOff val="0"/>
                  <a:lumOff val="0"/>
                  <a:alphaOff val="0"/>
                </a:srgbClr>
              </a:solidFill>
              <a:prstDash val="solid"/>
              <a:miter lim="800000"/>
            </a:ln>
            <a:effectLst/>
          </p:spPr>
        </p:cxnSp>
        <p:sp>
          <p:nvSpPr>
            <p:cNvPr id="17" name="TextBox 16">
              <a:extLst>
                <a:ext uri="{FF2B5EF4-FFF2-40B4-BE49-F238E27FC236}">
                  <a16:creationId xmlns:a16="http://schemas.microsoft.com/office/drawing/2014/main" id="{97C312C9-35DB-409C-9C6B-3E9AAE8D2DAF}"/>
                </a:ext>
              </a:extLst>
            </p:cNvPr>
            <p:cNvSpPr txBox="1"/>
            <p:nvPr/>
          </p:nvSpPr>
          <p:spPr>
            <a:xfrm>
              <a:off x="7277100" y="2231930"/>
              <a:ext cx="1600201" cy="938719"/>
            </a:xfrm>
            <a:prstGeom prst="rect">
              <a:avLst/>
            </a:prstGeom>
            <a:noFill/>
          </p:spPr>
          <p:txBody>
            <a:bodyPr wrap="square" rtlCol="0">
              <a:spAutoFit/>
            </a:bodyPr>
            <a:lstStyle/>
            <a:p>
              <a:r>
                <a:rPr lang="en-US" sz="1100" dirty="0"/>
                <a:t>USDA Science and Research coordination and oversight of the Agency Priority Goal (APG).</a:t>
              </a:r>
            </a:p>
          </p:txBody>
        </p:sp>
      </p:grpSp>
    </p:spTree>
    <p:extLst>
      <p:ext uri="{BB962C8B-B14F-4D97-AF65-F5344CB8AC3E}">
        <p14:creationId xmlns:p14="http://schemas.microsoft.com/office/powerpoint/2010/main" val="2104389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36524"/>
            <a:ext cx="9144000" cy="838200"/>
          </a:xfrm>
        </p:spPr>
        <p:txBody>
          <a:bodyPr rtlCol="0">
            <a:normAutofit/>
          </a:bodyPr>
          <a:lstStyle/>
          <a:p>
            <a:pPr algn="l" eaLnBrk="1" fontAlgn="auto" hangingPunct="1">
              <a:spcAft>
                <a:spcPts val="0"/>
              </a:spcAft>
              <a:defRPr/>
            </a:pPr>
            <a:r>
              <a:rPr lang="en-US" sz="2800" b="1" dirty="0">
                <a:latin typeface="+mj-lt"/>
              </a:rPr>
              <a:t>Goal Structure &amp; Strategies</a:t>
            </a:r>
            <a:endParaRPr lang="en-US" sz="2800" dirty="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pPr>
                <a:defRPr/>
              </a:pPr>
              <a:t>4</a:t>
            </a:fld>
            <a:endParaRPr lang="en-US" dirty="0"/>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A7B26373-D5F2-48DE-8322-FBB2746DB664}"/>
              </a:ext>
            </a:extLst>
          </p:cNvPr>
          <p:cNvGraphicFramePr>
            <a:graphicFrameLocks noGrp="1"/>
          </p:cNvGraphicFramePr>
          <p:nvPr>
            <p:extLst>
              <p:ext uri="{D42A27DB-BD31-4B8C-83A1-F6EECF244321}">
                <p14:modId xmlns:p14="http://schemas.microsoft.com/office/powerpoint/2010/main" val="3292785898"/>
              </p:ext>
            </p:extLst>
          </p:nvPr>
        </p:nvGraphicFramePr>
        <p:xfrm>
          <a:off x="698241" y="779743"/>
          <a:ext cx="7829550" cy="502469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936671837"/>
                    </a:ext>
                  </a:extLst>
                </a:gridCol>
                <a:gridCol w="6000750">
                  <a:extLst>
                    <a:ext uri="{9D8B030D-6E8A-4147-A177-3AD203B41FA5}">
                      <a16:colId xmlns:a16="http://schemas.microsoft.com/office/drawing/2014/main" val="1989575485"/>
                    </a:ext>
                  </a:extLst>
                </a:gridCol>
              </a:tblGrid>
              <a:tr h="759175">
                <a:tc>
                  <a:txBody>
                    <a:bodyPr/>
                    <a:lstStyle/>
                    <a:p>
                      <a:r>
                        <a:rPr lang="en-US" sz="1600" dirty="0"/>
                        <a:t>Goal</a:t>
                      </a:r>
                    </a:p>
                  </a:txBody>
                  <a:tcPr/>
                </a:tc>
                <a:tc>
                  <a:txBody>
                    <a:bodyPr/>
                    <a:lstStyle/>
                    <a:p>
                      <a:r>
                        <a:rPr lang="en-US" sz="1600" dirty="0"/>
                        <a:t>Increase the utilization of Departmental research results into real world technology improvements to USDA customers, producers, and industry. By September 30, 2021, USDA will develop data-driven methods to measure the impact of research in sustainable agricultural intensification; agricultural climate adaptation; food and nutrition translation; and value added innovations.</a:t>
                      </a:r>
                    </a:p>
                  </a:txBody>
                  <a:tcPr/>
                </a:tc>
                <a:extLst>
                  <a:ext uri="{0D108BD9-81ED-4DB2-BD59-A6C34878D82A}">
                    <a16:rowId xmlns:a16="http://schemas.microsoft.com/office/drawing/2014/main" val="331747018"/>
                  </a:ext>
                </a:extLst>
              </a:tr>
              <a:tr h="759175">
                <a:tc>
                  <a:txBody>
                    <a:bodyPr/>
                    <a:lstStyle/>
                    <a:p>
                      <a:r>
                        <a:rPr lang="en-US" sz="1600" b="1" dirty="0"/>
                        <a:t>Strategies</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dirty="0"/>
                        <a:t>A) Conduct and support a continuum of research activities* to be effectively translated into public benefit for various stakeholders. </a:t>
                      </a:r>
                    </a:p>
                    <a:p>
                      <a:endParaRPr lang="en-US" sz="900" dirty="0"/>
                    </a:p>
                    <a:p>
                      <a:r>
                        <a:rPr lang="en-US" sz="1600" dirty="0"/>
                        <a:t>B) Develop and identify indicators that illustrate how USDA research translates into real world technology improvements.</a:t>
                      </a:r>
                    </a:p>
                  </a:txBody>
                  <a:tcPr/>
                </a:tc>
                <a:extLst>
                  <a:ext uri="{0D108BD9-81ED-4DB2-BD59-A6C34878D82A}">
                    <a16:rowId xmlns:a16="http://schemas.microsoft.com/office/drawing/2014/main" val="1524344087"/>
                  </a:ext>
                </a:extLst>
              </a:tr>
              <a:tr h="226625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b="1" dirty="0"/>
                        <a:t>Strategic Outcome (Connection)</a:t>
                      </a:r>
                      <a:endParaRPr lang="en-US" sz="1600" dirty="0"/>
                    </a:p>
                  </a:txBody>
                  <a:tcPr/>
                </a:tc>
                <a:tc>
                  <a:txBody>
                    <a:bodyPr/>
                    <a:lstStyle/>
                    <a:p>
                      <a:r>
                        <a:rPr lang="en-US" sz="1600" u="sng" dirty="0"/>
                        <a:t>USDA Goal 1:</a:t>
                      </a:r>
                      <a:r>
                        <a:rPr lang="en-US" sz="1600" u="none" dirty="0"/>
                        <a:t> </a:t>
                      </a:r>
                      <a:r>
                        <a:rPr lang="en-US" sz="1600" dirty="0"/>
                        <a:t>Ensure USDA Programs Are Delivered Efficiently, Effectively, With Integrity and a Focus on Customer Service.</a:t>
                      </a:r>
                    </a:p>
                    <a:p>
                      <a:endParaRPr lang="en-US" sz="900" dirty="0"/>
                    </a:p>
                    <a:p>
                      <a:pPr marL="342900" lvl="1" indent="0"/>
                      <a:r>
                        <a:rPr lang="en-US" sz="1600" u="sng" dirty="0"/>
                        <a:t>USDA Objective 1.4:</a:t>
                      </a:r>
                      <a:r>
                        <a:rPr lang="en-US" sz="1600" u="none" dirty="0"/>
                        <a:t> Improve Stewardship of Resources and</a:t>
                      </a:r>
                    </a:p>
                    <a:p>
                      <a:pPr marL="342900" lvl="1" indent="0"/>
                      <a:r>
                        <a:rPr lang="en-US" sz="1600" u="none" dirty="0"/>
                        <a:t>Utilize Data-Driven Analyses To Maximize the Return on Investment</a:t>
                      </a:r>
                      <a:endParaRPr lang="en-US" sz="900" u="none" dirty="0"/>
                    </a:p>
                    <a:p>
                      <a:pPr marL="685800" lvl="2" indent="0"/>
                      <a:r>
                        <a:rPr lang="en-US" sz="1600" i="1" u="none" dirty="0"/>
                        <a:t>REE Priority: Demonstrate the value and impact of USDA research investments using data analytics.</a:t>
                      </a:r>
                    </a:p>
                  </a:txBody>
                  <a:tcPr/>
                </a:tc>
                <a:extLst>
                  <a:ext uri="{0D108BD9-81ED-4DB2-BD59-A6C34878D82A}">
                    <a16:rowId xmlns:a16="http://schemas.microsoft.com/office/drawing/2014/main" val="1012529308"/>
                  </a:ext>
                </a:extLst>
              </a:tr>
            </a:tbl>
          </a:graphicData>
        </a:graphic>
      </p:graphicFrame>
      <p:sp>
        <p:nvSpPr>
          <p:cNvPr id="5" name="TextBox 4">
            <a:extLst>
              <a:ext uri="{FF2B5EF4-FFF2-40B4-BE49-F238E27FC236}">
                <a16:creationId xmlns:a16="http://schemas.microsoft.com/office/drawing/2014/main" id="{4D0EE41F-77B1-4FDF-8A86-905CABF26759}"/>
              </a:ext>
            </a:extLst>
          </p:cNvPr>
          <p:cNvSpPr txBox="1"/>
          <p:nvPr/>
        </p:nvSpPr>
        <p:spPr>
          <a:xfrm>
            <a:off x="4001589" y="5854069"/>
            <a:ext cx="4513761" cy="677108"/>
          </a:xfrm>
          <a:prstGeom prst="rect">
            <a:avLst/>
          </a:prstGeom>
          <a:noFill/>
        </p:spPr>
        <p:txBody>
          <a:bodyPr wrap="square" rtlCol="0">
            <a:spAutoFit/>
          </a:bodyPr>
          <a:lstStyle/>
          <a:p>
            <a:pPr algn="r"/>
            <a:r>
              <a:rPr lang="en-US" sz="1200" baseline="30000" dirty="0"/>
              <a:t>* Research activities include basic and applied research; development; demonstration; individual and community education; workforce development; extension and outreach; and technology transfer.</a:t>
            </a:r>
            <a:endParaRPr lang="en-US" sz="1200" dirty="0"/>
          </a:p>
          <a:p>
            <a:pPr algn="r"/>
            <a:endParaRPr lang="en-US" dirty="0"/>
          </a:p>
        </p:txBody>
      </p:sp>
    </p:spTree>
    <p:extLst>
      <p:ext uri="{BB962C8B-B14F-4D97-AF65-F5344CB8AC3E}">
        <p14:creationId xmlns:p14="http://schemas.microsoft.com/office/powerpoint/2010/main" val="245358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eaLnBrk="1" fontAlgn="auto" hangingPunct="1">
              <a:spcAft>
                <a:spcPts val="0"/>
              </a:spcAft>
              <a:defRPr/>
            </a:pPr>
            <a:r>
              <a:rPr lang="en-US" sz="2800" b="1" dirty="0">
                <a:latin typeface="+mj-lt"/>
              </a:rPr>
              <a:t>Summary of Progress – FY20  Q1-Q2</a:t>
            </a:r>
            <a:endParaRPr lang="en-US" b="1" dirty="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solidFill>
                  <a:prstClr val="black">
                    <a:tint val="75000"/>
                  </a:prstClr>
                </a:solidFill>
              </a:rPr>
              <a:pPr>
                <a:defRPr/>
              </a:pPr>
              <a:t>5</a:t>
            </a:fld>
            <a:endParaRPr lang="en-US" dirty="0">
              <a:solidFill>
                <a:prstClr val="black">
                  <a:tint val="75000"/>
                </a:prstClr>
              </a:solidFill>
            </a:endParaRPr>
          </a:p>
        </p:txBody>
      </p:sp>
      <p:sp>
        <p:nvSpPr>
          <p:cNvPr id="9" name="Content Placeholder 2"/>
          <p:cNvSpPr txBox="1">
            <a:spLocks/>
          </p:cNvSpPr>
          <p:nvPr/>
        </p:nvSpPr>
        <p:spPr bwMode="auto">
          <a:xfrm>
            <a:off x="358902" y="685800"/>
            <a:ext cx="840409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b="1" dirty="0">
                <a:solidFill>
                  <a:prstClr val="black"/>
                </a:solidFill>
                <a:latin typeface="Calibri Light" panose="020F0302020204030204"/>
              </a:rPr>
              <a:t>FY 2020 is a cornerstone year for USDA Research (through the Office of the Chief Scientist (OCS) and Research, Education, and Economics (REE) Mission Area)) to develop, track and report Key Performance Indicators (KPIs) demonstrating the value and impact of USDA research investments. Building upon the momentum achieved in Q1, the following advancements were made during Q2:</a:t>
            </a:r>
          </a:p>
          <a:p>
            <a:pPr algn="l"/>
            <a:endParaRPr lang="en-US" sz="800" b="1" dirty="0">
              <a:solidFill>
                <a:prstClr val="black"/>
              </a:solidFill>
              <a:latin typeface="Calibri Light" panose="020F0302020204030204"/>
            </a:endParaRPr>
          </a:p>
          <a:p>
            <a:pPr marL="285750" indent="-285750" algn="l">
              <a:spcAft>
                <a:spcPts val="600"/>
              </a:spcAft>
              <a:buFont typeface="Arial" panose="020B0604020202020204" pitchFamily="34" charset="0"/>
              <a:buChar char="•"/>
            </a:pPr>
            <a:r>
              <a:rPr lang="en-US" sz="1600" dirty="0">
                <a:solidFill>
                  <a:prstClr val="black"/>
                </a:solidFill>
                <a:latin typeface="Calibri Light" panose="020F0302020204030204"/>
              </a:rPr>
              <a:t>Introduced three new KPI’s and established agreement on a unified methodology for each of the three new measures. </a:t>
            </a:r>
          </a:p>
          <a:p>
            <a:pPr marL="285750" indent="-285750" algn="l">
              <a:spcAft>
                <a:spcPts val="600"/>
              </a:spcAft>
              <a:buFont typeface="Arial" panose="020B0604020202020204" pitchFamily="34" charset="0"/>
              <a:buChar char="•"/>
            </a:pPr>
            <a:r>
              <a:rPr lang="en-US" sz="1600" dirty="0">
                <a:solidFill>
                  <a:prstClr val="black"/>
                </a:solidFill>
                <a:latin typeface="Calibri Light" panose="020F0302020204030204"/>
              </a:rPr>
              <a:t>Reviewed historical data for each of the new KPIs and established FY20 baselines.</a:t>
            </a:r>
          </a:p>
          <a:p>
            <a:pPr marL="285750" indent="-285750" algn="l">
              <a:spcAft>
                <a:spcPts val="600"/>
              </a:spcAft>
              <a:buFont typeface="Arial" panose="020B0604020202020204" pitchFamily="34" charset="0"/>
              <a:buChar char="•"/>
            </a:pPr>
            <a:r>
              <a:rPr lang="en-US" sz="1600" dirty="0">
                <a:solidFill>
                  <a:schemeClr val="tx1"/>
                </a:solidFill>
                <a:latin typeface="Calibri Light" panose="020F0302020204030204"/>
              </a:rPr>
              <a:t>Launched a first-of-its-kind USDA Science KPI Innovation Team to unite synergistic efforts in KPI and performance metric development across the REE Mission Area and other USDA science agencies. In support of this APG, the KPI Innovation Team’s objectives are:</a:t>
            </a:r>
          </a:p>
          <a:p>
            <a:pPr marL="742950" lvl="1" indent="-285750" algn="l">
              <a:spcBef>
                <a:spcPts val="0"/>
              </a:spcBef>
              <a:spcAft>
                <a:spcPts val="600"/>
              </a:spcAft>
              <a:buFont typeface="Arial" panose="020B0604020202020204" pitchFamily="34" charset="0"/>
              <a:buChar char="•"/>
            </a:pPr>
            <a:r>
              <a:rPr lang="en-US" sz="1400" dirty="0">
                <a:solidFill>
                  <a:schemeClr val="tx1"/>
                </a:solidFill>
                <a:latin typeface="Calibri Light" panose="020F0302020204030204"/>
              </a:rPr>
              <a:t>Reduce Duplication &amp; Enhance Collaboration</a:t>
            </a:r>
          </a:p>
          <a:p>
            <a:pPr marL="742950" lvl="1" indent="-285750" algn="l">
              <a:spcBef>
                <a:spcPts val="0"/>
              </a:spcBef>
              <a:spcAft>
                <a:spcPts val="600"/>
              </a:spcAft>
              <a:buFont typeface="Arial" panose="020B0604020202020204" pitchFamily="34" charset="0"/>
              <a:buChar char="•"/>
            </a:pPr>
            <a:r>
              <a:rPr lang="en-US" sz="1400" dirty="0">
                <a:solidFill>
                  <a:schemeClr val="tx1"/>
                </a:solidFill>
                <a:latin typeface="Calibri Light" panose="020F0302020204030204"/>
              </a:rPr>
              <a:t>Foster KPI Innovation</a:t>
            </a:r>
          </a:p>
          <a:p>
            <a:pPr marL="1200150" lvl="3" indent="-285750" algn="l">
              <a:spcBef>
                <a:spcPts val="0"/>
              </a:spcBef>
              <a:spcAft>
                <a:spcPts val="600"/>
              </a:spcAft>
              <a:buFont typeface="Calibri Light" panose="020F0302020204030204" pitchFamily="34" charset="0"/>
              <a:buChar char="–"/>
            </a:pPr>
            <a:r>
              <a:rPr lang="en-US" sz="1200" dirty="0">
                <a:solidFill>
                  <a:schemeClr val="tx1"/>
                </a:solidFill>
                <a:latin typeface="Calibri Light" panose="020F0302020204030204"/>
              </a:rPr>
              <a:t>Develop new performance measures and metrics</a:t>
            </a:r>
          </a:p>
          <a:p>
            <a:pPr marL="1200150" lvl="3" indent="-285750" algn="l">
              <a:spcBef>
                <a:spcPts val="0"/>
              </a:spcBef>
              <a:spcAft>
                <a:spcPts val="600"/>
              </a:spcAft>
              <a:buFont typeface="Calibri Light" panose="020F0302020204030204" pitchFamily="34" charset="0"/>
              <a:buChar char="–"/>
            </a:pPr>
            <a:r>
              <a:rPr lang="en-US" sz="1200" dirty="0">
                <a:solidFill>
                  <a:schemeClr val="tx1"/>
                </a:solidFill>
                <a:latin typeface="Calibri Light" panose="020F0302020204030204"/>
              </a:rPr>
              <a:t>Improve existing performance measures</a:t>
            </a:r>
          </a:p>
          <a:p>
            <a:pPr marL="1200150" lvl="3" indent="-285750" algn="l">
              <a:spcBef>
                <a:spcPts val="0"/>
              </a:spcBef>
              <a:spcAft>
                <a:spcPts val="600"/>
              </a:spcAft>
              <a:buFont typeface="Calibri Light" panose="020F0302020204030204" pitchFamily="34" charset="0"/>
              <a:buChar char="–"/>
            </a:pPr>
            <a:r>
              <a:rPr lang="en-US" sz="1200" dirty="0">
                <a:solidFill>
                  <a:schemeClr val="tx1"/>
                </a:solidFill>
                <a:latin typeface="Calibri Light" panose="020F0302020204030204"/>
              </a:rPr>
              <a:t>Identify data collection methods and sources</a:t>
            </a:r>
          </a:p>
          <a:p>
            <a:pPr marL="1200150" lvl="3" indent="-285750" algn="l">
              <a:spcBef>
                <a:spcPts val="0"/>
              </a:spcBef>
              <a:spcAft>
                <a:spcPts val="600"/>
              </a:spcAft>
              <a:buFont typeface="Calibri Light" panose="020F0302020204030204" pitchFamily="34" charset="0"/>
              <a:buChar char="–"/>
            </a:pPr>
            <a:r>
              <a:rPr lang="en-US" sz="1200" dirty="0">
                <a:solidFill>
                  <a:schemeClr val="tx1"/>
                </a:solidFill>
                <a:latin typeface="Calibri Light" panose="020F0302020204030204"/>
              </a:rPr>
              <a:t>Develop new KPI's  and/or improve existing KPI's</a:t>
            </a:r>
          </a:p>
          <a:p>
            <a:pPr marL="742950" lvl="1" indent="-285750" algn="l">
              <a:spcBef>
                <a:spcPts val="0"/>
              </a:spcBef>
              <a:spcAft>
                <a:spcPts val="600"/>
              </a:spcAft>
              <a:buFont typeface="Arial" panose="020B0604020202020204" pitchFamily="34" charset="0"/>
              <a:buChar char="•"/>
            </a:pPr>
            <a:r>
              <a:rPr lang="en-US" sz="1400" dirty="0">
                <a:solidFill>
                  <a:schemeClr val="tx1"/>
                </a:solidFill>
                <a:latin typeface="Calibri Light" panose="020F0302020204030204"/>
              </a:rPr>
              <a:t>Communicate the Impact of USDA Science</a:t>
            </a:r>
          </a:p>
          <a:p>
            <a:pPr marL="742950" lvl="1" indent="-285750" algn="l">
              <a:spcBef>
                <a:spcPts val="0"/>
              </a:spcBef>
              <a:spcAft>
                <a:spcPts val="600"/>
              </a:spcAft>
              <a:buFont typeface="Arial" panose="020B0604020202020204" pitchFamily="34" charset="0"/>
              <a:buChar char="•"/>
            </a:pPr>
            <a:r>
              <a:rPr lang="en-US" sz="1400" dirty="0">
                <a:solidFill>
                  <a:schemeClr val="tx1"/>
                </a:solidFill>
                <a:latin typeface="Calibri Light" panose="020F0302020204030204"/>
              </a:rPr>
              <a:t>Partner in Resource Management</a:t>
            </a:r>
          </a:p>
          <a:p>
            <a:pPr marL="742950" lvl="1" indent="-285750" algn="l">
              <a:spcBef>
                <a:spcPts val="0"/>
              </a:spcBef>
              <a:spcAft>
                <a:spcPts val="600"/>
              </a:spcAft>
              <a:buFont typeface="Arial" panose="020B0604020202020204" pitchFamily="34" charset="0"/>
              <a:buChar char="•"/>
            </a:pPr>
            <a:r>
              <a:rPr lang="en-US" sz="1400" dirty="0">
                <a:solidFill>
                  <a:schemeClr val="tx1"/>
                </a:solidFill>
                <a:latin typeface="Calibri Light" panose="020F0302020204030204"/>
              </a:rPr>
              <a:t>Support Data-Driven Decision Making</a:t>
            </a: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108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939A7CC1-7E13-436F-B581-24BA55219FC5}" type="slidenum">
              <a:rPr lang="en-US" smtClean="0">
                <a:solidFill>
                  <a:prstClr val="black">
                    <a:tint val="75000"/>
                  </a:prstClr>
                </a:solidFill>
              </a:rPr>
              <a:pPr>
                <a:defRPr/>
              </a:pPr>
              <a:t>6</a:t>
            </a:fld>
            <a:endParaRPr lang="en-US" dirty="0">
              <a:solidFill>
                <a:prstClr val="black">
                  <a:tint val="75000"/>
                </a:prstClr>
              </a:solidFill>
            </a:endParaRPr>
          </a:p>
        </p:txBody>
      </p:sp>
      <p:sp>
        <p:nvSpPr>
          <p:cNvPr id="9" name="Content Placeholder 2"/>
          <p:cNvSpPr txBox="1">
            <a:spLocks/>
          </p:cNvSpPr>
          <p:nvPr/>
        </p:nvSpPr>
        <p:spPr bwMode="auto">
          <a:xfrm>
            <a:off x="388449" y="838200"/>
            <a:ext cx="815644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l">
              <a:spcAft>
                <a:spcPts val="600"/>
              </a:spcAft>
              <a:buFont typeface="Arial" panose="020B0604020202020204" pitchFamily="34" charset="0"/>
              <a:buChar char="•"/>
            </a:pPr>
            <a:r>
              <a:rPr lang="en-US" sz="1800" dirty="0">
                <a:solidFill>
                  <a:prstClr val="black"/>
                </a:solidFill>
                <a:latin typeface="Calibri Light" panose="020F0302020204030204"/>
              </a:rPr>
              <a:t>To </a:t>
            </a:r>
            <a:r>
              <a:rPr lang="en-US" sz="1800" dirty="0">
                <a:solidFill>
                  <a:schemeClr val="tx1"/>
                </a:solidFill>
                <a:latin typeface="Calibri Light" panose="020F0302020204030204"/>
              </a:rPr>
              <a:t>date, the KPI Innovation Team has: </a:t>
            </a:r>
          </a:p>
          <a:p>
            <a:pPr marL="742950" lvl="1" indent="-285750" algn="l">
              <a:spcAft>
                <a:spcPts val="600"/>
              </a:spcAft>
              <a:buFont typeface="Arial" panose="020B0604020202020204" pitchFamily="34" charset="0"/>
              <a:buChar char="•"/>
            </a:pPr>
            <a:r>
              <a:rPr lang="en-US" sz="1800" dirty="0">
                <a:solidFill>
                  <a:schemeClr val="tx1"/>
                </a:solidFill>
                <a:latin typeface="Calibri Light" panose="020F0302020204030204"/>
              </a:rPr>
              <a:t>Identified USDA agency representatives and held inaugural bimonthly meetings.</a:t>
            </a:r>
          </a:p>
          <a:p>
            <a:pPr marL="742950" lvl="1" indent="-285750" algn="l">
              <a:spcAft>
                <a:spcPts val="600"/>
              </a:spcAft>
              <a:buFont typeface="Arial" panose="020B0604020202020204" pitchFamily="34" charset="0"/>
              <a:buChar char="•"/>
            </a:pPr>
            <a:r>
              <a:rPr lang="en-US" sz="1800" dirty="0">
                <a:solidFill>
                  <a:schemeClr val="tx1"/>
                </a:solidFill>
                <a:latin typeface="Calibri Light" panose="020F0302020204030204"/>
              </a:rPr>
              <a:t>Launched efforts to address the inclusion and completeness of data in external applications and platforms feeding KPI measurement.</a:t>
            </a:r>
          </a:p>
          <a:p>
            <a:pPr marL="742950" lvl="1" indent="-285750" algn="l">
              <a:spcAft>
                <a:spcPts val="600"/>
              </a:spcAft>
              <a:buFont typeface="Arial" panose="020B0604020202020204" pitchFamily="34" charset="0"/>
              <a:buChar char="•"/>
            </a:pPr>
            <a:r>
              <a:rPr lang="en-US" sz="1800" dirty="0">
                <a:solidFill>
                  <a:schemeClr val="tx1"/>
                </a:solidFill>
                <a:latin typeface="Calibri Light" panose="020F0302020204030204"/>
              </a:rPr>
              <a:t>Explored alternative data sources to streamline reporting through automation and dashboarding.</a:t>
            </a:r>
          </a:p>
          <a:p>
            <a:pPr marL="742950" lvl="1" indent="-285750" algn="l">
              <a:spcAft>
                <a:spcPts val="600"/>
              </a:spcAft>
              <a:buFont typeface="Arial" panose="020B0604020202020204" pitchFamily="34" charset="0"/>
              <a:buChar char="•"/>
            </a:pPr>
            <a:r>
              <a:rPr lang="en-US" sz="1800" dirty="0">
                <a:solidFill>
                  <a:schemeClr val="tx1"/>
                </a:solidFill>
                <a:latin typeface="Calibri Light" panose="020F0302020204030204"/>
              </a:rPr>
              <a:t>Conducted parallel testing with manual calculations for current KPIs against automated dashboard data algorithms. (Currently investigating the causes of deltas between outputs.)</a:t>
            </a:r>
          </a:p>
          <a:p>
            <a:pPr marL="742950" lvl="1" indent="-285750" algn="l">
              <a:spcAft>
                <a:spcPts val="600"/>
              </a:spcAft>
              <a:buFont typeface="Arial" panose="020B0604020202020204" pitchFamily="34" charset="0"/>
              <a:buChar char="•"/>
            </a:pPr>
            <a:r>
              <a:rPr lang="en-US" sz="1800" dirty="0">
                <a:solidFill>
                  <a:schemeClr val="tx1"/>
                </a:solidFill>
                <a:latin typeface="Calibri Light" panose="020F0302020204030204"/>
              </a:rPr>
              <a:t>Examined methods to explore the possibility of improving the frequency of reporting for the two annually-reported KPIs.</a:t>
            </a:r>
          </a:p>
          <a:p>
            <a:pPr marL="742950" lvl="1" indent="-285750" algn="l">
              <a:spcAft>
                <a:spcPts val="600"/>
              </a:spcAft>
              <a:buFont typeface="Arial" panose="020B0604020202020204" pitchFamily="34" charset="0"/>
              <a:buChar char="•"/>
            </a:pPr>
            <a:r>
              <a:rPr lang="en-US" sz="1800" dirty="0">
                <a:solidFill>
                  <a:schemeClr val="tx1"/>
                </a:solidFill>
                <a:latin typeface="Calibri Light" panose="020F0302020204030204"/>
              </a:rPr>
              <a:t>Conducted an internal assessment of other USDA Science agencies’ existing performance metric activity that might be leveraged for future USDA Science KPIs.</a:t>
            </a:r>
            <a:endParaRPr lang="en-US" sz="1400" dirty="0">
              <a:solidFill>
                <a:schemeClr val="tx1"/>
              </a:solidFill>
              <a:latin typeface="Calibri Light" panose="020F0302020204030204"/>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BF5110B6-ED52-42F2-BF05-903E58D65A50}"/>
              </a:ext>
            </a:extLst>
          </p:cNvPr>
          <p:cNvSpPr txBox="1">
            <a:spLocks/>
          </p:cNvSpPr>
          <p:nvPr/>
        </p:nvSpPr>
        <p:spPr>
          <a:xfrm>
            <a:off x="0" y="0"/>
            <a:ext cx="9144000" cy="83820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defRPr/>
            </a:pPr>
            <a:r>
              <a:rPr lang="en-US" sz="2800" b="1" dirty="0">
                <a:latin typeface="+mj-lt"/>
              </a:rPr>
              <a:t>Summary of Progress – FY20  Q1-Q2</a:t>
            </a:r>
            <a:endParaRPr lang="en-US" b="1" dirty="0">
              <a:latin typeface="+mj-lt"/>
            </a:endParaRPr>
          </a:p>
        </p:txBody>
      </p:sp>
    </p:spTree>
    <p:extLst>
      <p:ext uri="{BB962C8B-B14F-4D97-AF65-F5344CB8AC3E}">
        <p14:creationId xmlns:p14="http://schemas.microsoft.com/office/powerpoint/2010/main" val="113296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eaLnBrk="1" fontAlgn="auto" hangingPunct="1">
              <a:spcAft>
                <a:spcPts val="0"/>
              </a:spcAft>
              <a:defRPr/>
            </a:pPr>
            <a:r>
              <a:rPr lang="en-US" sz="2800" b="1" dirty="0">
                <a:latin typeface="+mj-lt"/>
              </a:rPr>
              <a:t>Key Milestones</a:t>
            </a:r>
            <a:endParaRPr lang="en-US" dirty="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solidFill>
                  <a:prstClr val="black">
                    <a:tint val="75000"/>
                  </a:prstClr>
                </a:solidFill>
              </a:rPr>
              <a:pPr>
                <a:defRPr/>
              </a:pPr>
              <a:t>7</a:t>
            </a:fld>
            <a:endParaRPr lang="en-US" dirty="0">
              <a:solidFill>
                <a:prstClr val="black">
                  <a:tint val="75000"/>
                </a:prstClr>
              </a:solidFill>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3306236205"/>
              </p:ext>
            </p:extLst>
          </p:nvPr>
        </p:nvGraphicFramePr>
        <p:xfrm>
          <a:off x="144780" y="1841163"/>
          <a:ext cx="8854439" cy="4540591"/>
        </p:xfrm>
        <a:graphic>
          <a:graphicData uri="http://schemas.openxmlformats.org/drawingml/2006/table">
            <a:tbl>
              <a:tblPr>
                <a:tableStyleId>{5C22544A-7EE6-4342-B048-85BDC9FD1C3A}</a:tableStyleId>
              </a:tblPr>
              <a:tblGrid>
                <a:gridCol w="343662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3284219">
                  <a:extLst>
                    <a:ext uri="{9D8B030D-6E8A-4147-A177-3AD203B41FA5}">
                      <a16:colId xmlns:a16="http://schemas.microsoft.com/office/drawing/2014/main" val="20005"/>
                    </a:ext>
                  </a:extLst>
                </a:gridCol>
              </a:tblGrid>
              <a:tr h="0">
                <a:tc gridSpan="4">
                  <a:txBody>
                    <a:bodyPr/>
                    <a:lstStyle/>
                    <a:p>
                      <a:pPr algn="ctr" fontAlgn="b"/>
                      <a:r>
                        <a:rPr lang="en-US" sz="1400" b="1" i="0" u="none" strike="noStrike" dirty="0">
                          <a:solidFill>
                            <a:srgbClr val="000000"/>
                          </a:solidFill>
                          <a:effectLst/>
                          <a:latin typeface="+mj-lt"/>
                        </a:rPr>
                        <a:t>Milestone Summary</a:t>
                      </a:r>
                    </a:p>
                  </a:txBody>
                  <a:tcPr marL="9525" marR="9525" marT="9527" marB="0">
                    <a:solidFill>
                      <a:schemeClr val="accent1">
                        <a:lumMod val="20000"/>
                        <a:lumOff val="80000"/>
                      </a:schemeClr>
                    </a:solidFill>
                  </a:tcPr>
                </a:tc>
                <a:tc hMerge="1">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1" i="0" u="none" strike="noStrike" dirty="0">
                        <a:solidFill>
                          <a:srgbClr val="000000"/>
                        </a:solidFill>
                        <a:effectLst/>
                        <a:latin typeface="+mn-lt"/>
                      </a:endParaRPr>
                    </a:p>
                  </a:txBody>
                  <a:tcPr marL="9525" marR="9525" marT="9527" marB="0" anchor="b">
                    <a:solidFill>
                      <a:schemeClr val="accent1">
                        <a:lumMod val="40000"/>
                        <a:lumOff val="60000"/>
                      </a:schemeClr>
                    </a:solidFill>
                  </a:tcPr>
                </a:tc>
                <a:tc hMerge="1">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1" i="0" u="none" strike="noStrike" dirty="0">
                        <a:solidFill>
                          <a:srgbClr val="000000"/>
                        </a:solidFill>
                        <a:effectLst/>
                        <a:latin typeface="+mn-lt"/>
                      </a:endParaRPr>
                    </a:p>
                  </a:txBody>
                  <a:tcPr marL="9525" marR="9525" marT="9527" marB="0" anchor="b">
                    <a:solidFill>
                      <a:schemeClr val="accent1">
                        <a:lumMod val="40000"/>
                        <a:lumOff val="60000"/>
                      </a:schemeClr>
                    </a:solidFill>
                  </a:tcPr>
                </a:tc>
                <a:tc hMerge="1">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1" i="0" u="none" strike="noStrike" dirty="0">
                        <a:solidFill>
                          <a:srgbClr val="000000"/>
                        </a:solidFill>
                        <a:effectLst/>
                        <a:latin typeface="+mn-lt"/>
                      </a:endParaRPr>
                    </a:p>
                  </a:txBody>
                  <a:tcPr marL="9525" marR="9525" marT="9527" marB="0" anchor="b">
                    <a:solidFill>
                      <a:schemeClr val="accent1">
                        <a:lumMod val="40000"/>
                        <a:lumOff val="60000"/>
                      </a:schemeClr>
                    </a:solidFill>
                  </a:tcPr>
                </a:tc>
                <a:extLst>
                  <a:ext uri="{0D108BD9-81ED-4DB2-BD59-A6C34878D82A}">
                    <a16:rowId xmlns:a16="http://schemas.microsoft.com/office/drawing/2014/main" val="10000"/>
                  </a:ext>
                </a:extLst>
              </a:tr>
              <a:tr h="450550">
                <a:tc>
                  <a:txBody>
                    <a:bodyPr/>
                    <a:lstStyle/>
                    <a:p>
                      <a:pPr algn="l" fontAlgn="b"/>
                      <a:r>
                        <a:rPr lang="en-US" sz="1200" b="1" u="none" strike="noStrike" dirty="0">
                          <a:effectLst/>
                          <a:latin typeface="+mn-lt"/>
                        </a:rPr>
                        <a:t>Key Milestone</a:t>
                      </a:r>
                      <a:endParaRPr lang="en-US" sz="1200" b="1" i="0" u="none" strike="noStrike" dirty="0">
                        <a:solidFill>
                          <a:srgbClr val="000000"/>
                        </a:solidFill>
                        <a:effectLst/>
                        <a:latin typeface="+mn-lt"/>
                      </a:endParaRPr>
                    </a:p>
                  </a:txBody>
                  <a:tcPr marL="9525" marR="9525" marT="9527" marB="0">
                    <a:solidFill>
                      <a:schemeClr val="accent1">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1" u="none" strike="noStrike" dirty="0">
                          <a:effectLst/>
                          <a:latin typeface="+mn-lt"/>
                        </a:rPr>
                        <a:t>Milestone Due Date</a:t>
                      </a:r>
                      <a:endParaRPr lang="en-US" sz="1200" b="1" i="1" u="none" strike="noStrike" dirty="0">
                        <a:solidFill>
                          <a:srgbClr val="000000"/>
                        </a:solidFill>
                        <a:effectLst/>
                        <a:latin typeface="+mn-lt"/>
                      </a:endParaRPr>
                    </a:p>
                  </a:txBody>
                  <a:tcPr marL="9525" marR="9525" marT="9527" marB="0">
                    <a:solidFill>
                      <a:schemeClr val="accent1">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1" i="0" u="none" strike="noStrike" baseline="0" dirty="0">
                          <a:solidFill>
                            <a:srgbClr val="000000"/>
                          </a:solidFill>
                          <a:effectLst/>
                          <a:latin typeface="+mn-lt"/>
                        </a:rPr>
                        <a:t>Milestone Status</a:t>
                      </a:r>
                    </a:p>
                  </a:txBody>
                  <a:tcPr marL="9525" marR="9525" marT="9527" marB="0">
                    <a:solidFill>
                      <a:schemeClr val="accent1">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1" i="0" u="none" strike="noStrike" dirty="0">
                          <a:solidFill>
                            <a:schemeClr val="dk1"/>
                          </a:solidFill>
                          <a:effectLst/>
                          <a:latin typeface="+mn-lt"/>
                        </a:rPr>
                        <a:t>Comments</a:t>
                      </a:r>
                    </a:p>
                  </a:txBody>
                  <a:tcPr marL="9525" marR="9525" marT="9527" marB="0">
                    <a:solidFill>
                      <a:schemeClr val="accent1">
                        <a:lumMod val="40000"/>
                        <a:lumOff val="60000"/>
                      </a:schemeClr>
                    </a:solidFill>
                  </a:tcPr>
                </a:tc>
                <a:extLst>
                  <a:ext uri="{0D108BD9-81ED-4DB2-BD59-A6C34878D82A}">
                    <a16:rowId xmlns:a16="http://schemas.microsoft.com/office/drawing/2014/main" val="10001"/>
                  </a:ext>
                </a:extLst>
              </a:tr>
              <a:tr h="47619">
                <a:tc>
                  <a:txBody>
                    <a:bodyPr/>
                    <a:lstStyle/>
                    <a:p>
                      <a:pPr marL="0" indent="0" eaLnBrk="0" hangingPunct="0">
                        <a:spcBef>
                          <a:spcPts val="0"/>
                        </a:spcBef>
                        <a:spcAft>
                          <a:spcPts val="0"/>
                        </a:spcAft>
                        <a:buFont typeface="Arial" pitchFamily="34" charset="0"/>
                        <a:buNone/>
                      </a:pPr>
                      <a:r>
                        <a:rPr lang="en-US" sz="1200" b="0" dirty="0">
                          <a:latin typeface="+mn-lt"/>
                        </a:rPr>
                        <a:t>1) Conduct inventory of data for measures development within the mission area.</a:t>
                      </a:r>
                    </a:p>
                  </a:txBody>
                  <a:tcPr marL="9525" marR="9525" marT="9527" marB="0">
                    <a:solidFill>
                      <a:schemeClr val="tx2">
                        <a:lumMod val="20000"/>
                        <a:lumOff val="80000"/>
                      </a:schemeClr>
                    </a:solidFill>
                  </a:tcPr>
                </a:tc>
                <a:tc>
                  <a:txBody>
                    <a:bodyPr/>
                    <a:lstStyle/>
                    <a:p>
                      <a:pPr algn="ctr" fontAlgn="b"/>
                      <a:r>
                        <a:rPr lang="en-US" sz="1200" b="0" i="0" u="none" strike="noStrike" dirty="0">
                          <a:solidFill>
                            <a:schemeClr val="tx1"/>
                          </a:solidFill>
                          <a:effectLst/>
                          <a:latin typeface="+mn-lt"/>
                        </a:rPr>
                        <a:t>Q1</a:t>
                      </a:r>
                    </a:p>
                    <a:p>
                      <a:pPr algn="ctr" fontAlgn="b"/>
                      <a:r>
                        <a:rPr lang="en-US" sz="1200" b="0" i="0" u="none" strike="noStrike" dirty="0">
                          <a:solidFill>
                            <a:schemeClr val="tx1"/>
                          </a:solidFill>
                          <a:effectLst/>
                          <a:latin typeface="+mn-lt"/>
                        </a:rPr>
                        <a:t>FY 2020</a:t>
                      </a:r>
                    </a:p>
                  </a:txBody>
                  <a:tcPr marL="9525" marR="9525" marT="9527" marB="0" anchor="ctr">
                    <a:solidFill>
                      <a:schemeClr val="tx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mn-lt"/>
                        </a:rPr>
                        <a:t>Completed</a:t>
                      </a:r>
                    </a:p>
                  </a:txBody>
                  <a:tcPr marL="9525" marR="9525" marT="9527" marB="0" anchor="ctr">
                    <a:solidFill>
                      <a:schemeClr val="bg1">
                        <a:lumMod val="95000"/>
                      </a:schemeClr>
                    </a:solidFill>
                  </a:tcPr>
                </a:tc>
                <a:tc>
                  <a:txBody>
                    <a:bodyPr/>
                    <a:lstStyle/>
                    <a:p>
                      <a:pPr algn="l" fontAlgn="b"/>
                      <a:r>
                        <a:rPr lang="en-US" sz="1200" b="0" i="0" u="none" strike="noStrike" dirty="0">
                          <a:solidFill>
                            <a:srgbClr val="000000"/>
                          </a:solidFill>
                          <a:effectLst/>
                          <a:latin typeface="+mn-lt"/>
                        </a:rPr>
                        <a:t>The Office of the Chief Scientist (OCS) and the REE Mission Area developed an initial catalogue of its existing data as a first step within a larger effort to evaluate existing data utility and note gaps for measure (KPI) development. </a:t>
                      </a:r>
                    </a:p>
                    <a:p>
                      <a:pPr algn="l" fontAlgn="b"/>
                      <a:endParaRPr lang="en-US" sz="1200" b="0" i="0" u="none" strike="noStrike" dirty="0">
                        <a:solidFill>
                          <a:srgbClr val="000000"/>
                        </a:solidFill>
                        <a:effectLst/>
                        <a:latin typeface="+mn-lt"/>
                      </a:endParaRPr>
                    </a:p>
                  </a:txBody>
                  <a:tcPr marL="7620" marR="7620" marT="7620" marB="0" anchor="ctr">
                    <a:solidFill>
                      <a:schemeClr val="bg1">
                        <a:lumMod val="95000"/>
                      </a:schemeClr>
                    </a:solidFill>
                  </a:tcPr>
                </a:tc>
                <a:extLst>
                  <a:ext uri="{0D108BD9-81ED-4DB2-BD59-A6C34878D82A}">
                    <a16:rowId xmlns:a16="http://schemas.microsoft.com/office/drawing/2014/main" val="613270946"/>
                  </a:ext>
                </a:extLst>
              </a:tr>
              <a:tr h="0">
                <a:tc>
                  <a:txBody>
                    <a:bodyPr/>
                    <a:lstStyle/>
                    <a:p>
                      <a:pPr marL="0" indent="0" eaLnBrk="0" hangingPunct="0">
                        <a:spcBef>
                          <a:spcPts val="0"/>
                        </a:spcBef>
                        <a:spcAft>
                          <a:spcPts val="0"/>
                        </a:spcAft>
                        <a:buFont typeface="Arial" pitchFamily="34" charset="0"/>
                        <a:buNone/>
                      </a:pPr>
                      <a:r>
                        <a:rPr lang="en-US" sz="1200" b="0" dirty="0">
                          <a:latin typeface="+mn-lt"/>
                        </a:rPr>
                        <a:t>2) Determine the appropriate strategies that support USDA’s research initiatives based on revolving needs and infrastructure within REE.  Craft performance measures using available data.</a:t>
                      </a:r>
                    </a:p>
                  </a:txBody>
                  <a:tcPr marL="9525" marR="9525" marT="9527" marB="0">
                    <a:solidFill>
                      <a:schemeClr val="tx2">
                        <a:lumMod val="20000"/>
                        <a:lumOff val="80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mn-lt"/>
                        </a:rPr>
                        <a:t>Q1</a:t>
                      </a:r>
                    </a:p>
                    <a:p>
                      <a:pPr marL="0" marR="0" lvl="0" indent="0" algn="ctr" defTabSz="6858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mn-lt"/>
                        </a:rPr>
                        <a:t>FY 2020</a:t>
                      </a:r>
                    </a:p>
                  </a:txBody>
                  <a:tcPr marL="9525" marR="9525" marT="9527" marB="0" anchor="ctr">
                    <a:solidFill>
                      <a:schemeClr val="tx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mn-lt"/>
                        </a:rPr>
                        <a:t>Completed</a:t>
                      </a:r>
                    </a:p>
                  </a:txBody>
                  <a:tcPr marL="9525" marR="9525" marT="9527" marB="0" anchor="ctr">
                    <a:solidFill>
                      <a:schemeClr val="bg1">
                        <a:lumMod val="95000"/>
                      </a:schemeClr>
                    </a:solidFill>
                  </a:tcPr>
                </a:tc>
                <a:tc>
                  <a:txBody>
                    <a:bodyPr/>
                    <a:lstStyle/>
                    <a:p>
                      <a:pPr algn="l" rtl="0" fontAlgn="t"/>
                      <a:r>
                        <a:rPr lang="en-US" sz="1200" b="0" i="0" u="none" strike="noStrike" dirty="0">
                          <a:solidFill>
                            <a:schemeClr val="tx1"/>
                          </a:solidFill>
                          <a:effectLst/>
                          <a:latin typeface="+mn-lt"/>
                        </a:rPr>
                        <a:t>Thus far, the Agency has identified three areas where research utilization can be measured: 1) Technology Transfer, 2) Agriculture Workforce Development, and 3) Influence of USDA Research on Public Policy. The Agency began tracking these metrics in Q1 of FY20. This is a “first step” in analyzing USDA research impact and utilization by its customers. </a:t>
                      </a:r>
                    </a:p>
                    <a:p>
                      <a:pPr algn="l" rtl="0" fontAlgn="t"/>
                      <a:endParaRPr lang="en-US" sz="1200" b="0" i="0" u="none" strike="noStrike" dirty="0">
                        <a:solidFill>
                          <a:schemeClr val="tx1"/>
                        </a:solidFill>
                        <a:effectLst/>
                        <a:latin typeface="+mn-lt"/>
                      </a:endParaRPr>
                    </a:p>
                  </a:txBody>
                  <a:tcPr marL="9525" marR="9525" marT="9527" marB="0">
                    <a:solidFill>
                      <a:schemeClr val="bg1">
                        <a:lumMod val="95000"/>
                      </a:schemeClr>
                    </a:solidFill>
                  </a:tcPr>
                </a:tc>
                <a:extLst>
                  <a:ext uri="{0D108BD9-81ED-4DB2-BD59-A6C34878D82A}">
                    <a16:rowId xmlns:a16="http://schemas.microsoft.com/office/drawing/2014/main" val="1753602176"/>
                  </a:ext>
                </a:extLst>
              </a:tr>
              <a:tr h="0">
                <a:tc>
                  <a:txBody>
                    <a:bodyPr/>
                    <a:lstStyle/>
                    <a:p>
                      <a:pPr marL="0" indent="0" eaLnBrk="0" hangingPunct="0">
                        <a:spcBef>
                          <a:spcPts val="0"/>
                        </a:spcBef>
                        <a:spcAft>
                          <a:spcPts val="0"/>
                        </a:spcAft>
                        <a:buFont typeface="Arial" pitchFamily="34" charset="0"/>
                        <a:buNone/>
                      </a:pPr>
                      <a:r>
                        <a:rPr lang="en-US" sz="1200" b="0" dirty="0">
                          <a:latin typeface="+mn-lt"/>
                        </a:rPr>
                        <a:t>3) Review historical (baseline) data for 2-3 KPI test metrics and set targets.</a:t>
                      </a:r>
                    </a:p>
                  </a:txBody>
                  <a:tcPr marL="9525" marR="9525" marT="9527" marB="0">
                    <a:solidFill>
                      <a:schemeClr val="tx2">
                        <a:lumMod val="20000"/>
                        <a:lumOff val="80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mn-lt"/>
                        </a:rPr>
                        <a:t>Q1</a:t>
                      </a:r>
                    </a:p>
                    <a:p>
                      <a:pPr marL="0" marR="0" lvl="0" indent="0" algn="ctr" defTabSz="6858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mn-lt"/>
                        </a:rPr>
                        <a:t>FY 2020</a:t>
                      </a:r>
                    </a:p>
                  </a:txBody>
                  <a:tcPr marL="9525" marR="9525" marT="9527" marB="0" anchor="ctr">
                    <a:solidFill>
                      <a:schemeClr val="tx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mn-lt"/>
                        </a:rPr>
                        <a:t>Completed</a:t>
                      </a:r>
                    </a:p>
                  </a:txBody>
                  <a:tcPr marL="9525" marR="9525" marT="9527" marB="0" anchor="ctr">
                    <a:solidFill>
                      <a:schemeClr val="bg1">
                        <a:lumMod val="95000"/>
                      </a:schemeClr>
                    </a:solidFill>
                  </a:tcPr>
                </a:tc>
                <a:tc>
                  <a:txBody>
                    <a:bodyPr/>
                    <a:lstStyle/>
                    <a:p>
                      <a:pPr algn="l" rtl="0" fontAlgn="t"/>
                      <a:r>
                        <a:rPr lang="en-US" sz="1200" b="0" i="0" u="none" strike="noStrike" dirty="0">
                          <a:solidFill>
                            <a:schemeClr val="tx1"/>
                          </a:solidFill>
                          <a:effectLst/>
                          <a:latin typeface="+mn-lt"/>
                        </a:rPr>
                        <a:t>For each new KPI, a uniformed methodology was codified and initial data sources identified. Next, multi-year historical data was reviewed and baselines were established. Finally, FY20 targets were set for each of the 3 new KPI’s.</a:t>
                      </a:r>
                    </a:p>
                    <a:p>
                      <a:pPr algn="l" rtl="0" fontAlgn="t"/>
                      <a:endParaRPr lang="en-US" sz="1200" b="0" i="0" u="none" strike="noStrike" dirty="0">
                        <a:solidFill>
                          <a:schemeClr val="tx1"/>
                        </a:solidFill>
                        <a:effectLst/>
                        <a:latin typeface="+mn-lt"/>
                      </a:endParaRPr>
                    </a:p>
                  </a:txBody>
                  <a:tcPr marL="9525" marR="9525" marT="9527" marB="0">
                    <a:solidFill>
                      <a:schemeClr val="bg1">
                        <a:lumMod val="95000"/>
                      </a:schemeClr>
                    </a:solidFill>
                  </a:tcPr>
                </a:tc>
                <a:extLst>
                  <a:ext uri="{0D108BD9-81ED-4DB2-BD59-A6C34878D82A}">
                    <a16:rowId xmlns:a16="http://schemas.microsoft.com/office/drawing/2014/main" val="3842298797"/>
                  </a:ext>
                </a:extLst>
              </a:tr>
            </a:tbl>
          </a:graphicData>
        </a:graphic>
      </p:graphicFrame>
      <p:sp>
        <p:nvSpPr>
          <p:cNvPr id="11" name="Content Placeholder 2"/>
          <p:cNvSpPr txBox="1">
            <a:spLocks/>
          </p:cNvSpPr>
          <p:nvPr/>
        </p:nvSpPr>
        <p:spPr bwMode="auto">
          <a:xfrm>
            <a:off x="144781" y="712784"/>
            <a:ext cx="8854438" cy="1128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r>
              <a:rPr lang="en-US" sz="1600" dirty="0">
                <a:solidFill>
                  <a:prstClr val="black"/>
                </a:solidFill>
                <a:latin typeface="Calibri Light" panose="020F0302020204030204"/>
              </a:rPr>
              <a:t>The following key milestones are intended to cultivate and establish an infrastructure and culture of quantifying research-to-impact within the USDA science portfolio. This effort is predicated on the Agency identifying and developing meaningful KPIs in alignment with the </a:t>
            </a:r>
            <a:r>
              <a:rPr lang="en-US" sz="1600" i="1" dirty="0">
                <a:solidFill>
                  <a:prstClr val="black"/>
                </a:solidFill>
                <a:latin typeface="Calibri Light" panose="020F0302020204030204"/>
              </a:rPr>
              <a:t>Evidence-Based Policymaking Act of (2018).</a:t>
            </a:r>
          </a:p>
          <a:p>
            <a:pPr algn="l"/>
            <a:endParaRPr lang="en-US" sz="1600" dirty="0">
              <a:solidFill>
                <a:prstClr val="black"/>
              </a:solidFill>
              <a:latin typeface="Calibri Light" panose="020F0302020204030204"/>
            </a:endParaRPr>
          </a:p>
        </p:txBody>
      </p:sp>
    </p:spTree>
    <p:extLst>
      <p:ext uri="{BB962C8B-B14F-4D97-AF65-F5344CB8AC3E}">
        <p14:creationId xmlns:p14="http://schemas.microsoft.com/office/powerpoint/2010/main" val="3751225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eaLnBrk="1" fontAlgn="auto" hangingPunct="1">
              <a:spcAft>
                <a:spcPts val="0"/>
              </a:spcAft>
              <a:defRPr/>
            </a:pPr>
            <a:r>
              <a:rPr lang="en-US" sz="2800" b="1" dirty="0">
                <a:latin typeface="+mj-lt"/>
              </a:rPr>
              <a:t>Key Milestones (cont’d.)</a:t>
            </a:r>
            <a:endParaRPr lang="en-US" dirty="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solidFill>
                  <a:prstClr val="black">
                    <a:tint val="75000"/>
                  </a:prstClr>
                </a:solidFill>
              </a:rPr>
              <a:pPr>
                <a:defRPr/>
              </a:pPr>
              <a:t>8</a:t>
            </a:fld>
            <a:endParaRPr lang="en-US" dirty="0">
              <a:solidFill>
                <a:prstClr val="black">
                  <a:tint val="75000"/>
                </a:prstClr>
              </a:solidFill>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925333215"/>
              </p:ext>
            </p:extLst>
          </p:nvPr>
        </p:nvGraphicFramePr>
        <p:xfrm>
          <a:off x="144780" y="990600"/>
          <a:ext cx="8854439" cy="4165312"/>
        </p:xfrm>
        <a:graphic>
          <a:graphicData uri="http://schemas.openxmlformats.org/drawingml/2006/table">
            <a:tbl>
              <a:tblPr>
                <a:tableStyleId>{5C22544A-7EE6-4342-B048-85BDC9FD1C3A}</a:tableStyleId>
              </a:tblPr>
              <a:tblGrid>
                <a:gridCol w="343662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3284219">
                  <a:extLst>
                    <a:ext uri="{9D8B030D-6E8A-4147-A177-3AD203B41FA5}">
                      <a16:colId xmlns:a16="http://schemas.microsoft.com/office/drawing/2014/main" val="20005"/>
                    </a:ext>
                  </a:extLst>
                </a:gridCol>
              </a:tblGrid>
              <a:tr h="0">
                <a:tc gridSpan="4">
                  <a:txBody>
                    <a:bodyPr/>
                    <a:lstStyle/>
                    <a:p>
                      <a:pPr algn="ctr" fontAlgn="b"/>
                      <a:r>
                        <a:rPr lang="en-US" sz="1200" b="1" i="0" u="none" strike="noStrike" dirty="0">
                          <a:solidFill>
                            <a:srgbClr val="000000"/>
                          </a:solidFill>
                          <a:effectLst/>
                          <a:latin typeface="+mn-lt"/>
                        </a:rPr>
                        <a:t>Milestone Summary</a:t>
                      </a:r>
                    </a:p>
                  </a:txBody>
                  <a:tcPr marL="9525" marR="9525" marT="9527" marB="0">
                    <a:solidFill>
                      <a:schemeClr val="accent1">
                        <a:lumMod val="20000"/>
                        <a:lumOff val="80000"/>
                      </a:schemeClr>
                    </a:solidFill>
                  </a:tcPr>
                </a:tc>
                <a:tc hMerge="1">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1" i="0" u="none" strike="noStrike" dirty="0">
                        <a:solidFill>
                          <a:srgbClr val="000000"/>
                        </a:solidFill>
                        <a:effectLst/>
                        <a:latin typeface="+mn-lt"/>
                      </a:endParaRPr>
                    </a:p>
                  </a:txBody>
                  <a:tcPr marL="9525" marR="9525" marT="9527" marB="0" anchor="b">
                    <a:solidFill>
                      <a:schemeClr val="accent1">
                        <a:lumMod val="40000"/>
                        <a:lumOff val="60000"/>
                      </a:schemeClr>
                    </a:solidFill>
                  </a:tcPr>
                </a:tc>
                <a:tc hMerge="1">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1" i="0" u="none" strike="noStrike" dirty="0">
                        <a:solidFill>
                          <a:srgbClr val="000000"/>
                        </a:solidFill>
                        <a:effectLst/>
                        <a:latin typeface="+mn-lt"/>
                      </a:endParaRPr>
                    </a:p>
                  </a:txBody>
                  <a:tcPr marL="9525" marR="9525" marT="9527" marB="0" anchor="b">
                    <a:solidFill>
                      <a:schemeClr val="accent1">
                        <a:lumMod val="40000"/>
                        <a:lumOff val="60000"/>
                      </a:schemeClr>
                    </a:solidFill>
                  </a:tcPr>
                </a:tc>
                <a:tc hMerge="1">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1" i="0" u="none" strike="noStrike" dirty="0">
                        <a:solidFill>
                          <a:srgbClr val="000000"/>
                        </a:solidFill>
                        <a:effectLst/>
                        <a:latin typeface="+mn-lt"/>
                      </a:endParaRPr>
                    </a:p>
                  </a:txBody>
                  <a:tcPr marL="9525" marR="9525" marT="9527" marB="0" anchor="b">
                    <a:solidFill>
                      <a:schemeClr val="accent1">
                        <a:lumMod val="40000"/>
                        <a:lumOff val="60000"/>
                      </a:schemeClr>
                    </a:solidFill>
                  </a:tcPr>
                </a:tc>
                <a:extLst>
                  <a:ext uri="{0D108BD9-81ED-4DB2-BD59-A6C34878D82A}">
                    <a16:rowId xmlns:a16="http://schemas.microsoft.com/office/drawing/2014/main" val="10000"/>
                  </a:ext>
                </a:extLst>
              </a:tr>
              <a:tr h="450550">
                <a:tc>
                  <a:txBody>
                    <a:bodyPr/>
                    <a:lstStyle/>
                    <a:p>
                      <a:pPr algn="l" fontAlgn="b"/>
                      <a:r>
                        <a:rPr lang="en-US" sz="1200" b="1" u="none" strike="noStrike" dirty="0">
                          <a:effectLst/>
                          <a:latin typeface="+mn-lt"/>
                        </a:rPr>
                        <a:t>Key Milestone</a:t>
                      </a:r>
                      <a:endParaRPr lang="en-US" sz="1200" b="1" i="0" u="none" strike="noStrike" dirty="0">
                        <a:solidFill>
                          <a:srgbClr val="000000"/>
                        </a:solidFill>
                        <a:effectLst/>
                        <a:latin typeface="+mn-lt"/>
                      </a:endParaRPr>
                    </a:p>
                  </a:txBody>
                  <a:tcPr marL="9525" marR="9525" marT="9527" marB="0">
                    <a:solidFill>
                      <a:schemeClr val="accent1">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1" u="none" strike="noStrike" dirty="0">
                          <a:effectLst/>
                          <a:latin typeface="+mn-lt"/>
                        </a:rPr>
                        <a:t>Milestone Due Date</a:t>
                      </a:r>
                      <a:endParaRPr lang="en-US" sz="1200" b="1" i="1" u="none" strike="noStrike" dirty="0">
                        <a:solidFill>
                          <a:srgbClr val="000000"/>
                        </a:solidFill>
                        <a:effectLst/>
                        <a:latin typeface="+mn-lt"/>
                      </a:endParaRPr>
                    </a:p>
                  </a:txBody>
                  <a:tcPr marL="9525" marR="9525" marT="9527" marB="0">
                    <a:solidFill>
                      <a:schemeClr val="accent1">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1" i="0" u="none" strike="noStrike" baseline="0" dirty="0">
                          <a:solidFill>
                            <a:srgbClr val="000000"/>
                          </a:solidFill>
                          <a:effectLst/>
                          <a:latin typeface="+mn-lt"/>
                        </a:rPr>
                        <a:t>Milestone Status</a:t>
                      </a:r>
                    </a:p>
                  </a:txBody>
                  <a:tcPr marL="9525" marR="9525" marT="9527" marB="0">
                    <a:solidFill>
                      <a:schemeClr val="accent1">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1" i="0" u="none" strike="noStrike" dirty="0">
                          <a:solidFill>
                            <a:schemeClr val="dk1"/>
                          </a:solidFill>
                          <a:effectLst/>
                          <a:latin typeface="+mn-lt"/>
                        </a:rPr>
                        <a:t>Comments</a:t>
                      </a:r>
                    </a:p>
                  </a:txBody>
                  <a:tcPr marL="9525" marR="9525" marT="9527" marB="0">
                    <a:solidFill>
                      <a:schemeClr val="accent1">
                        <a:lumMod val="40000"/>
                        <a:lumOff val="60000"/>
                      </a:schemeClr>
                    </a:solidFill>
                  </a:tcPr>
                </a:tc>
                <a:extLst>
                  <a:ext uri="{0D108BD9-81ED-4DB2-BD59-A6C34878D82A}">
                    <a16:rowId xmlns:a16="http://schemas.microsoft.com/office/drawing/2014/main" val="10001"/>
                  </a:ext>
                </a:extLst>
              </a:tr>
              <a:tr h="0">
                <a:tc>
                  <a:txBody>
                    <a:bodyPr/>
                    <a:lstStyle/>
                    <a:p>
                      <a:pPr marL="0" indent="0" eaLnBrk="0" hangingPunct="0">
                        <a:spcBef>
                          <a:spcPts val="0"/>
                        </a:spcBef>
                        <a:spcAft>
                          <a:spcPts val="0"/>
                        </a:spcAft>
                        <a:buFont typeface="Arial" pitchFamily="34" charset="0"/>
                        <a:buNone/>
                      </a:pPr>
                      <a:r>
                        <a:rPr lang="en-US" sz="1200" b="0" dirty="0">
                          <a:latin typeface="+mn-lt"/>
                        </a:rPr>
                        <a:t>4) Track “test-KPIs” against targets and evaluate findings.</a:t>
                      </a:r>
                    </a:p>
                  </a:txBody>
                  <a:tcPr marL="9525" marR="9525" marT="9527" marB="0" anchor="ctr">
                    <a:solidFill>
                      <a:schemeClr val="tx2">
                        <a:lumMod val="20000"/>
                        <a:lumOff val="80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mn-lt"/>
                        </a:rPr>
                        <a:t>Q2-4</a:t>
                      </a:r>
                    </a:p>
                    <a:p>
                      <a:pPr marL="0" marR="0" lvl="0" indent="0" algn="ctr" defTabSz="6858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mn-lt"/>
                        </a:rPr>
                        <a:t>FY 2020</a:t>
                      </a:r>
                    </a:p>
                  </a:txBody>
                  <a:tcPr marL="9525" marR="9525" marT="9527" marB="0" anchor="ctr">
                    <a:solidFill>
                      <a:schemeClr val="tx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mn-lt"/>
                        </a:rPr>
                        <a:t>In Progress</a:t>
                      </a:r>
                    </a:p>
                  </a:txBody>
                  <a:tcPr marL="9525" marR="9525" marT="9527" marB="0" anchor="ctr">
                    <a:solidFill>
                      <a:schemeClr val="bg1">
                        <a:lumMod val="95000"/>
                      </a:schemeClr>
                    </a:solidFill>
                  </a:tcPr>
                </a:tc>
                <a:tc>
                  <a:txBody>
                    <a:bodyPr/>
                    <a:lstStyle/>
                    <a:p>
                      <a:pPr algn="l" rtl="0" fontAlgn="t"/>
                      <a:r>
                        <a:rPr lang="en-US" sz="1200" b="0" i="0" u="none" strike="noStrike" dirty="0">
                          <a:solidFill>
                            <a:schemeClr val="tx1"/>
                          </a:solidFill>
                          <a:effectLst/>
                          <a:latin typeface="+mn-lt"/>
                        </a:rPr>
                        <a:t>A Q1 and Q2 FY20 “actual” (against target) was reported internally for the KPI, “Influence of USDA Research on Public Policy.”</a:t>
                      </a:r>
                    </a:p>
                  </a:txBody>
                  <a:tcPr marL="9525" marR="9525" marT="9527" marB="0" anchor="ctr">
                    <a:solidFill>
                      <a:schemeClr val="bg1">
                        <a:lumMod val="95000"/>
                      </a:schemeClr>
                    </a:solidFill>
                  </a:tcPr>
                </a:tc>
                <a:extLst>
                  <a:ext uri="{0D108BD9-81ED-4DB2-BD59-A6C34878D82A}">
                    <a16:rowId xmlns:a16="http://schemas.microsoft.com/office/drawing/2014/main" val="1501412975"/>
                  </a:ext>
                </a:extLst>
              </a:tr>
              <a:tr h="0">
                <a:tc>
                  <a:txBody>
                    <a:bodyPr/>
                    <a:lstStyle/>
                    <a:p>
                      <a:pPr marL="0" indent="0" eaLnBrk="0" hangingPunct="0">
                        <a:spcBef>
                          <a:spcPts val="0"/>
                        </a:spcBef>
                        <a:spcAft>
                          <a:spcPts val="0"/>
                        </a:spcAft>
                        <a:buFont typeface="Arial" pitchFamily="34" charset="0"/>
                        <a:buNone/>
                      </a:pPr>
                      <a:r>
                        <a:rPr lang="en-US" sz="1200" b="0" dirty="0">
                          <a:latin typeface="+mn-lt"/>
                        </a:rPr>
                        <a:t>5) Conduct analysis of test-KPI’s tracking performance to determine contribution to research utilization. Review results of KPI test.</a:t>
                      </a:r>
                    </a:p>
                    <a:p>
                      <a:pPr marL="0" indent="0" eaLnBrk="0" hangingPunct="0">
                        <a:spcBef>
                          <a:spcPts val="0"/>
                        </a:spcBef>
                        <a:spcAft>
                          <a:spcPts val="0"/>
                        </a:spcAft>
                        <a:buFont typeface="Arial" pitchFamily="34" charset="0"/>
                        <a:buNone/>
                      </a:pPr>
                      <a:endParaRPr lang="en-US" sz="1200" b="0" dirty="0">
                        <a:latin typeface="+mn-lt"/>
                      </a:endParaRPr>
                    </a:p>
                  </a:txBody>
                  <a:tcPr marL="9525" marR="9525" marT="9527" marB="0" anchor="ctr">
                    <a:solidFill>
                      <a:schemeClr val="tx2">
                        <a:lumMod val="20000"/>
                        <a:lumOff val="80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mn-lt"/>
                        </a:rPr>
                        <a:t>Q4</a:t>
                      </a:r>
                    </a:p>
                    <a:p>
                      <a:pPr marL="0" marR="0" lvl="0" indent="0" algn="ctr" defTabSz="6858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mn-lt"/>
                        </a:rPr>
                        <a:t>FY 2020</a:t>
                      </a:r>
                    </a:p>
                  </a:txBody>
                  <a:tcPr marL="9525" marR="9525" marT="9527" marB="0" anchor="ctr">
                    <a:solidFill>
                      <a:schemeClr val="tx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200" b="0" i="0" u="none" strike="noStrike" dirty="0">
                        <a:solidFill>
                          <a:schemeClr val="tx1"/>
                        </a:solidFill>
                        <a:effectLst/>
                        <a:latin typeface="+mn-lt"/>
                      </a:endParaRPr>
                    </a:p>
                  </a:txBody>
                  <a:tcPr marL="9525" marR="9525" marT="9527" marB="0" anchor="ctr">
                    <a:solidFill>
                      <a:schemeClr val="bg1">
                        <a:lumMod val="95000"/>
                      </a:schemeClr>
                    </a:solidFill>
                  </a:tcPr>
                </a:tc>
                <a:tc>
                  <a:txBody>
                    <a:bodyPr/>
                    <a:lstStyle/>
                    <a:p>
                      <a:pPr algn="l" rtl="0" fontAlgn="t"/>
                      <a:endParaRPr lang="en-US" sz="1200" b="0" i="0" u="none" strike="noStrike" dirty="0">
                        <a:solidFill>
                          <a:schemeClr val="tx1"/>
                        </a:solidFill>
                        <a:effectLst/>
                        <a:latin typeface="+mn-lt"/>
                      </a:endParaRPr>
                    </a:p>
                  </a:txBody>
                  <a:tcPr marL="9525" marR="9525" marT="9527" marB="0" anchor="ctr">
                    <a:solidFill>
                      <a:schemeClr val="bg1">
                        <a:lumMod val="95000"/>
                      </a:schemeClr>
                    </a:solidFill>
                  </a:tcPr>
                </a:tc>
                <a:extLst>
                  <a:ext uri="{0D108BD9-81ED-4DB2-BD59-A6C34878D82A}">
                    <a16:rowId xmlns:a16="http://schemas.microsoft.com/office/drawing/2014/main" val="1000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mn-lt"/>
                        </a:rPr>
                        <a:t>6) Explore opportunities to create efficiencies in data tracking.</a:t>
                      </a:r>
                    </a:p>
                  </a:txBody>
                  <a:tcPr marL="9525" marR="9525" marT="9527" marB="0" anchor="ctr">
                    <a:solidFill>
                      <a:schemeClr val="tx2">
                        <a:lumMod val="20000"/>
                        <a:lumOff val="80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mn-lt"/>
                        </a:rPr>
                        <a:t>Q1</a:t>
                      </a:r>
                    </a:p>
                    <a:p>
                      <a:pPr marL="0" marR="0" lvl="0" indent="0" algn="ctr" defTabSz="6858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mn-lt"/>
                        </a:rPr>
                        <a:t>FY 2021</a:t>
                      </a:r>
                    </a:p>
                  </a:txBody>
                  <a:tcPr marL="9525" marR="9525" marT="9527" marB="0" anchor="ctr">
                    <a:solidFill>
                      <a:schemeClr val="tx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mn-lt"/>
                        </a:rPr>
                        <a:t>Started</a:t>
                      </a:r>
                    </a:p>
                  </a:txBody>
                  <a:tcPr marL="9525" marR="9525" marT="9527" marB="0" anchor="ctr">
                    <a:solidFill>
                      <a:schemeClr val="bg1">
                        <a:lumMod val="95000"/>
                      </a:schemeClr>
                    </a:solidFill>
                  </a:tcPr>
                </a:tc>
                <a:tc>
                  <a:txBody>
                    <a:bodyPr/>
                    <a:lstStyle/>
                    <a:p>
                      <a:pPr algn="l" fontAlgn="b"/>
                      <a:r>
                        <a:rPr lang="en-US" sz="1200" b="0" i="0" u="none" strike="noStrike" dirty="0">
                          <a:solidFill>
                            <a:schemeClr val="tx1"/>
                          </a:solidFill>
                          <a:effectLst/>
                          <a:latin typeface="+mn-lt"/>
                        </a:rPr>
                        <a:t>Initial activities and data sources are being investigated to explore the possibility of increasing reporting frequency for the two annual KPIs. </a:t>
                      </a:r>
                    </a:p>
                  </a:txBody>
                  <a:tcPr marL="9525" marR="9525" marT="9527" marB="0" anchor="ctr">
                    <a:solidFill>
                      <a:schemeClr val="bg1">
                        <a:lumMod val="95000"/>
                      </a:schemeClr>
                    </a:solidFill>
                  </a:tcPr>
                </a:tc>
                <a:extLst>
                  <a:ext uri="{0D108BD9-81ED-4DB2-BD59-A6C34878D82A}">
                    <a16:rowId xmlns:a16="http://schemas.microsoft.com/office/drawing/2014/main" val="10003"/>
                  </a:ext>
                </a:extLst>
              </a:tr>
              <a:tr h="3505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mn-lt"/>
                        </a:rPr>
                        <a:t>7) In parallel with the development of USDA’s learning agenda in support of the Evidence Act, identify other areas and needs in support of measuring the utilization of the Agency's research.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solidFill>
                          <a:schemeClr val="tx1"/>
                        </a:solidFill>
                        <a:effectLst/>
                        <a:latin typeface="+mn-lt"/>
                      </a:endParaRPr>
                    </a:p>
                  </a:txBody>
                  <a:tcPr marL="9525" marR="9525" marT="9527" marB="0" anchor="ctr">
                    <a:solidFill>
                      <a:schemeClr val="tx2">
                        <a:lumMod val="20000"/>
                        <a:lumOff val="80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mn-lt"/>
                        </a:rPr>
                        <a:t>Q1-2</a:t>
                      </a:r>
                    </a:p>
                    <a:p>
                      <a:pPr marL="0" marR="0" lvl="0" indent="0" algn="ctr" defTabSz="6858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mn-lt"/>
                        </a:rPr>
                        <a:t>FY 2021</a:t>
                      </a:r>
                    </a:p>
                  </a:txBody>
                  <a:tcPr marL="9525" marR="9525" marT="9527" marB="0" anchor="ctr">
                    <a:solidFill>
                      <a:schemeClr val="tx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mn-lt"/>
                        </a:rPr>
                        <a:t>Started</a:t>
                      </a:r>
                    </a:p>
                  </a:txBody>
                  <a:tcPr marL="9525" marR="9525" marT="9527" marB="0" anchor="ctr">
                    <a:solidFill>
                      <a:schemeClr val="bg1">
                        <a:lumMod val="95000"/>
                      </a:schemeClr>
                    </a:solidFill>
                  </a:tcPr>
                </a:tc>
                <a:tc>
                  <a:txBody>
                    <a:bodyPr/>
                    <a:lstStyle/>
                    <a:p>
                      <a:pPr algn="l" fontAlgn="b"/>
                      <a:r>
                        <a:rPr lang="en-US" sz="1200" b="0" i="0" u="none" strike="noStrike" dirty="0">
                          <a:solidFill>
                            <a:schemeClr val="tx1"/>
                          </a:solidFill>
                          <a:effectLst/>
                          <a:latin typeface="+mn-lt"/>
                        </a:rPr>
                        <a:t>Launched the KPI Innovation Team to explore future KPIs representative of USDA Science.</a:t>
                      </a:r>
                    </a:p>
                  </a:txBody>
                  <a:tcPr marL="9525" marR="9525" marT="9527" marB="0" anchor="ctr">
                    <a:solidFill>
                      <a:schemeClr val="bg1">
                        <a:lumMod val="95000"/>
                      </a:schemeClr>
                    </a:solidFill>
                  </a:tcPr>
                </a:tc>
                <a:extLst>
                  <a:ext uri="{0D108BD9-81ED-4DB2-BD59-A6C34878D82A}">
                    <a16:rowId xmlns:a16="http://schemas.microsoft.com/office/drawing/2014/main" val="1000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mn-lt"/>
                        </a:rPr>
                        <a:t>8) Drive continuing improvement by identifying new, potential KPIs for measuring USDA's research utilization.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solidFill>
                          <a:schemeClr val="tx1"/>
                        </a:solidFill>
                        <a:effectLst/>
                        <a:latin typeface="+mn-lt"/>
                      </a:endParaRPr>
                    </a:p>
                  </a:txBody>
                  <a:tcPr marL="9525" marR="9525" marT="9527" marB="0" anchor="ctr">
                    <a:solidFill>
                      <a:schemeClr val="tx2">
                        <a:lumMod val="20000"/>
                        <a:lumOff val="80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mn-lt"/>
                        </a:rPr>
                        <a:t>Q2-4</a:t>
                      </a:r>
                    </a:p>
                    <a:p>
                      <a:pPr marL="0" marR="0" lvl="0" indent="0" algn="ctr" defTabSz="6858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mn-lt"/>
                        </a:rPr>
                        <a:t>FY 2021</a:t>
                      </a:r>
                    </a:p>
                    <a:p>
                      <a:pPr algn="ctr" fontAlgn="b"/>
                      <a:endParaRPr lang="en-US" sz="1200" b="0" i="0" u="none" strike="noStrike" dirty="0">
                        <a:solidFill>
                          <a:schemeClr val="tx1"/>
                        </a:solidFill>
                        <a:effectLst/>
                        <a:latin typeface="+mn-lt"/>
                      </a:endParaRPr>
                    </a:p>
                  </a:txBody>
                  <a:tcPr marL="9525" marR="9525" marT="9527" marB="0" anchor="ctr">
                    <a:solidFill>
                      <a:schemeClr val="tx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200" b="0" i="0" u="none" strike="noStrike" dirty="0">
                        <a:solidFill>
                          <a:schemeClr val="tx1"/>
                        </a:solidFill>
                        <a:effectLst/>
                        <a:latin typeface="+mn-lt"/>
                      </a:endParaRPr>
                    </a:p>
                  </a:txBody>
                  <a:tcPr marL="9525" marR="9525" marT="9527" marB="0" anchor="ctr">
                    <a:solidFill>
                      <a:schemeClr val="bg1">
                        <a:lumMod val="95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7" marB="0" anchor="ctr">
                    <a:solidFill>
                      <a:schemeClr val="bg1">
                        <a:lumMod val="95000"/>
                      </a:schemeClr>
                    </a:solidFill>
                  </a:tcPr>
                </a:tc>
                <a:extLst>
                  <a:ext uri="{0D108BD9-81ED-4DB2-BD59-A6C34878D82A}">
                    <a16:rowId xmlns:a16="http://schemas.microsoft.com/office/drawing/2014/main" val="2554921112"/>
                  </a:ext>
                </a:extLst>
              </a:tr>
            </a:tbl>
          </a:graphicData>
        </a:graphic>
      </p:graphicFrame>
      <p:sp>
        <p:nvSpPr>
          <p:cNvPr id="2" name="TextBox 1">
            <a:extLst>
              <a:ext uri="{FF2B5EF4-FFF2-40B4-BE49-F238E27FC236}">
                <a16:creationId xmlns:a16="http://schemas.microsoft.com/office/drawing/2014/main" id="{329A8D97-4190-4C87-A755-A7A0FD959103}"/>
              </a:ext>
            </a:extLst>
          </p:cNvPr>
          <p:cNvSpPr txBox="1"/>
          <p:nvPr/>
        </p:nvSpPr>
        <p:spPr>
          <a:xfrm>
            <a:off x="11353800" y="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279723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76200"/>
            <a:ext cx="9144000" cy="838200"/>
          </a:xfrm>
        </p:spPr>
        <p:txBody>
          <a:bodyPr rtlCol="0">
            <a:normAutofit/>
          </a:bodyPr>
          <a:lstStyle/>
          <a:p>
            <a:pPr algn="l" eaLnBrk="1" fontAlgn="auto" hangingPunct="1">
              <a:spcAft>
                <a:spcPts val="0"/>
              </a:spcAft>
              <a:defRPr/>
            </a:pPr>
            <a:r>
              <a:rPr lang="en-US" sz="2800" b="1" dirty="0"/>
              <a:t>Key Performance Indicators (KPIs)</a:t>
            </a:r>
            <a:endParaRPr lang="en-US" dirty="0">
              <a:solidFill>
                <a:schemeClr val="tx1"/>
              </a:solidFill>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solidFill>
                  <a:prstClr val="black">
                    <a:tint val="75000"/>
                  </a:prstClr>
                </a:solidFill>
              </a:rPr>
              <a:pPr>
                <a:defRPr/>
              </a:pPr>
              <a:t>9</a:t>
            </a:fld>
            <a:endParaRPr lang="en-US" dirty="0">
              <a:solidFill>
                <a:prstClr val="black">
                  <a:tint val="75000"/>
                </a:prstClr>
              </a:solidFill>
            </a:endParaRPr>
          </a:p>
        </p:txBody>
      </p:sp>
      <p:sp>
        <p:nvSpPr>
          <p:cNvPr id="9" name="Content Placeholder 2"/>
          <p:cNvSpPr txBox="1">
            <a:spLocks/>
          </p:cNvSpPr>
          <p:nvPr/>
        </p:nvSpPr>
        <p:spPr bwMode="auto">
          <a:xfrm>
            <a:off x="228600" y="685800"/>
            <a:ext cx="8534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r>
              <a:rPr lang="en-US" sz="1800" dirty="0">
                <a:solidFill>
                  <a:prstClr val="black"/>
                </a:solidFill>
                <a:latin typeface="Calibri Light" panose="020F0302020204030204"/>
              </a:rPr>
              <a:t>To demonstrate the value and impact of USDA research investment, the Agency will develop and identify indicators that illustrate how research translates into real world technology improvements. </a:t>
            </a:r>
          </a:p>
          <a:p>
            <a:pPr marL="285750" indent="-285750" algn="l">
              <a:buFont typeface="Arial" panose="020B0604020202020204" pitchFamily="34" charset="0"/>
              <a:buChar char="•"/>
            </a:pPr>
            <a:r>
              <a:rPr lang="en-US" sz="1800" dirty="0">
                <a:solidFill>
                  <a:prstClr val="black"/>
                </a:solidFill>
                <a:latin typeface="Calibri Light" panose="020F0302020204030204"/>
              </a:rPr>
              <a:t>The following three KPIs have been identified as “test measures” for the performance areas of technology transfer, workforce development, and influence of USDA research on policy</a:t>
            </a:r>
            <a:r>
              <a:rPr lang="en-US" sz="1800">
                <a:solidFill>
                  <a:prstClr val="black"/>
                </a:solidFill>
                <a:latin typeface="Calibri Light" panose="020F0302020204030204"/>
              </a:rPr>
              <a:t>.  </a:t>
            </a:r>
            <a:endParaRPr lang="en-US" sz="1800" dirty="0">
              <a:solidFill>
                <a:prstClr val="black"/>
              </a:solidFill>
              <a:latin typeface="Calibri Light" panose="020F0302020204030204"/>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44BBC20A-E76A-4F9C-B367-C908E54D4C0B}"/>
              </a:ext>
            </a:extLst>
          </p:cNvPr>
          <p:cNvGraphicFramePr>
            <a:graphicFrameLocks noGrp="1"/>
          </p:cNvGraphicFramePr>
          <p:nvPr>
            <p:extLst>
              <p:ext uri="{D42A27DB-BD31-4B8C-83A1-F6EECF244321}">
                <p14:modId xmlns:p14="http://schemas.microsoft.com/office/powerpoint/2010/main" val="4262922728"/>
              </p:ext>
            </p:extLst>
          </p:nvPr>
        </p:nvGraphicFramePr>
        <p:xfrm>
          <a:off x="1505141" y="2514600"/>
          <a:ext cx="6133718" cy="3354668"/>
        </p:xfrm>
        <a:graphic>
          <a:graphicData uri="http://schemas.openxmlformats.org/drawingml/2006/table">
            <a:tbl>
              <a:tblPr firstRow="1" bandRow="1">
                <a:tableStyleId>{5C22544A-7EE6-4342-B048-85BDC9FD1C3A}</a:tableStyleId>
              </a:tblPr>
              <a:tblGrid>
                <a:gridCol w="1580768">
                  <a:extLst>
                    <a:ext uri="{9D8B030D-6E8A-4147-A177-3AD203B41FA5}">
                      <a16:colId xmlns:a16="http://schemas.microsoft.com/office/drawing/2014/main" val="3098238425"/>
                    </a:ext>
                  </a:extLst>
                </a:gridCol>
                <a:gridCol w="2486025">
                  <a:extLst>
                    <a:ext uri="{9D8B030D-6E8A-4147-A177-3AD203B41FA5}">
                      <a16:colId xmlns:a16="http://schemas.microsoft.com/office/drawing/2014/main" val="3221887255"/>
                    </a:ext>
                  </a:extLst>
                </a:gridCol>
                <a:gridCol w="1038225">
                  <a:extLst>
                    <a:ext uri="{9D8B030D-6E8A-4147-A177-3AD203B41FA5}">
                      <a16:colId xmlns:a16="http://schemas.microsoft.com/office/drawing/2014/main" val="3612033416"/>
                    </a:ext>
                  </a:extLst>
                </a:gridCol>
                <a:gridCol w="1028700">
                  <a:extLst>
                    <a:ext uri="{9D8B030D-6E8A-4147-A177-3AD203B41FA5}">
                      <a16:colId xmlns:a16="http://schemas.microsoft.com/office/drawing/2014/main" val="620145676"/>
                    </a:ext>
                  </a:extLst>
                </a:gridCol>
              </a:tblGrid>
              <a:tr h="588214">
                <a:tc>
                  <a:txBody>
                    <a:bodyPr/>
                    <a:lstStyle/>
                    <a:p>
                      <a:pPr algn="ctr"/>
                      <a:r>
                        <a:rPr lang="en-US" sz="1200" dirty="0"/>
                        <a:t>KPI Performance Measure </a:t>
                      </a:r>
                    </a:p>
                  </a:txBody>
                  <a:tcPr anchor="ctr"/>
                </a:tc>
                <a:tc>
                  <a:txBody>
                    <a:bodyPr/>
                    <a:lstStyle/>
                    <a:p>
                      <a:pPr algn="ctr"/>
                      <a:r>
                        <a:rPr lang="en-US" sz="1200" dirty="0"/>
                        <a:t>KPI</a:t>
                      </a:r>
                    </a:p>
                  </a:txBody>
                  <a:tcPr anchor="ctr"/>
                </a:tc>
                <a:tc>
                  <a:txBody>
                    <a:bodyPr/>
                    <a:lstStyle/>
                    <a:p>
                      <a:pPr algn="ctr"/>
                      <a:r>
                        <a:rPr lang="en-US" sz="1200" dirty="0"/>
                        <a:t>Data Source (Current)</a:t>
                      </a:r>
                    </a:p>
                  </a:txBody>
                  <a:tcPr anchor="ctr"/>
                </a:tc>
                <a:tc>
                  <a:txBody>
                    <a:bodyPr/>
                    <a:lstStyle/>
                    <a:p>
                      <a:pPr algn="ctr"/>
                      <a:r>
                        <a:rPr lang="en-US" sz="1200" dirty="0"/>
                        <a:t>Report Frequency</a:t>
                      </a:r>
                    </a:p>
                  </a:txBody>
                  <a:tcPr anchor="ctr"/>
                </a:tc>
                <a:extLst>
                  <a:ext uri="{0D108BD9-81ED-4DB2-BD59-A6C34878D82A}">
                    <a16:rowId xmlns:a16="http://schemas.microsoft.com/office/drawing/2014/main" val="1861214666"/>
                  </a:ext>
                </a:extLst>
              </a:tr>
              <a:tr h="881448">
                <a:tc>
                  <a:txBody>
                    <a:bodyPr/>
                    <a:lstStyle/>
                    <a:p>
                      <a:pPr algn="l"/>
                      <a:r>
                        <a:rPr lang="en-US" sz="1200" kern="1200" dirty="0"/>
                        <a:t>Technology Transfer</a:t>
                      </a:r>
                      <a:endParaRPr lang="en-US" sz="1200" b="1" kern="1200" dirty="0">
                        <a:solidFill>
                          <a:schemeClr val="tx1"/>
                        </a:solidFill>
                        <a:latin typeface="Calibri" panose="020F0502020204030204" pitchFamily="34" charset="0"/>
                        <a:ea typeface="+mn-ea"/>
                        <a:cs typeface="Calibri" panose="020F0502020204030204" pitchFamily="34" charset="0"/>
                      </a:endParaRPr>
                    </a:p>
                  </a:txBody>
                  <a:tcPr anchor="ctr"/>
                </a:tc>
                <a:tc>
                  <a:txBody>
                    <a:bodyPr/>
                    <a:lstStyle/>
                    <a:p>
                      <a:pPr algn="ctr"/>
                      <a:r>
                        <a:rPr lang="en-US" sz="1200" u="sng" dirty="0"/>
                        <a:t># of REE Patents Licensed</a:t>
                      </a:r>
                    </a:p>
                    <a:p>
                      <a:pPr algn="ctr"/>
                      <a:r>
                        <a:rPr lang="en-US" sz="1200" dirty="0"/>
                        <a:t># of </a:t>
                      </a:r>
                      <a:r>
                        <a:rPr lang="en-US" sz="1200" u="none" dirty="0"/>
                        <a:t>REE</a:t>
                      </a:r>
                      <a:r>
                        <a:rPr lang="en-US" sz="1200" dirty="0"/>
                        <a:t> Patents Issued </a:t>
                      </a:r>
                    </a:p>
                  </a:txBody>
                  <a:tcPr anchor="ctr"/>
                </a:tc>
                <a:tc>
                  <a:txBody>
                    <a:bodyPr/>
                    <a:lstStyle/>
                    <a:p>
                      <a:pPr algn="ctr"/>
                      <a:r>
                        <a:rPr lang="en-US" sz="1200" dirty="0"/>
                        <a:t>OTT*/ARS</a:t>
                      </a:r>
                    </a:p>
                  </a:txBody>
                  <a:tcPr anchor="ctr"/>
                </a:tc>
                <a:tc>
                  <a:txBody>
                    <a:bodyPr/>
                    <a:lstStyle/>
                    <a:p>
                      <a:pPr algn="ctr"/>
                      <a:r>
                        <a:rPr lang="en-US" sz="1200" dirty="0"/>
                        <a:t>Annually</a:t>
                      </a:r>
                    </a:p>
                  </a:txBody>
                  <a:tcPr anchor="ctr"/>
                </a:tc>
                <a:extLst>
                  <a:ext uri="{0D108BD9-81ED-4DB2-BD59-A6C34878D82A}">
                    <a16:rowId xmlns:a16="http://schemas.microsoft.com/office/drawing/2014/main" val="1851361247"/>
                  </a:ext>
                </a:extLst>
              </a:tr>
              <a:tr h="750540">
                <a:tc>
                  <a:txBody>
                    <a:bodyPr/>
                    <a:lstStyle/>
                    <a:p>
                      <a:pPr marL="0" algn="l" defTabSz="914377" rtl="0" eaLnBrk="1" latinLnBrk="0" hangingPunct="1"/>
                      <a:r>
                        <a:rPr lang="en-US" sz="1200" kern="1200" dirty="0"/>
                        <a:t>Agriculture Workforce Development </a:t>
                      </a:r>
                      <a:endParaRPr lang="en-US" sz="1200" b="1" kern="1200" dirty="0">
                        <a:solidFill>
                          <a:schemeClr val="tx1"/>
                        </a:solidFill>
                        <a:latin typeface="Calibri" panose="020F0502020204030204" pitchFamily="34" charset="0"/>
                        <a:ea typeface="+mn-ea"/>
                        <a:cs typeface="Calibri" panose="020F0502020204030204" pitchFamily="34" charset="0"/>
                      </a:endParaRPr>
                    </a:p>
                  </a:txBody>
                  <a:tcPr anchor="ctr"/>
                </a:tc>
                <a:tc>
                  <a:txBody>
                    <a:bodyPr/>
                    <a:lstStyle/>
                    <a:p>
                      <a:pPr algn="ctr"/>
                      <a:r>
                        <a:rPr lang="en-US" sz="1200" dirty="0"/>
                        <a:t># of AFRI-supported</a:t>
                      </a:r>
                    </a:p>
                    <a:p>
                      <a:pPr algn="ctr"/>
                      <a:r>
                        <a:rPr lang="en-US" sz="1200" dirty="0"/>
                        <a:t>Undergraduate/Graduate/ Post-doctoral Students </a:t>
                      </a:r>
                    </a:p>
                  </a:txBody>
                  <a:tcPr anchor="ctr"/>
                </a:tc>
                <a:tc>
                  <a:txBody>
                    <a:bodyPr/>
                    <a:lstStyle/>
                    <a:p>
                      <a:pPr algn="ctr"/>
                      <a:r>
                        <a:rPr lang="en-US" sz="1200" dirty="0"/>
                        <a:t>NIFA</a:t>
                      </a:r>
                    </a:p>
                  </a:txBody>
                  <a:tcPr anchor="ctr"/>
                </a:tc>
                <a:tc>
                  <a:txBody>
                    <a:bodyPr/>
                    <a:lstStyle/>
                    <a:p>
                      <a:pPr algn="ctr"/>
                      <a:r>
                        <a:rPr lang="en-US" sz="1200" dirty="0"/>
                        <a:t>Annually </a:t>
                      </a:r>
                    </a:p>
                  </a:txBody>
                  <a:tcPr anchor="ctr"/>
                </a:tc>
                <a:extLst>
                  <a:ext uri="{0D108BD9-81ED-4DB2-BD59-A6C34878D82A}">
                    <a16:rowId xmlns:a16="http://schemas.microsoft.com/office/drawing/2014/main" val="1800311249"/>
                  </a:ext>
                </a:extLst>
              </a:tr>
              <a:tr h="1134466">
                <a:tc>
                  <a:txBody>
                    <a:bodyPr/>
                    <a:lstStyle/>
                    <a:p>
                      <a:pPr marL="0" algn="l" defTabSz="914377" rtl="0" eaLnBrk="1" latinLnBrk="0" hangingPunct="1"/>
                      <a:r>
                        <a:rPr lang="en-US" sz="1200" kern="1200" dirty="0"/>
                        <a:t>Influence of USDA Research on Public Policy</a:t>
                      </a:r>
                      <a:endParaRPr lang="en-US" sz="1200" b="1" kern="1200" dirty="0">
                        <a:solidFill>
                          <a:schemeClr val="tx1"/>
                        </a:solidFill>
                        <a:latin typeface="Calibri" panose="020F0502020204030204" pitchFamily="34" charset="0"/>
                        <a:ea typeface="+mn-ea"/>
                        <a:cs typeface="Calibri" panose="020F0502020204030204" pitchFamily="34" charset="0"/>
                      </a:endParaRPr>
                    </a:p>
                  </a:txBody>
                  <a:tcPr anchor="ctr"/>
                </a:tc>
                <a:tc>
                  <a:txBody>
                    <a:bodyPr/>
                    <a:lstStyle/>
                    <a:p>
                      <a:pPr algn="ctr"/>
                      <a:r>
                        <a:rPr lang="en-US" sz="1200" dirty="0"/>
                        <a:t>Citations of REE reports</a:t>
                      </a:r>
                    </a:p>
                  </a:txBody>
                  <a:tcPr anchor="ctr"/>
                </a:tc>
                <a:tc>
                  <a:txBody>
                    <a:bodyPr/>
                    <a:lstStyle/>
                    <a:p>
                      <a:pPr algn="ctr"/>
                      <a:r>
                        <a:rPr lang="en-US" sz="1200" dirty="0"/>
                        <a:t>ERS, NASS**</a:t>
                      </a:r>
                    </a:p>
                  </a:txBody>
                  <a:tcPr anchor="ctr"/>
                </a:tc>
                <a:tc>
                  <a:txBody>
                    <a:bodyPr/>
                    <a:lstStyle/>
                    <a:p>
                      <a:pPr algn="ctr"/>
                      <a:r>
                        <a:rPr lang="en-US" sz="1200" dirty="0"/>
                        <a:t>Quarterly</a:t>
                      </a:r>
                    </a:p>
                  </a:txBody>
                  <a:tcPr anchor="ctr"/>
                </a:tc>
                <a:extLst>
                  <a:ext uri="{0D108BD9-81ED-4DB2-BD59-A6C34878D82A}">
                    <a16:rowId xmlns:a16="http://schemas.microsoft.com/office/drawing/2014/main" val="646021855"/>
                  </a:ext>
                </a:extLst>
              </a:tr>
            </a:tbl>
          </a:graphicData>
        </a:graphic>
      </p:graphicFrame>
      <p:sp>
        <p:nvSpPr>
          <p:cNvPr id="2" name="Rectangle 1">
            <a:extLst>
              <a:ext uri="{FF2B5EF4-FFF2-40B4-BE49-F238E27FC236}">
                <a16:creationId xmlns:a16="http://schemas.microsoft.com/office/drawing/2014/main" id="{1F9E1D8F-78BB-4B19-88D7-E10DF2A89DBA}"/>
              </a:ext>
            </a:extLst>
          </p:cNvPr>
          <p:cNvSpPr/>
          <p:nvPr/>
        </p:nvSpPr>
        <p:spPr>
          <a:xfrm>
            <a:off x="3962400" y="5905500"/>
            <a:ext cx="3810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 Office of Technology Transfer</a:t>
            </a:r>
          </a:p>
          <a:p>
            <a:r>
              <a:rPr lang="en-US" sz="1200" dirty="0">
                <a:solidFill>
                  <a:schemeClr val="tx1"/>
                </a:solidFill>
              </a:rPr>
              <a:t>** Tracked individually but consolidated for reporting</a:t>
            </a:r>
          </a:p>
        </p:txBody>
      </p:sp>
    </p:spTree>
    <p:extLst>
      <p:ext uri="{BB962C8B-B14F-4D97-AF65-F5344CB8AC3E}">
        <p14:creationId xmlns:p14="http://schemas.microsoft.com/office/powerpoint/2010/main" val="740899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A3AB000B873BB4EBF73347CE3C6C3BD" ma:contentTypeVersion="4" ma:contentTypeDescription="Create a new document." ma:contentTypeScope="" ma:versionID="39c662ad5822ac05d552b56e6cf029b0">
  <xsd:schema xmlns:xsd="http://www.w3.org/2001/XMLSchema" xmlns:xs="http://www.w3.org/2001/XMLSchema" xmlns:p="http://schemas.microsoft.com/office/2006/metadata/properties" xmlns:ns2="87bb154c-bd43-45b4-a369-8702c559bbb1" xmlns:ns3="277b57f1-1b23-440e-82bd-5940744a4dbf" targetNamespace="http://schemas.microsoft.com/office/2006/metadata/properties" ma:root="true" ma:fieldsID="f2dd0409e527f5895e881a25a00eb84b" ns2:_="" ns3:_="">
    <xsd:import namespace="87bb154c-bd43-45b4-a369-8702c559bbb1"/>
    <xsd:import namespace="277b57f1-1b23-440e-82bd-5940744a4dbf"/>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bb154c-bd43-45b4-a369-8702c559bbb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77b57f1-1b23-440e-82bd-5940744a4dbf"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74AF354-85C3-4198-B67B-87AAB8A16D53}">
  <ds:schemaRefs>
    <ds:schemaRef ds:uri="http://schemas.microsoft.com/sharepoint/v3/contenttype/forms"/>
  </ds:schemaRefs>
</ds:datastoreItem>
</file>

<file path=customXml/itemProps2.xml><?xml version="1.0" encoding="utf-8"?>
<ds:datastoreItem xmlns:ds="http://schemas.openxmlformats.org/officeDocument/2006/customXml" ds:itemID="{3698BD95-219E-46F1-93A7-0F3DE817E37D}">
  <ds:schemaRefs>
    <ds:schemaRef ds:uri="http://purl.org/dc/terms/"/>
    <ds:schemaRef ds:uri="http://schemas.microsoft.com/office/2006/documentManagement/types"/>
    <ds:schemaRef ds:uri="87bb154c-bd43-45b4-a369-8702c559bbb1"/>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277b57f1-1b23-440e-82bd-5940744a4dbf"/>
    <ds:schemaRef ds:uri="http://www.w3.org/XML/1998/namespace"/>
  </ds:schemaRefs>
</ds:datastoreItem>
</file>

<file path=customXml/itemProps3.xml><?xml version="1.0" encoding="utf-8"?>
<ds:datastoreItem xmlns:ds="http://schemas.openxmlformats.org/officeDocument/2006/customXml" ds:itemID="{0F96C147-2C20-45E0-B75F-B3BD345DA7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bb154c-bd43-45b4-a369-8702c559bbb1"/>
    <ds:schemaRef ds:uri="277b57f1-1b23-440e-82bd-5940744a4d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30907</TotalTime>
  <Words>1532</Words>
  <Application>Microsoft Office PowerPoint</Application>
  <PresentationFormat>On-screen Show (4:3)</PresentationFormat>
  <Paragraphs>165</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Courier New</vt:lpstr>
      <vt:lpstr>Lucida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James.Bae@treasury.gov;Andrea.Fisher-Colwill@treasury.gov</Manager>
  <Company>The U.S. Department of the Treasury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Quarterly Performance Review Template Spring 2013</dc:title>
  <dc:creator>Akshay.Gupta@treasury.gov</dc:creator>
  <cp:keywords>QPR;STAT;STAT Related</cp:keywords>
  <cp:lastModifiedBy>Maxwell, Karl - OBPA, Washington, DC</cp:lastModifiedBy>
  <cp:revision>1414</cp:revision>
  <cp:lastPrinted>2019-12-12T23:29:02Z</cp:lastPrinted>
  <dcterms:created xsi:type="dcterms:W3CDTF">2011-02-07T17:23:58Z</dcterms:created>
  <dcterms:modified xsi:type="dcterms:W3CDTF">2020-06-25T13:20:01Z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0x0101006A3AB000B873BB4EBF73347CE3C6C3BD</vt:lpwstr>
  </property>
  <property fmtid="{D5CDD505-2E9C-101B-9397-08002B2CF9AE}" pid="3" name="_dlc_DocIdItemGuid">
    <vt:lpwstr>29911dad-ee4d-4556-b4db-a6ab94402037</vt:lpwstr>
  </property>
</Properties>
</file>