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25" r:id="rId4"/>
  </p:sldMasterIdLst>
  <p:notesMasterIdLst>
    <p:notesMasterId r:id="rId12"/>
  </p:notesMasterIdLst>
  <p:handoutMasterIdLst>
    <p:handoutMasterId r:id="rId13"/>
  </p:handoutMasterIdLst>
  <p:sldIdLst>
    <p:sldId id="456" r:id="rId5"/>
    <p:sldId id="435" r:id="rId6"/>
    <p:sldId id="460" r:id="rId7"/>
    <p:sldId id="461" r:id="rId8"/>
    <p:sldId id="463" r:id="rId9"/>
    <p:sldId id="464" r:id="rId10"/>
    <p:sldId id="455" r:id="rId11"/>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isher-Colwill, Andrea" initials="FA" lastIdx="2" clrIdx="0"/>
  <p:cmAuthor id="1" name="Bussow, Mark A. EOP/OMB" initials="BMAE" lastIdx="2" clrIdx="1"/>
  <p:cmAuthor id="2" name="Lipton, Adam S. EOP/OMB" initials="LASE" lastIdx="1" clrIdx="2"/>
  <p:cmAuthor id="3" name="Lofthus, Mark - FSIS" initials="LM-F" lastIdx="63" clrIdx="3">
    <p:extLst>
      <p:ext uri="{19B8F6BF-5375-455C-9EA6-DF929625EA0E}">
        <p15:presenceInfo xmlns:p15="http://schemas.microsoft.com/office/powerpoint/2012/main" userId="S::Mark.Lofthus@fsis.usda.gov::e79b4ed2-b8bd-4300-aa7e-311a7f3aff8a" providerId="AD"/>
      </p:ext>
    </p:extLst>
  </p:cmAuthor>
  <p:cmAuthor id="4" name="Bradley, Collin - FSIS" initials="BC-F" lastIdx="16" clrIdx="4">
    <p:extLst>
      <p:ext uri="{19B8F6BF-5375-455C-9EA6-DF929625EA0E}">
        <p15:presenceInfo xmlns:p15="http://schemas.microsoft.com/office/powerpoint/2012/main" userId="S::collin.bradley@usda.gov::11bb3db3-3f74-4502-83b1-85ed237d34b3" providerId="AD"/>
      </p:ext>
    </p:extLst>
  </p:cmAuthor>
  <p:cmAuthor id="5" name="Kennedy, Yolanda - FSIS" initials="KF" lastIdx="9" clrIdx="5">
    <p:extLst>
      <p:ext uri="{19B8F6BF-5375-455C-9EA6-DF929625EA0E}">
        <p15:presenceInfo xmlns:p15="http://schemas.microsoft.com/office/powerpoint/2012/main" userId="S::yolanda.kennedy@usda.gov::7f971b05-a737-43bd-a34f-4885bc1e1e64" providerId="AD"/>
      </p:ext>
    </p:extLst>
  </p:cmAuthor>
  <p:cmAuthor id="6" name="Maxwell, Karl - FSIS" initials="MK-F" lastIdx="9" clrIdx="6">
    <p:extLst>
      <p:ext uri="{19B8F6BF-5375-455C-9EA6-DF929625EA0E}">
        <p15:presenceInfo xmlns:p15="http://schemas.microsoft.com/office/powerpoint/2012/main" userId="S::karl.maxwell@usda.gov::cd4a5a3e-a3c5-4cdf-9a16-d98011c2fbfa" providerId="AD"/>
      </p:ext>
    </p:extLst>
  </p:cmAuthor>
  <p:cmAuthor id="7" name="Greenwell, Nathan - FSIS" initials="GN-F" lastIdx="7" clrIdx="7">
    <p:extLst>
      <p:ext uri="{19B8F6BF-5375-455C-9EA6-DF929625EA0E}">
        <p15:presenceInfo xmlns:p15="http://schemas.microsoft.com/office/powerpoint/2012/main" userId="Greenwell, Nathan - FSIS" providerId="None"/>
      </p:ext>
    </p:extLst>
  </p:cmAuthor>
  <p:cmAuthor id="8" name="Stevens, Janet - FSIS" initials="SJ-F" lastIdx="45" clrIdx="8">
    <p:extLst>
      <p:ext uri="{19B8F6BF-5375-455C-9EA6-DF929625EA0E}">
        <p15:presenceInfo xmlns:p15="http://schemas.microsoft.com/office/powerpoint/2012/main" userId="Stevens, Janet - FSIS" providerId="None"/>
      </p:ext>
    </p:extLst>
  </p:cmAuthor>
  <p:cmAuthor id="9" name="Zito, Mark - OBPA, Washington, DC" initials="ZD" lastIdx="1" clrIdx="9">
    <p:extLst>
      <p:ext uri="{19B8F6BF-5375-455C-9EA6-DF929625EA0E}">
        <p15:presenceInfo xmlns:p15="http://schemas.microsoft.com/office/powerpoint/2012/main" userId="S::mark.zito@usda.gov::dfc69d42-cb89-4e13-8dc5-44e1bfa60714" providerId="AD"/>
      </p:ext>
    </p:extLst>
  </p:cmAuthor>
  <p:cmAuthor id="10" name="York, Kent - OBPA, Washington, DC" initials="YK-OWD" lastIdx="3" clrIdx="10">
    <p:extLst>
      <p:ext uri="{19B8F6BF-5375-455C-9EA6-DF929625EA0E}">
        <p15:presenceInfo xmlns:p15="http://schemas.microsoft.com/office/powerpoint/2012/main" userId="York, Kent - OBPA, Washington, DC" providerId="None"/>
      </p:ext>
    </p:extLst>
  </p:cmAuthor>
  <p:cmAuthor id="11" name="Willis, Kelli - FSIS" initials="WK-F" lastIdx="17" clrIdx="11">
    <p:extLst>
      <p:ext uri="{19B8F6BF-5375-455C-9EA6-DF929625EA0E}">
        <p15:presenceInfo xmlns:p15="http://schemas.microsoft.com/office/powerpoint/2012/main" userId="S::kelli.willis@usda.gov::afcd78af-8399-438a-8625-960bc21da7d2" providerId="AD"/>
      </p:ext>
    </p:extLst>
  </p:cmAuthor>
  <p:cmAuthor id="12" name="Stevens, Janet - FSIS" initials="SJ-F [2]" lastIdx="2" clrIdx="12">
    <p:extLst>
      <p:ext uri="{19B8F6BF-5375-455C-9EA6-DF929625EA0E}">
        <p15:presenceInfo xmlns:p15="http://schemas.microsoft.com/office/powerpoint/2012/main" userId="S::janet.stevens@usda.gov::7add3580-c8a9-4845-a27b-4af2e801d758" providerId="AD"/>
      </p:ext>
    </p:extLst>
  </p:cmAuthor>
  <p:cmAuthor id="13" name="Jeremy" initials="JTR" lastIdx="4" clrIdx="13">
    <p:extLst>
      <p:ext uri="{19B8F6BF-5375-455C-9EA6-DF929625EA0E}">
        <p15:presenceInfo xmlns:p15="http://schemas.microsoft.com/office/powerpoint/2012/main" userId="Jerem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CC00"/>
    <a:srgbClr val="890000"/>
    <a:srgbClr val="666699"/>
    <a:srgbClr val="A50021"/>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29" autoAdjust="0"/>
  </p:normalViewPr>
  <p:slideViewPr>
    <p:cSldViewPr snapToGrid="0">
      <p:cViewPr varScale="1">
        <p:scale>
          <a:sx n="78" d="100"/>
          <a:sy n="78" d="100"/>
        </p:scale>
        <p:origin x="706" y="6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9" y="4"/>
            <a:ext cx="2973149" cy="465775"/>
          </a:xfrm>
          <a:prstGeom prst="rect">
            <a:avLst/>
          </a:prstGeom>
        </p:spPr>
        <p:txBody>
          <a:bodyPr vert="horz" lIns="91978" tIns="45988" rIns="91978" bIns="45988"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3303" y="4"/>
            <a:ext cx="2973149" cy="465775"/>
          </a:xfrm>
          <a:prstGeom prst="rect">
            <a:avLst/>
          </a:prstGeom>
        </p:spPr>
        <p:txBody>
          <a:bodyPr vert="horz" lIns="91978" tIns="45988" rIns="91978" bIns="45988" rtlCol="0"/>
          <a:lstStyle>
            <a:lvl1pPr algn="r" fontAlgn="auto">
              <a:spcBef>
                <a:spcPts val="0"/>
              </a:spcBef>
              <a:spcAft>
                <a:spcPts val="0"/>
              </a:spcAft>
              <a:defRPr sz="1200">
                <a:latin typeface="+mn-lt"/>
                <a:cs typeface="+mn-cs"/>
              </a:defRPr>
            </a:lvl1pPr>
          </a:lstStyle>
          <a:p>
            <a:pPr>
              <a:defRPr/>
            </a:pPr>
            <a:fld id="{46E18A7C-1E4B-4CA5-A5BE-97380EA5825B}" type="datetimeFigureOut">
              <a:rPr lang="en-US"/>
              <a:pPr>
                <a:defRPr/>
              </a:pPr>
              <a:t>6/25/2020</a:t>
            </a:fld>
            <a:endParaRPr lang="en-US"/>
          </a:p>
        </p:txBody>
      </p:sp>
      <p:sp>
        <p:nvSpPr>
          <p:cNvPr id="4" name="Footer Placeholder 3"/>
          <p:cNvSpPr>
            <a:spLocks noGrp="1"/>
          </p:cNvSpPr>
          <p:nvPr>
            <p:ph type="ftr" sz="quarter" idx="2"/>
          </p:nvPr>
        </p:nvSpPr>
        <p:spPr>
          <a:xfrm>
            <a:off x="9" y="8844934"/>
            <a:ext cx="2973149" cy="449878"/>
          </a:xfrm>
          <a:prstGeom prst="rect">
            <a:avLst/>
          </a:prstGeom>
        </p:spPr>
        <p:txBody>
          <a:bodyPr vert="horz" lIns="91978" tIns="45988" rIns="91978" bIns="45988"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3303" y="8829039"/>
            <a:ext cx="2973149" cy="465775"/>
          </a:xfrm>
          <a:prstGeom prst="rect">
            <a:avLst/>
          </a:prstGeom>
        </p:spPr>
        <p:txBody>
          <a:bodyPr vert="horz" lIns="91978" tIns="45988" rIns="91978" bIns="45988" rtlCol="0" anchor="b"/>
          <a:lstStyle>
            <a:lvl1pPr algn="r" fontAlgn="auto">
              <a:spcBef>
                <a:spcPts val="0"/>
              </a:spcBef>
              <a:spcAft>
                <a:spcPts val="0"/>
              </a:spcAft>
              <a:defRPr sz="1200">
                <a:latin typeface="+mn-lt"/>
                <a:cs typeface="+mn-cs"/>
              </a:defRPr>
            </a:lvl1pPr>
          </a:lstStyle>
          <a:p>
            <a:pPr>
              <a:defRPr/>
            </a:pPr>
            <a:fld id="{F770221B-DCCF-4CF6-A176-F1569CDC927D}" type="slidenum">
              <a:rPr lang="en-US"/>
              <a:pPr>
                <a:defRPr/>
              </a:pPr>
              <a:t>‹#›</a:t>
            </a:fld>
            <a:endParaRPr lang="en-US"/>
          </a:p>
        </p:txBody>
      </p:sp>
    </p:spTree>
    <p:extLst>
      <p:ext uri="{BB962C8B-B14F-4D97-AF65-F5344CB8AC3E}">
        <p14:creationId xmlns:p14="http://schemas.microsoft.com/office/powerpoint/2010/main" val="19946373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9" y="4"/>
            <a:ext cx="2973149" cy="465775"/>
          </a:xfrm>
          <a:prstGeom prst="rect">
            <a:avLst/>
          </a:prstGeom>
        </p:spPr>
        <p:txBody>
          <a:bodyPr vert="horz" lIns="91978" tIns="45988" rIns="91978" bIns="45988"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3303" y="4"/>
            <a:ext cx="2973149" cy="465775"/>
          </a:xfrm>
          <a:prstGeom prst="rect">
            <a:avLst/>
          </a:prstGeom>
        </p:spPr>
        <p:txBody>
          <a:bodyPr vert="horz" lIns="91978" tIns="45988" rIns="91978" bIns="45988" rtlCol="0"/>
          <a:lstStyle>
            <a:lvl1pPr algn="r" fontAlgn="auto">
              <a:spcBef>
                <a:spcPts val="0"/>
              </a:spcBef>
              <a:spcAft>
                <a:spcPts val="0"/>
              </a:spcAft>
              <a:defRPr sz="1200">
                <a:latin typeface="+mn-lt"/>
                <a:cs typeface="+mn-cs"/>
              </a:defRPr>
            </a:lvl1pPr>
          </a:lstStyle>
          <a:p>
            <a:pPr>
              <a:defRPr/>
            </a:pPr>
            <a:fld id="{73009DB8-3D72-4311-B9D8-FE0E7F7653D4}" type="datetimeFigureOut">
              <a:rPr lang="en-US"/>
              <a:pPr>
                <a:defRPr/>
              </a:pPr>
              <a:t>6/25/2020</a:t>
            </a:fld>
            <a:endParaRPr lang="en-US"/>
          </a:p>
        </p:txBody>
      </p:sp>
      <p:sp>
        <p:nvSpPr>
          <p:cNvPr id="4" name="Slide Image Placeholder 3"/>
          <p:cNvSpPr>
            <a:spLocks noGrp="1" noRot="1" noChangeAspect="1"/>
          </p:cNvSpPr>
          <p:nvPr>
            <p:ph type="sldImg" idx="2"/>
          </p:nvPr>
        </p:nvSpPr>
        <p:spPr>
          <a:xfrm>
            <a:off x="1106488" y="696913"/>
            <a:ext cx="4645025" cy="3484562"/>
          </a:xfrm>
          <a:prstGeom prst="rect">
            <a:avLst/>
          </a:prstGeom>
          <a:noFill/>
          <a:ln w="12700">
            <a:solidFill>
              <a:prstClr val="black"/>
            </a:solidFill>
          </a:ln>
        </p:spPr>
        <p:txBody>
          <a:bodyPr vert="horz" lIns="91978" tIns="45988" rIns="91978" bIns="45988" rtlCol="0" anchor="ctr"/>
          <a:lstStyle/>
          <a:p>
            <a:pPr lvl="0"/>
            <a:endParaRPr lang="en-US" noProof="0"/>
          </a:p>
        </p:txBody>
      </p:sp>
      <p:sp>
        <p:nvSpPr>
          <p:cNvPr id="5" name="Notes Placeholder 4"/>
          <p:cNvSpPr>
            <a:spLocks noGrp="1"/>
          </p:cNvSpPr>
          <p:nvPr>
            <p:ph type="body" sz="quarter" idx="3"/>
          </p:nvPr>
        </p:nvSpPr>
        <p:spPr>
          <a:xfrm>
            <a:off x="686114" y="4416112"/>
            <a:ext cx="5485777" cy="4182426"/>
          </a:xfrm>
          <a:prstGeom prst="rect">
            <a:avLst/>
          </a:prstGeom>
        </p:spPr>
        <p:txBody>
          <a:bodyPr vert="horz" lIns="91978" tIns="45988" rIns="91978" bIns="4598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9" y="8829039"/>
            <a:ext cx="2973149" cy="465775"/>
          </a:xfrm>
          <a:prstGeom prst="rect">
            <a:avLst/>
          </a:prstGeom>
        </p:spPr>
        <p:txBody>
          <a:bodyPr vert="horz" lIns="91978" tIns="45988" rIns="91978" bIns="45988" rtlCol="0" anchor="b"/>
          <a:lstStyle>
            <a:lvl1pPr algn="l" fontAlgn="auto">
              <a:spcBef>
                <a:spcPts val="0"/>
              </a:spcBef>
              <a:spcAft>
                <a:spcPts val="0"/>
              </a:spcAft>
              <a:defRPr sz="1200">
                <a:latin typeface="+mn-lt"/>
                <a:cs typeface="+mn-cs"/>
              </a:defRPr>
            </a:lvl1pPr>
          </a:lstStyle>
          <a:p>
            <a:pPr>
              <a:defRPr/>
            </a:pPr>
            <a:r>
              <a:rPr lang="en-US"/>
              <a:t>*Please indicate the performance measures that relate to Agency Priority Goals with an asterisk</a:t>
            </a:r>
          </a:p>
        </p:txBody>
      </p:sp>
      <p:sp>
        <p:nvSpPr>
          <p:cNvPr id="7" name="Slide Number Placeholder 6"/>
          <p:cNvSpPr>
            <a:spLocks noGrp="1"/>
          </p:cNvSpPr>
          <p:nvPr>
            <p:ph type="sldNum" sz="quarter" idx="5"/>
          </p:nvPr>
        </p:nvSpPr>
        <p:spPr>
          <a:xfrm>
            <a:off x="3883303" y="8829039"/>
            <a:ext cx="2973149" cy="465775"/>
          </a:xfrm>
          <a:prstGeom prst="rect">
            <a:avLst/>
          </a:prstGeom>
        </p:spPr>
        <p:txBody>
          <a:bodyPr vert="horz" lIns="91978" tIns="45988" rIns="91978" bIns="45988" rtlCol="0" anchor="b"/>
          <a:lstStyle>
            <a:lvl1pPr algn="r" fontAlgn="auto">
              <a:spcBef>
                <a:spcPts val="0"/>
              </a:spcBef>
              <a:spcAft>
                <a:spcPts val="0"/>
              </a:spcAft>
              <a:defRPr sz="1200">
                <a:latin typeface="+mn-lt"/>
                <a:cs typeface="+mn-cs"/>
              </a:defRPr>
            </a:lvl1pPr>
          </a:lstStyle>
          <a:p>
            <a:pPr>
              <a:defRPr/>
            </a:pPr>
            <a:fld id="{50FF4534-B329-401B-AE23-89FA4CAE54CB}" type="slidenum">
              <a:rPr lang="en-US"/>
              <a:pPr>
                <a:defRPr/>
              </a:pPr>
              <a:t>‹#›</a:t>
            </a:fld>
            <a:endParaRPr lang="en-US"/>
          </a:p>
        </p:txBody>
      </p:sp>
    </p:spTree>
    <p:extLst>
      <p:ext uri="{BB962C8B-B14F-4D97-AF65-F5344CB8AC3E}">
        <p14:creationId xmlns:p14="http://schemas.microsoft.com/office/powerpoint/2010/main" val="225412926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0FF4534-B329-401B-AE23-89FA4CAE54CB}" type="slidenum">
              <a:rPr lang="en-US" smtClean="0"/>
              <a:pPr>
                <a:defRPr/>
              </a:pPr>
              <a:t>1</a:t>
            </a:fld>
            <a:endParaRPr lang="en-US"/>
          </a:p>
        </p:txBody>
      </p:sp>
    </p:spTree>
    <p:extLst>
      <p:ext uri="{BB962C8B-B14F-4D97-AF65-F5344CB8AC3E}">
        <p14:creationId xmlns:p14="http://schemas.microsoft.com/office/powerpoint/2010/main" val="261964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2</a:t>
            </a:fld>
            <a:endParaRPr lang="en-US"/>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4142177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3</a:t>
            </a:fld>
            <a:endParaRPr lang="en-US"/>
          </a:p>
        </p:txBody>
      </p:sp>
      <p:sp>
        <p:nvSpPr>
          <p:cNvPr id="6" name="Notes Placeholder 5"/>
          <p:cNvSpPr>
            <a:spLocks noGrp="1"/>
          </p:cNvSpPr>
          <p:nvPr>
            <p:ph type="body" sz="quarter" idx="11"/>
          </p:nvPr>
        </p:nvSpPr>
        <p:spPr/>
        <p:txBody>
          <a:bodyPr>
            <a:normAutofit/>
          </a:bodyPr>
          <a:lstStyle/>
          <a:p>
            <a:endParaRPr lang="en-US"/>
          </a:p>
        </p:txBody>
      </p:sp>
    </p:spTree>
    <p:extLst>
      <p:ext uri="{BB962C8B-B14F-4D97-AF65-F5344CB8AC3E}">
        <p14:creationId xmlns:p14="http://schemas.microsoft.com/office/powerpoint/2010/main" val="3031600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4</a:t>
            </a:fld>
            <a:endParaRPr lang="en-US"/>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1595422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5</a:t>
            </a:fld>
            <a:endParaRPr lang="en-US">
              <a:solidFill>
                <a:prstClr val="black"/>
              </a:solidFill>
            </a:endParaRPr>
          </a:p>
        </p:txBody>
      </p:sp>
      <p:sp>
        <p:nvSpPr>
          <p:cNvPr id="6" name="Notes Placeholder 5"/>
          <p:cNvSpPr>
            <a:spLocks noGrp="1"/>
          </p:cNvSpPr>
          <p:nvPr>
            <p:ph type="body" sz="quarter" idx="11"/>
          </p:nvPr>
        </p:nvSpPr>
        <p:spPr/>
        <p:txBody>
          <a:bodyPr>
            <a:normAutofit/>
          </a:bodyPr>
          <a:lstStyle/>
          <a:p>
            <a:endParaRPr lang="en-US"/>
          </a:p>
        </p:txBody>
      </p:sp>
    </p:spTree>
    <p:extLst>
      <p:ext uri="{BB962C8B-B14F-4D97-AF65-F5344CB8AC3E}">
        <p14:creationId xmlns:p14="http://schemas.microsoft.com/office/powerpoint/2010/main" val="2027860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6</a:t>
            </a:fld>
            <a:endParaRPr lang="en-US">
              <a:solidFill>
                <a:prstClr val="black"/>
              </a:solidFill>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3795682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7</a:t>
            </a:fld>
            <a:endParaRPr lang="en-US"/>
          </a:p>
        </p:txBody>
      </p:sp>
      <p:sp>
        <p:nvSpPr>
          <p:cNvPr id="6" name="Notes Placeholder 5"/>
          <p:cNvSpPr>
            <a:spLocks noGrp="1"/>
          </p:cNvSpPr>
          <p:nvPr>
            <p:ph type="body" sz="quarter" idx="11"/>
          </p:nvPr>
        </p:nvSpPr>
        <p:spPr/>
        <p:txBody>
          <a:bodyPr>
            <a:normAutofit/>
          </a:bodyPr>
          <a:lstStyle/>
          <a:p>
            <a:endParaRPr lang="en-US"/>
          </a:p>
        </p:txBody>
      </p:sp>
    </p:spTree>
    <p:extLst>
      <p:ext uri="{BB962C8B-B14F-4D97-AF65-F5344CB8AC3E}">
        <p14:creationId xmlns:p14="http://schemas.microsoft.com/office/powerpoint/2010/main" val="173172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4993D543-B9AD-4541-8D50-FC0DB6793694}" type="datetime1">
              <a:rPr lang="en-US" smtClean="0"/>
              <a:pPr>
                <a:defRPr/>
              </a:pPr>
              <a:t>6/25/2020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a:t>
            </a:fld>
            <a:endParaRPr lang="en-US"/>
          </a:p>
        </p:txBody>
      </p:sp>
    </p:spTree>
    <p:extLst>
      <p:ext uri="{BB962C8B-B14F-4D97-AF65-F5344CB8AC3E}">
        <p14:creationId xmlns:p14="http://schemas.microsoft.com/office/powerpoint/2010/main" val="210031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0D92CDEA-0595-4CD2-AB12-750352C61034}" type="datetime1">
              <a:rPr lang="en-US" smtClean="0"/>
              <a:pPr>
                <a:defRPr/>
              </a:pPr>
              <a:t>6/25/2020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6CB3B7C-A4C3-4582-A892-33FFA8B1DEB9}" type="slidenum">
              <a:rPr lang="en-US" smtClean="0"/>
              <a:pPr>
                <a:defRPr/>
              </a:pPr>
              <a:t>‹#›</a:t>
            </a:fld>
            <a:endParaRPr lang="en-US"/>
          </a:p>
        </p:txBody>
      </p:sp>
    </p:spTree>
    <p:extLst>
      <p:ext uri="{BB962C8B-B14F-4D97-AF65-F5344CB8AC3E}">
        <p14:creationId xmlns:p14="http://schemas.microsoft.com/office/powerpoint/2010/main" val="2335864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32FD303E-E507-4F3D-A405-065880C06DB1}" type="datetime1">
              <a:rPr lang="en-US" smtClean="0"/>
              <a:pPr>
                <a:defRPr/>
              </a:pPr>
              <a:t>6/25/2020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A609018-3517-4D44-9489-AB74389E0E90}" type="slidenum">
              <a:rPr lang="en-US" smtClean="0"/>
              <a:pPr>
                <a:defRPr/>
              </a:pPr>
              <a:t>‹#›</a:t>
            </a:fld>
            <a:endParaRPr lang="en-US"/>
          </a:p>
        </p:txBody>
      </p:sp>
    </p:spTree>
    <p:extLst>
      <p:ext uri="{BB962C8B-B14F-4D97-AF65-F5344CB8AC3E}">
        <p14:creationId xmlns:p14="http://schemas.microsoft.com/office/powerpoint/2010/main" val="4222617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6BBDA07-6C4A-45A7-8D6E-FCE60B3A696E}" type="datetime1">
              <a:rPr lang="en-US" smtClean="0"/>
              <a:pPr>
                <a:defRPr/>
              </a:pPr>
              <a:t>6/25/2020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8673FB3-C29E-47C8-9BFD-B08D4E5245E2}" type="slidenum">
              <a:rPr lang="en-US" smtClean="0"/>
              <a:pPr>
                <a:defRPr/>
              </a:pPr>
              <a:t>‹#›</a:t>
            </a:fld>
            <a:endParaRPr lang="en-US"/>
          </a:p>
        </p:txBody>
      </p:sp>
    </p:spTree>
    <p:extLst>
      <p:ext uri="{BB962C8B-B14F-4D97-AF65-F5344CB8AC3E}">
        <p14:creationId xmlns:p14="http://schemas.microsoft.com/office/powerpoint/2010/main" val="2944676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6FC9EC1C-17E7-4876-A5B9-E345375D393E}" type="datetime1">
              <a:rPr lang="en-US" smtClean="0"/>
              <a:pPr>
                <a:defRPr/>
              </a:pPr>
              <a:t>6/25/2020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7420569-7746-48CD-AF55-182514A6F7DA}" type="slidenum">
              <a:rPr lang="en-US" smtClean="0"/>
              <a:pPr>
                <a:defRPr/>
              </a:pPr>
              <a:t>‹#›</a:t>
            </a:fld>
            <a:endParaRPr lang="en-US"/>
          </a:p>
        </p:txBody>
      </p:sp>
    </p:spTree>
    <p:extLst>
      <p:ext uri="{BB962C8B-B14F-4D97-AF65-F5344CB8AC3E}">
        <p14:creationId xmlns:p14="http://schemas.microsoft.com/office/powerpoint/2010/main" val="3349880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D9B6FA6B-F14C-49E5-BF02-7122386C8ADE}" type="datetime1">
              <a:rPr lang="en-US" smtClean="0"/>
              <a:pPr>
                <a:defRPr/>
              </a:pPr>
              <a:t>6/25/2020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27F2626-5647-4C95-95FE-50FA160DC312}" type="slidenum">
              <a:rPr lang="en-US" smtClean="0"/>
              <a:pPr>
                <a:defRPr/>
              </a:pPr>
              <a:t>‹#›</a:t>
            </a:fld>
            <a:endParaRPr lang="en-US"/>
          </a:p>
        </p:txBody>
      </p:sp>
    </p:spTree>
    <p:extLst>
      <p:ext uri="{BB962C8B-B14F-4D97-AF65-F5344CB8AC3E}">
        <p14:creationId xmlns:p14="http://schemas.microsoft.com/office/powerpoint/2010/main" val="298547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A5BA0F53-C87C-416C-AA8F-09ECA46FD558}" type="datetime1">
              <a:rPr lang="en-US" smtClean="0"/>
              <a:pPr>
                <a:defRPr/>
              </a:pPr>
              <a:t>6/25/2020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80FF5CF-EFE5-4A4A-A96E-F1E17A2A09BD}" type="slidenum">
              <a:rPr lang="en-US" smtClean="0"/>
              <a:pPr>
                <a:defRPr/>
              </a:pPr>
              <a:t>‹#›</a:t>
            </a:fld>
            <a:endParaRPr lang="en-US"/>
          </a:p>
        </p:txBody>
      </p:sp>
    </p:spTree>
    <p:extLst>
      <p:ext uri="{BB962C8B-B14F-4D97-AF65-F5344CB8AC3E}">
        <p14:creationId xmlns:p14="http://schemas.microsoft.com/office/powerpoint/2010/main" val="27921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7700610E-F571-4A51-B01B-45852481F52C}" type="datetime1">
              <a:rPr lang="en-US" smtClean="0"/>
              <a:pPr>
                <a:defRPr/>
              </a:pPr>
              <a:t>6/25/2020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18E8902-04E4-4F7B-A445-6BB141A709A0}" type="slidenum">
              <a:rPr lang="en-US" smtClean="0"/>
              <a:pPr>
                <a:defRPr/>
              </a:pPr>
              <a:t>‹#›</a:t>
            </a:fld>
            <a:endParaRPr lang="en-US"/>
          </a:p>
        </p:txBody>
      </p:sp>
    </p:spTree>
    <p:extLst>
      <p:ext uri="{BB962C8B-B14F-4D97-AF65-F5344CB8AC3E}">
        <p14:creationId xmlns:p14="http://schemas.microsoft.com/office/powerpoint/2010/main" val="4237630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DC02DDB-B073-4E10-B6F5-85A4CD03F53F}" type="datetime1">
              <a:rPr lang="en-US" smtClean="0"/>
              <a:pPr>
                <a:defRPr/>
              </a:pPr>
              <a:t>6/25/2020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323B054-33F4-442A-94F9-CF4ACA445542}" type="slidenum">
              <a:rPr lang="en-US" smtClean="0"/>
              <a:pPr>
                <a:defRPr/>
              </a:pPr>
              <a:t>‹#›</a:t>
            </a:fld>
            <a:endParaRPr lang="en-US"/>
          </a:p>
        </p:txBody>
      </p:sp>
    </p:spTree>
    <p:extLst>
      <p:ext uri="{BB962C8B-B14F-4D97-AF65-F5344CB8AC3E}">
        <p14:creationId xmlns:p14="http://schemas.microsoft.com/office/powerpoint/2010/main" val="2289585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0B5678B0-3276-4883-93A0-381D6C5098A6}" type="datetime1">
              <a:rPr lang="en-US" smtClean="0"/>
              <a:pPr>
                <a:defRPr/>
              </a:pPr>
              <a:t>6/25/2020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8378FB6-EC10-489B-820E-CFAB31844336}" type="slidenum">
              <a:rPr lang="en-US" smtClean="0"/>
              <a:pPr>
                <a:defRPr/>
              </a:pPr>
              <a:t>‹#›</a:t>
            </a:fld>
            <a:endParaRPr lang="en-US"/>
          </a:p>
        </p:txBody>
      </p:sp>
    </p:spTree>
    <p:extLst>
      <p:ext uri="{BB962C8B-B14F-4D97-AF65-F5344CB8AC3E}">
        <p14:creationId xmlns:p14="http://schemas.microsoft.com/office/powerpoint/2010/main" val="34306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B84D048F-F5E5-4629-BD23-9DD9881C804E}" type="datetime1">
              <a:rPr lang="en-US" smtClean="0"/>
              <a:pPr>
                <a:defRPr/>
              </a:pPr>
              <a:t>6/25/2020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6500AFE-7403-435C-8413-901EC948BB62}" type="slidenum">
              <a:rPr lang="en-US" smtClean="0"/>
              <a:pPr>
                <a:defRPr/>
              </a:pPr>
              <a:t>‹#›</a:t>
            </a:fld>
            <a:endParaRPr lang="en-US"/>
          </a:p>
        </p:txBody>
      </p:sp>
    </p:spTree>
    <p:extLst>
      <p:ext uri="{BB962C8B-B14F-4D97-AF65-F5344CB8AC3E}">
        <p14:creationId xmlns:p14="http://schemas.microsoft.com/office/powerpoint/2010/main" val="341903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D3EAD120-2A39-4E95-B35A-900D9441A22E}" type="datetime1">
              <a:rPr lang="en-US" smtClean="0"/>
              <a:pPr>
                <a:defRPr/>
              </a:pPr>
              <a:t>6/25/2020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0D54715-C98C-48DA-B0D7-91A96D2CA1F2}" type="slidenum">
              <a:rPr lang="en-US" smtClean="0"/>
              <a:pPr>
                <a:defRPr/>
              </a:pPr>
              <a:t>‹#›</a:t>
            </a:fld>
            <a:endParaRPr lang="en-US"/>
          </a:p>
        </p:txBody>
      </p:sp>
    </p:spTree>
    <p:extLst>
      <p:ext uri="{BB962C8B-B14F-4D97-AF65-F5344CB8AC3E}">
        <p14:creationId xmlns:p14="http://schemas.microsoft.com/office/powerpoint/2010/main" val="2062441059"/>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federalregister.gov/documents/2019/10/01/2019-20245/modernization-of-swine-slaughter-inspection#:~:text=Executive%20Summary%20On%20February%201%2C%202018%2C%20FSIS%20published,with%20modifications%2C%20the%20provisions%20in%20the%20proposed%20rule."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981199"/>
            <a:ext cx="9144000" cy="1819537"/>
          </a:xfrm>
          <a:prstGeom prst="rect">
            <a:avLst/>
          </a:prstGeom>
          <a:solidFill>
            <a:srgbClr val="0024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D2C4F"/>
              </a:solidFill>
            </a:endParaRPr>
          </a:p>
        </p:txBody>
      </p:sp>
      <p:sp>
        <p:nvSpPr>
          <p:cNvPr id="7" name="Rectangle 6"/>
          <p:cNvSpPr/>
          <p:nvPr/>
        </p:nvSpPr>
        <p:spPr>
          <a:xfrm>
            <a:off x="0" y="2013372"/>
            <a:ext cx="9144000" cy="584775"/>
          </a:xfrm>
          <a:prstGeom prst="rect">
            <a:avLst/>
          </a:prstGeom>
        </p:spPr>
        <p:txBody>
          <a:bodyPr wrap="square">
            <a:spAutoFit/>
          </a:bodyPr>
          <a:lstStyle/>
          <a:p>
            <a:pPr algn="ctr">
              <a:defRPr/>
            </a:pPr>
            <a:r>
              <a:rPr lang="en-US" sz="1400" b="1">
                <a:solidFill>
                  <a:schemeClr val="bg1"/>
                </a:solidFill>
                <a:latin typeface="Lucida Sans" panose="020B0602030504020204" pitchFamily="34" charset="0"/>
                <a:cs typeface="Times New Roman" panose="02020603050405020304" pitchFamily="18" charset="0"/>
              </a:rPr>
              <a:t>Agency Priority Goal Action Plan</a:t>
            </a:r>
          </a:p>
          <a:p>
            <a:pPr algn="ctr">
              <a:defRPr/>
            </a:pPr>
            <a:endParaRPr lang="en-US" b="1">
              <a:solidFill>
                <a:schemeClr val="bg1"/>
              </a:solidFill>
              <a:latin typeface="Times New Roman" panose="02020603050405020304" pitchFamily="18" charset="0"/>
              <a:cs typeface="Times New Roman" panose="02020603050405020304" pitchFamily="18" charset="0"/>
            </a:endParaRPr>
          </a:p>
        </p:txBody>
      </p:sp>
      <p:sp>
        <p:nvSpPr>
          <p:cNvPr id="9" name="Title 1"/>
          <p:cNvSpPr txBox="1">
            <a:spLocks/>
          </p:cNvSpPr>
          <p:nvPr/>
        </p:nvSpPr>
        <p:spPr>
          <a:xfrm>
            <a:off x="1295400" y="5105399"/>
            <a:ext cx="7239000" cy="966627"/>
          </a:xfrm>
          <a:prstGeom prst="rect">
            <a:avLst/>
          </a:prstGeom>
          <a:noFill/>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400" b="1">
                <a:solidFill>
                  <a:srgbClr val="00244B"/>
                </a:solidFill>
                <a:latin typeface="Lucida Sans" panose="020B0602030504020204" pitchFamily="34" charset="0"/>
                <a:cs typeface="Times New Roman" panose="02020603050405020304" pitchFamily="18" charset="0"/>
              </a:rPr>
              <a:t>Goal Leader: </a:t>
            </a:r>
          </a:p>
          <a:p>
            <a:endParaRPr lang="en-US" sz="1400" b="1">
              <a:solidFill>
                <a:srgbClr val="00244B"/>
              </a:solidFill>
              <a:latin typeface="Lucida Sans" panose="020B0602030504020204" pitchFamily="34" charset="0"/>
              <a:cs typeface="Times New Roman" panose="02020603050405020304" pitchFamily="18" charset="0"/>
            </a:endParaRPr>
          </a:p>
          <a:p>
            <a:r>
              <a:rPr lang="en-US" sz="1400"/>
              <a:t>Jeremy Todd Reed, Chief Operating Officer</a:t>
            </a:r>
            <a:br>
              <a:rPr lang="en-US" sz="1400"/>
            </a:br>
            <a:br>
              <a:rPr lang="en-US" sz="1400"/>
            </a:br>
            <a:br>
              <a:rPr lang="en-US" sz="1400"/>
            </a:br>
            <a:br>
              <a:rPr lang="en-US" sz="1200">
                <a:solidFill>
                  <a:srgbClr val="00244B"/>
                </a:solidFill>
                <a:latin typeface="Lucida Sans" panose="020B0602030504020204" pitchFamily="34" charset="0"/>
                <a:cs typeface="Times New Roman" panose="02020603050405020304" pitchFamily="18" charset="0"/>
              </a:rPr>
            </a:br>
            <a:endParaRPr lang="en-US" sz="1200">
              <a:solidFill>
                <a:srgbClr val="00244B"/>
              </a:solidFill>
              <a:latin typeface="Lucida Sans" panose="020B0602030504020204" pitchFamily="34" charset="0"/>
              <a:cs typeface="Times New Roman" panose="02020603050405020304" pitchFamily="18" charset="0"/>
            </a:endParaRPr>
          </a:p>
          <a:p>
            <a:endParaRPr lang="en-US" sz="1200">
              <a:solidFill>
                <a:srgbClr val="00244B"/>
              </a:solidFill>
              <a:latin typeface="Lucida Sans" panose="020B0602030504020204" pitchFamily="34" charset="0"/>
              <a:cs typeface="Times New Roman" panose="02020603050405020304" pitchFamily="18" charset="0"/>
            </a:endParaRPr>
          </a:p>
        </p:txBody>
      </p:sp>
      <p:sp>
        <p:nvSpPr>
          <p:cNvPr id="2" name="Rectangle 1"/>
          <p:cNvSpPr/>
          <p:nvPr/>
        </p:nvSpPr>
        <p:spPr>
          <a:xfrm>
            <a:off x="0" y="2367816"/>
            <a:ext cx="9144000" cy="1384995"/>
          </a:xfrm>
          <a:prstGeom prst="rect">
            <a:avLst/>
          </a:prstGeom>
        </p:spPr>
        <p:txBody>
          <a:bodyPr wrap="square" anchor="t">
            <a:spAutoFit/>
          </a:bodyPr>
          <a:lstStyle/>
          <a:p>
            <a:pPr algn="ctr"/>
            <a:r>
              <a:rPr lang="en-US" sz="2800">
                <a:solidFill>
                  <a:schemeClr val="bg1"/>
                </a:solidFill>
                <a:latin typeface="Lucida Sans"/>
                <a:cs typeface="Times New Roman"/>
              </a:rPr>
              <a:t>Reduce Consumer Risk</a:t>
            </a:r>
            <a:br>
              <a:rPr lang="en-US" sz="2800">
                <a:latin typeface="Lucida Sans" panose="020B0602030504020204" pitchFamily="34" charset="0"/>
                <a:cs typeface="Times New Roman" panose="02020603050405020304" pitchFamily="18" charset="0"/>
              </a:rPr>
            </a:br>
            <a:r>
              <a:rPr lang="en-US" sz="2800">
                <a:solidFill>
                  <a:schemeClr val="bg1"/>
                </a:solidFill>
                <a:latin typeface="Lucida Sans"/>
                <a:cs typeface="Times New Roman"/>
              </a:rPr>
              <a:t>from Regulated Products</a:t>
            </a:r>
            <a:br>
              <a:rPr lang="en-US" sz="2800">
                <a:latin typeface="Lucida Sans" panose="020B0602030504020204" pitchFamily="34" charset="0"/>
                <a:cs typeface="Times New Roman" panose="02020603050405020304" pitchFamily="18" charset="0"/>
              </a:rPr>
            </a:br>
            <a:r>
              <a:rPr lang="en-US" sz="2800">
                <a:solidFill>
                  <a:schemeClr val="bg1"/>
                </a:solidFill>
                <a:latin typeface="Lucida Sans"/>
                <a:cs typeface="Times New Roman"/>
              </a:rPr>
              <a:t>through Modernization</a:t>
            </a:r>
          </a:p>
        </p:txBody>
      </p:sp>
      <p:pic>
        <p:nvPicPr>
          <p:cNvPr id="11" name="Picture 10"/>
          <p:cNvPicPr/>
          <p:nvPr/>
        </p:nvPicPr>
        <p:blipFill>
          <a:blip r:embed="rId3"/>
          <a:stretch>
            <a:fillRect/>
          </a:stretch>
        </p:blipFill>
        <p:spPr>
          <a:xfrm>
            <a:off x="304800" y="6119952"/>
            <a:ext cx="3125422" cy="585648"/>
          </a:xfrm>
          <a:prstGeom prst="rect">
            <a:avLst/>
          </a:prstGeom>
        </p:spPr>
      </p:pic>
      <p:sp>
        <p:nvSpPr>
          <p:cNvPr id="17" name="Rectangle 16"/>
          <p:cNvSpPr/>
          <p:nvPr/>
        </p:nvSpPr>
        <p:spPr>
          <a:xfrm>
            <a:off x="5498827" y="6258887"/>
            <a:ext cx="3187973" cy="307777"/>
          </a:xfrm>
          <a:prstGeom prst="rect">
            <a:avLst/>
          </a:prstGeom>
        </p:spPr>
        <p:txBody>
          <a:bodyPr wrap="square">
            <a:spAutoFit/>
          </a:bodyPr>
          <a:lstStyle/>
          <a:p>
            <a:pPr algn="r"/>
            <a:r>
              <a:rPr lang="en-US" sz="1400" dirty="0">
                <a:solidFill>
                  <a:schemeClr val="tx2">
                    <a:lumMod val="50000"/>
                  </a:schemeClr>
                </a:solidFill>
                <a:latin typeface="Lucida Sans" panose="020B0602030504020204" pitchFamily="34" charset="0"/>
                <a:cs typeface="Times New Roman" panose="02020603050405020304" pitchFamily="18" charset="0"/>
              </a:rPr>
              <a:t>June, 2020</a:t>
            </a:r>
            <a:endParaRPr lang="en-US" sz="1400" dirty="0">
              <a:solidFill>
                <a:schemeClr val="tx2">
                  <a:lumMod val="50000"/>
                </a:schemeClr>
              </a:solidFill>
              <a:latin typeface="Lucida Sans" panose="020B0602030504020204"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5173" y="72974"/>
            <a:ext cx="1853654" cy="1853654"/>
          </a:xfrm>
          <a:prstGeom prst="rect">
            <a:avLst/>
          </a:prstGeom>
        </p:spPr>
      </p:pic>
      <p:pic>
        <p:nvPicPr>
          <p:cNvPr id="12" name="Picture 8" descr="File:US-DeptOfAgriculture-Seal.svg">
            <a:extLst>
              <a:ext uri="{FF2B5EF4-FFF2-40B4-BE49-F238E27FC236}">
                <a16:creationId xmlns:a16="http://schemas.microsoft.com/office/drawing/2014/main" id="{2DEB27AD-E05F-4FF0-A3A5-5B0E87AA1E7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00972" y="152400"/>
            <a:ext cx="1742056" cy="1742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08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a:latin typeface="+mj-lt"/>
              </a:rPr>
              <a:t>Overview</a:t>
            </a:r>
            <a:endParaRPr lang="en-US" sz="280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2</a:t>
            </a:fld>
            <a:endParaRPr lang="en-US"/>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E2DEAC6A-F490-46EA-BBDB-1728673D2983}"/>
              </a:ext>
            </a:extLst>
          </p:cNvPr>
          <p:cNvSpPr txBox="1">
            <a:spLocks/>
          </p:cNvSpPr>
          <p:nvPr/>
        </p:nvSpPr>
        <p:spPr bwMode="auto">
          <a:xfrm>
            <a:off x="381000" y="706394"/>
            <a:ext cx="8382000" cy="6052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a:solidFill>
                  <a:schemeClr val="tx1"/>
                </a:solidFill>
              </a:rPr>
              <a:t>Goal Statement</a:t>
            </a:r>
          </a:p>
          <a:p>
            <a:pPr algn="l"/>
            <a:r>
              <a:rPr lang="en-US" sz="1800" dirty="0">
                <a:solidFill>
                  <a:schemeClr val="tx1"/>
                </a:solidFill>
              </a:rPr>
              <a:t>The Food Safety and Inspection Service (FSIS) will reduce consumer risk from FSIS-regulated products by systematically controlling and preventing hazards through the use of modernized systems, policies, and scientific approaches. By September 30, 2021, the Department intends to propose or implement eight modernization initiatives.</a:t>
            </a:r>
          </a:p>
          <a:p>
            <a:pPr algn="l"/>
            <a:endParaRPr lang="en-US" sz="1800" b="1" dirty="0">
              <a:solidFill>
                <a:schemeClr val="tx1"/>
              </a:solidFill>
            </a:endParaRPr>
          </a:p>
          <a:p>
            <a:pPr algn="l"/>
            <a:r>
              <a:rPr lang="en-US" sz="1800" b="1" dirty="0">
                <a:solidFill>
                  <a:schemeClr val="tx1"/>
                </a:solidFill>
              </a:rPr>
              <a:t>Challenges</a:t>
            </a:r>
          </a:p>
          <a:p>
            <a:pPr algn="l"/>
            <a:r>
              <a:rPr lang="en-US" sz="1800" dirty="0">
                <a:solidFill>
                  <a:schemeClr val="tx1"/>
                </a:solidFill>
              </a:rPr>
              <a:t>Competing internal and external deadlines as these documents are reviewed during the clearance process.</a:t>
            </a:r>
            <a:endParaRPr lang="en-US" sz="1800" dirty="0">
              <a:solidFill>
                <a:schemeClr val="tx1"/>
              </a:solidFill>
              <a:cs typeface="Calibri Light"/>
            </a:endParaRPr>
          </a:p>
          <a:p>
            <a:pPr algn="l"/>
            <a:endParaRPr lang="en-US" sz="1800" b="1" dirty="0">
              <a:solidFill>
                <a:schemeClr val="tx1"/>
              </a:solidFill>
            </a:endParaRPr>
          </a:p>
          <a:p>
            <a:pPr algn="l"/>
            <a:r>
              <a:rPr lang="en-US" sz="1800" b="1" dirty="0">
                <a:solidFill>
                  <a:schemeClr val="tx1"/>
                </a:solidFill>
              </a:rPr>
              <a:t>Opportunities</a:t>
            </a:r>
          </a:p>
          <a:p>
            <a:pPr algn="l"/>
            <a:r>
              <a:rPr lang="en-US" sz="1800" dirty="0">
                <a:solidFill>
                  <a:schemeClr val="tx1"/>
                </a:solidFill>
              </a:rPr>
              <a:t>Leverage current processes to oversee performance, mitigate risk and monitor progress while continuing to ensure strategic alignment.</a:t>
            </a:r>
          </a:p>
        </p:txBody>
      </p:sp>
    </p:spTree>
    <p:extLst>
      <p:ext uri="{BB962C8B-B14F-4D97-AF65-F5344CB8AC3E}">
        <p14:creationId xmlns:p14="http://schemas.microsoft.com/office/powerpoint/2010/main" val="305187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a:defRPr/>
            </a:pPr>
            <a:r>
              <a:rPr lang="en-US" sz="2800" b="1">
                <a:latin typeface="+mj-lt"/>
              </a:rPr>
              <a:t>Leadership &amp; Implementation Team</a:t>
            </a:r>
            <a:endParaRPr lang="en-US" b="1">
              <a:latin typeface="+mj-lt"/>
            </a:endParaRPr>
          </a:p>
          <a:p>
            <a:pPr algn="l" eaLnBrk="1" fontAlgn="auto" hangingPunct="1">
              <a:spcAft>
                <a:spcPts val="0"/>
              </a:spcAft>
              <a:defRPr/>
            </a:pPr>
            <a:endParaRPr lang="en-US" sz="280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3</a:t>
            </a:fld>
            <a:endParaRPr lang="en-US"/>
          </a:p>
        </p:txBody>
      </p:sp>
      <p:sp>
        <p:nvSpPr>
          <p:cNvPr id="9" name="Content Placeholder 2"/>
          <p:cNvSpPr txBox="1">
            <a:spLocks/>
          </p:cNvSpPr>
          <p:nvPr/>
        </p:nvSpPr>
        <p:spPr bwMode="auto">
          <a:xfrm>
            <a:off x="381000" y="685800"/>
            <a:ext cx="815644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endParaRPr lang="en-US" sz="1800" b="1">
              <a:latin typeface="+mj-lt"/>
            </a:endParaRPr>
          </a:p>
          <a:p>
            <a:pPr marL="914400" lvl="1" indent="-457200" algn="l">
              <a:buFont typeface="Courier New" panose="02070309020205020404" pitchFamily="49" charset="0"/>
              <a:buChar char="o"/>
            </a:pPr>
            <a:endParaRPr lang="en-US" sz="1800">
              <a:latin typeface="+mj-lt"/>
            </a:endParaRPr>
          </a:p>
          <a:p>
            <a:pPr algn="l"/>
            <a:endParaRPr lang="en-US" sz="1800">
              <a:solidFill>
                <a:schemeClr val="tx1"/>
              </a:solidFill>
              <a:latin typeface="+mj-lt"/>
            </a:endParaRPr>
          </a:p>
        </p:txBody>
      </p:sp>
      <p:cxnSp>
        <p:nvCxnSpPr>
          <p:cNvPr id="7" name="Straight Connector 6"/>
          <p:cNvCxnSpPr/>
          <p:nvPr/>
        </p:nvCxnSpPr>
        <p:spPr>
          <a:xfrm>
            <a:off x="0" y="6858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6FDCF3F-6F2E-4947-AF72-904DB6A1A5A8}"/>
              </a:ext>
            </a:extLst>
          </p:cNvPr>
          <p:cNvSpPr txBox="1"/>
          <p:nvPr/>
        </p:nvSpPr>
        <p:spPr>
          <a:xfrm>
            <a:off x="337054" y="771436"/>
            <a:ext cx="8683656" cy="1938992"/>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Agency leverages its Enterprise Governance process to achieve its APG. This process, formally documented in policy, has executive-level enterprise boards that align up to the Management Council for decision-making and implementation. This process involves all levels of leadership through to the Agency Administrator.</a:t>
            </a:r>
          </a:p>
          <a:p>
            <a:pPr marL="285750" indent="-285750">
              <a:buFont typeface="Arial" panose="020B0604020202020204" pitchFamily="34" charset="0"/>
              <a:buChar char="•"/>
            </a:pPr>
            <a:r>
              <a:rPr lang="en-US" sz="1500" dirty="0"/>
              <a:t>FSIS collaborates with FDA and other Federal agencies, when applicable, to ensure new policies and initiatives are consistently promoting best practices for food safety. Several examples of this include the FSIS-FDA Dual-Jurisdiction Establishments Workgroup, the Interagency Collaboration on Genomics for Food and Feed Safety, and the Interagency Food Safety Analytics Collaboration, to name a few.</a:t>
            </a:r>
          </a:p>
        </p:txBody>
      </p:sp>
      <p:graphicFrame>
        <p:nvGraphicFramePr>
          <p:cNvPr id="8" name="Table 7">
            <a:extLst>
              <a:ext uri="{FF2B5EF4-FFF2-40B4-BE49-F238E27FC236}">
                <a16:creationId xmlns:a16="http://schemas.microsoft.com/office/drawing/2014/main" id="{A606018A-1716-4A49-9F1C-FABD209ACE33}"/>
              </a:ext>
            </a:extLst>
          </p:cNvPr>
          <p:cNvGraphicFramePr>
            <a:graphicFrameLocks noGrp="1"/>
          </p:cNvGraphicFramePr>
          <p:nvPr>
            <p:extLst>
              <p:ext uri="{D42A27DB-BD31-4B8C-83A1-F6EECF244321}">
                <p14:modId xmlns:p14="http://schemas.microsoft.com/office/powerpoint/2010/main" val="3819920354"/>
              </p:ext>
            </p:extLst>
          </p:nvPr>
        </p:nvGraphicFramePr>
        <p:xfrm>
          <a:off x="452918" y="2782346"/>
          <a:ext cx="8244340" cy="3965297"/>
        </p:xfrm>
        <a:graphic>
          <a:graphicData uri="http://schemas.openxmlformats.org/drawingml/2006/table">
            <a:tbl>
              <a:tblPr firstRow="1" bandRow="1">
                <a:tableStyleId>{5C22544A-7EE6-4342-B048-85BDC9FD1C3A}</a:tableStyleId>
              </a:tblPr>
              <a:tblGrid>
                <a:gridCol w="2163413">
                  <a:extLst>
                    <a:ext uri="{9D8B030D-6E8A-4147-A177-3AD203B41FA5}">
                      <a16:colId xmlns:a16="http://schemas.microsoft.com/office/drawing/2014/main" val="509247380"/>
                    </a:ext>
                  </a:extLst>
                </a:gridCol>
                <a:gridCol w="3069950">
                  <a:extLst>
                    <a:ext uri="{9D8B030D-6E8A-4147-A177-3AD203B41FA5}">
                      <a16:colId xmlns:a16="http://schemas.microsoft.com/office/drawing/2014/main" val="1600695863"/>
                    </a:ext>
                  </a:extLst>
                </a:gridCol>
                <a:gridCol w="3010977">
                  <a:extLst>
                    <a:ext uri="{9D8B030D-6E8A-4147-A177-3AD203B41FA5}">
                      <a16:colId xmlns:a16="http://schemas.microsoft.com/office/drawing/2014/main" val="3963301424"/>
                    </a:ext>
                  </a:extLst>
                </a:gridCol>
              </a:tblGrid>
              <a:tr h="390723">
                <a:tc>
                  <a:txBody>
                    <a:bodyPr/>
                    <a:lstStyle/>
                    <a:p>
                      <a:r>
                        <a:rPr lang="en-US" sz="1500" dirty="0"/>
                        <a:t>Entity</a:t>
                      </a:r>
                    </a:p>
                  </a:txBody>
                  <a:tcPr/>
                </a:tc>
                <a:tc>
                  <a:txBody>
                    <a:bodyPr/>
                    <a:lstStyle/>
                    <a:p>
                      <a:r>
                        <a:rPr lang="en-US" sz="1500" dirty="0"/>
                        <a:t>Members</a:t>
                      </a:r>
                    </a:p>
                  </a:txBody>
                  <a:tcPr/>
                </a:tc>
                <a:tc>
                  <a:txBody>
                    <a:bodyPr/>
                    <a:lstStyle/>
                    <a:p>
                      <a:r>
                        <a:rPr lang="en-US" sz="1500"/>
                        <a:t>Responsibilities</a:t>
                      </a:r>
                    </a:p>
                  </a:txBody>
                  <a:tcPr/>
                </a:tc>
                <a:extLst>
                  <a:ext uri="{0D108BD9-81ED-4DB2-BD59-A6C34878D82A}">
                    <a16:rowId xmlns:a16="http://schemas.microsoft.com/office/drawing/2014/main" val="425384905"/>
                  </a:ext>
                </a:extLst>
              </a:tr>
              <a:tr h="806396">
                <a:tc>
                  <a:txBody>
                    <a:bodyPr/>
                    <a:lstStyle/>
                    <a:p>
                      <a:r>
                        <a:rPr lang="en-US" sz="1500" dirty="0"/>
                        <a:t>Management Council</a:t>
                      </a:r>
                    </a:p>
                  </a:txBody>
                  <a:tcPr/>
                </a:tc>
                <a:tc>
                  <a:txBody>
                    <a:bodyPr/>
                    <a:lstStyle/>
                    <a:p>
                      <a:pPr marL="0" indent="0">
                        <a:buFont typeface="Arial" panose="020B0604020202020204" pitchFamily="34" charset="0"/>
                        <a:buNone/>
                      </a:pPr>
                      <a:r>
                        <a:rPr lang="en-US" sz="1500" dirty="0"/>
                        <a:t>FSIS Executives</a:t>
                      </a:r>
                    </a:p>
                  </a:txBody>
                  <a:tcPr/>
                </a:tc>
                <a:tc>
                  <a:txBody>
                    <a:bodyPr/>
                    <a:lstStyle/>
                    <a:p>
                      <a:pPr marL="285750" indent="-285750">
                        <a:buFont typeface="Arial" panose="020B0604020202020204" pitchFamily="34" charset="0"/>
                        <a:buChar char="•"/>
                      </a:pPr>
                      <a:r>
                        <a:rPr lang="en-US" sz="1500" dirty="0">
                          <a:solidFill>
                            <a:schemeClr val="tx1"/>
                          </a:solidFill>
                        </a:rPr>
                        <a:t>Decision-making, prioritization and oversight of the Agency’s public health mission, goals, priorities and resource management</a:t>
                      </a:r>
                    </a:p>
                  </a:txBody>
                  <a:tcPr/>
                </a:tc>
                <a:extLst>
                  <a:ext uri="{0D108BD9-81ED-4DB2-BD59-A6C34878D82A}">
                    <a16:rowId xmlns:a16="http://schemas.microsoft.com/office/drawing/2014/main" val="2611121079"/>
                  </a:ext>
                </a:extLst>
              </a:tr>
              <a:tr h="764686">
                <a:tc>
                  <a:txBody>
                    <a:bodyPr/>
                    <a:lstStyle/>
                    <a:p>
                      <a:r>
                        <a:rPr lang="en-US" sz="1500"/>
                        <a:t>Enterprise Governance Boards</a:t>
                      </a:r>
                    </a:p>
                  </a:txBody>
                  <a:tcPr/>
                </a:tc>
                <a:tc>
                  <a:txBody>
                    <a:bodyPr/>
                    <a:lstStyle/>
                    <a:p>
                      <a:pPr marL="342900" indent="-342900">
                        <a:buFont typeface="+mj-lt"/>
                        <a:buAutoNum type="arabicPeriod"/>
                      </a:pPr>
                      <a:r>
                        <a:rPr lang="en-US" sz="1500" dirty="0"/>
                        <a:t>Enterprise Steering Board</a:t>
                      </a:r>
                    </a:p>
                    <a:p>
                      <a:pPr marL="342900" indent="-342900">
                        <a:buFont typeface="+mj-lt"/>
                        <a:buAutoNum type="arabicPeriod"/>
                      </a:pPr>
                      <a:r>
                        <a:rPr lang="en-US" sz="1500" dirty="0"/>
                        <a:t>Enterprise Investment Board</a:t>
                      </a:r>
                    </a:p>
                    <a:p>
                      <a:pPr marL="342900" indent="-342900">
                        <a:buFont typeface="+mj-lt"/>
                        <a:buAutoNum type="arabicPeriod"/>
                      </a:pPr>
                      <a:r>
                        <a:rPr lang="en-US" sz="1500" dirty="0"/>
                        <a:t>Enterprise Architecture Board</a:t>
                      </a:r>
                    </a:p>
                  </a:txBody>
                  <a:tcPr/>
                </a:tc>
                <a:tc>
                  <a:txBody>
                    <a:bodyPr/>
                    <a:lstStyle/>
                    <a:p>
                      <a:pPr marL="285750" indent="-285750">
                        <a:buFont typeface="Arial" panose="020B0604020202020204" pitchFamily="34" charset="0"/>
                        <a:buChar char="•"/>
                      </a:pPr>
                      <a:r>
                        <a:rPr lang="en-US" sz="1500">
                          <a:solidFill>
                            <a:schemeClr val="tx1"/>
                          </a:solidFill>
                        </a:rPr>
                        <a:t>Recommending proposals and initiatives for decision-making and implementation</a:t>
                      </a:r>
                    </a:p>
                  </a:txBody>
                  <a:tcPr/>
                </a:tc>
                <a:extLst>
                  <a:ext uri="{0D108BD9-81ED-4DB2-BD59-A6C34878D82A}">
                    <a16:rowId xmlns:a16="http://schemas.microsoft.com/office/drawing/2014/main" val="1450806092"/>
                  </a:ext>
                </a:extLst>
              </a:tr>
              <a:tr h="78144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500"/>
                        <a:t>Office of Policy &amp; Program Development</a:t>
                      </a:r>
                    </a:p>
                  </a:txBody>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500" dirty="0"/>
                        <a:t>Issuances Staff</a:t>
                      </a:r>
                      <a:endParaRPr lang="en-US" sz="1500" dirty="0">
                        <a:solidFill>
                          <a:schemeClr val="tx1"/>
                        </a:solidFill>
                      </a:endParaRPr>
                    </a:p>
                  </a:txBody>
                  <a:tcPr/>
                </a:tc>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tx1"/>
                          </a:solidFill>
                        </a:rPr>
                        <a:t>Developing and delivering policy and regulations</a:t>
                      </a:r>
                    </a:p>
                  </a:txBody>
                  <a:tcPr/>
                </a:tc>
                <a:extLst>
                  <a:ext uri="{0D108BD9-81ED-4DB2-BD59-A6C34878D82A}">
                    <a16:rowId xmlns:a16="http://schemas.microsoft.com/office/drawing/2014/main" val="3323527292"/>
                  </a:ext>
                </a:extLst>
              </a:tr>
              <a:tr h="78144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500"/>
                        <a:t>Office of Field Operations</a:t>
                      </a:r>
                    </a:p>
                  </a:txBody>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500">
                          <a:solidFill>
                            <a:schemeClr val="tx1"/>
                          </a:solidFill>
                        </a:rPr>
                        <a:t>Regulatory Operations</a:t>
                      </a:r>
                    </a:p>
                  </a:txBody>
                  <a:tcPr/>
                </a:tc>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tx1"/>
                          </a:solidFill>
                        </a:rPr>
                        <a:t>Implementing policy and regulations.</a:t>
                      </a:r>
                    </a:p>
                  </a:txBody>
                  <a:tcPr/>
                </a:tc>
                <a:extLst>
                  <a:ext uri="{0D108BD9-81ED-4DB2-BD59-A6C34878D82A}">
                    <a16:rowId xmlns:a16="http://schemas.microsoft.com/office/drawing/2014/main" val="165010284"/>
                  </a:ext>
                </a:extLst>
              </a:tr>
            </a:tbl>
          </a:graphicData>
        </a:graphic>
      </p:graphicFrame>
    </p:spTree>
    <p:extLst>
      <p:ext uri="{BB962C8B-B14F-4D97-AF65-F5344CB8AC3E}">
        <p14:creationId xmlns:p14="http://schemas.microsoft.com/office/powerpoint/2010/main" val="862951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a:latin typeface="+mj-lt"/>
              </a:rPr>
              <a:t>Goal Structure &amp; Strategies</a:t>
            </a:r>
            <a:endParaRPr lang="en-US" sz="280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4</a:t>
            </a:fld>
            <a:endParaRPr lang="en-US"/>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20F30C93-9F8D-4A1F-99DB-9AA0AA8EFC6A}"/>
              </a:ext>
            </a:extLst>
          </p:cNvPr>
          <p:cNvGraphicFramePr>
            <a:graphicFrameLocks noGrp="1"/>
          </p:cNvGraphicFramePr>
          <p:nvPr>
            <p:extLst>
              <p:ext uri="{D42A27DB-BD31-4B8C-83A1-F6EECF244321}">
                <p14:modId xmlns:p14="http://schemas.microsoft.com/office/powerpoint/2010/main" val="3137407562"/>
              </p:ext>
            </p:extLst>
          </p:nvPr>
        </p:nvGraphicFramePr>
        <p:xfrm>
          <a:off x="385916" y="961073"/>
          <a:ext cx="8372168" cy="5577840"/>
        </p:xfrm>
        <a:graphic>
          <a:graphicData uri="http://schemas.openxmlformats.org/drawingml/2006/table">
            <a:tbl>
              <a:tblPr firstRow="1" bandRow="1">
                <a:tableStyleId>{5C22544A-7EE6-4342-B048-85BDC9FD1C3A}</a:tableStyleId>
              </a:tblPr>
              <a:tblGrid>
                <a:gridCol w="1376516">
                  <a:extLst>
                    <a:ext uri="{9D8B030D-6E8A-4147-A177-3AD203B41FA5}">
                      <a16:colId xmlns:a16="http://schemas.microsoft.com/office/drawing/2014/main" val="3849552740"/>
                    </a:ext>
                  </a:extLst>
                </a:gridCol>
                <a:gridCol w="6995652">
                  <a:extLst>
                    <a:ext uri="{9D8B030D-6E8A-4147-A177-3AD203B41FA5}">
                      <a16:colId xmlns:a16="http://schemas.microsoft.com/office/drawing/2014/main" val="13394151"/>
                    </a:ext>
                  </a:extLst>
                </a:gridCol>
              </a:tblGrid>
              <a:tr h="508001">
                <a:tc>
                  <a:txBody>
                    <a:bodyPr/>
                    <a:lstStyle/>
                    <a:p>
                      <a:endParaRPr lang="en-US" sz="1800">
                        <a:latin typeface="+mn-lt"/>
                      </a:endParaRPr>
                    </a:p>
                  </a:txBody>
                  <a:tcPr/>
                </a:tc>
                <a:tc>
                  <a:txBody>
                    <a:bodyPr/>
                    <a:lstStyle/>
                    <a:p>
                      <a:pPr algn="l"/>
                      <a:r>
                        <a:rPr lang="en-US" sz="1800" dirty="0">
                          <a:latin typeface="+mn-lt"/>
                        </a:rPr>
                        <a:t>Goal: </a:t>
                      </a:r>
                      <a:r>
                        <a:rPr lang="en-US" sz="1800" b="0" dirty="0">
                          <a:latin typeface="+mn-lt"/>
                        </a:rPr>
                        <a:t>Reduce consumer risk from FSIS-regulated products by systematically controlling and preventing hazards using modernized systems, policies, and scientific approaches. By September 30, 2021, USDA intends to propose or implement eight modernization initiatives.</a:t>
                      </a:r>
                    </a:p>
                  </a:txBody>
                  <a:tcPr/>
                </a:tc>
                <a:extLst>
                  <a:ext uri="{0D108BD9-81ED-4DB2-BD59-A6C34878D82A}">
                    <a16:rowId xmlns:a16="http://schemas.microsoft.com/office/drawing/2014/main" val="3713550769"/>
                  </a:ext>
                </a:extLst>
              </a:tr>
              <a:tr h="1149744">
                <a:tc>
                  <a:txBody>
                    <a:bodyPr/>
                    <a:lstStyle/>
                    <a:p>
                      <a:r>
                        <a:rPr lang="en-US" sz="1800" b="1">
                          <a:latin typeface="+mn-lt"/>
                        </a:rPr>
                        <a:t>Strategies</a:t>
                      </a:r>
                    </a:p>
                  </a:txBody>
                  <a:tcPr/>
                </a:tc>
                <a:tc>
                  <a:txBody>
                    <a:bodyPr/>
                    <a:lstStyle/>
                    <a:p>
                      <a:pPr marL="0" indent="0">
                        <a:buFont typeface="Arial" panose="020B0604020202020204" pitchFamily="34" charset="0"/>
                        <a:buNone/>
                      </a:pPr>
                      <a:r>
                        <a:rPr lang="en-US" sz="1800">
                          <a:latin typeface="+mn-lt"/>
                        </a:rPr>
                        <a:t>Leverage current enterprise governance process for decision-making. This process streamlines the approval of new systems, policies, and scientific approaches by allowing governance boards to research details and identify issues early on in the process. </a:t>
                      </a:r>
                    </a:p>
                  </a:txBody>
                  <a:tcPr/>
                </a:tc>
                <a:extLst>
                  <a:ext uri="{0D108BD9-81ED-4DB2-BD59-A6C34878D82A}">
                    <a16:rowId xmlns:a16="http://schemas.microsoft.com/office/drawing/2014/main" val="1479407595"/>
                  </a:ext>
                </a:extLst>
              </a:tr>
              <a:tr h="805315">
                <a:tc>
                  <a:txBody>
                    <a:bodyPr/>
                    <a:lstStyle/>
                    <a:p>
                      <a:r>
                        <a:rPr lang="en-US" sz="1800" b="1">
                          <a:latin typeface="+mn-lt"/>
                        </a:rPr>
                        <a:t>Connection</a:t>
                      </a:r>
                    </a:p>
                    <a:p>
                      <a:r>
                        <a:rPr lang="en-US" sz="1800" b="1">
                          <a:latin typeface="+mn-lt"/>
                        </a:rPr>
                        <a:t>(Strategic Outcome)</a:t>
                      </a:r>
                    </a:p>
                  </a:txBody>
                  <a:tcPr/>
                </a:tc>
                <a:tc>
                  <a:txBody>
                    <a:bodyPr/>
                    <a:lstStyle/>
                    <a:p>
                      <a:pPr marL="0" indent="0">
                        <a:buFont typeface="Arial" panose="020B0604020202020204" pitchFamily="34" charset="0"/>
                        <a:buNone/>
                      </a:pPr>
                      <a:r>
                        <a:rPr lang="en-US" sz="1800" i="1">
                          <a:latin typeface="+mn-lt"/>
                        </a:rPr>
                        <a:t>USDA Goal 7: </a:t>
                      </a:r>
                      <a:r>
                        <a:rPr lang="en-US" sz="1800">
                          <a:latin typeface="+mn-lt"/>
                        </a:rPr>
                        <a:t>Provide All American Access to a Safe, Nutritious and Secure Food Supply</a:t>
                      </a:r>
                      <a:br>
                        <a:rPr lang="en-US" sz="1800">
                          <a:latin typeface="+mn-lt"/>
                        </a:rPr>
                      </a:br>
                      <a:endParaRPr lang="en-US" sz="1800">
                        <a:latin typeface="+mn-lt"/>
                      </a:endParaRPr>
                    </a:p>
                    <a:p>
                      <a:pPr marL="0" indent="0">
                        <a:buFont typeface="Arial" panose="020B0604020202020204" pitchFamily="34" charset="0"/>
                        <a:buNone/>
                      </a:pPr>
                      <a:r>
                        <a:rPr lang="en-US" sz="1800" i="1">
                          <a:latin typeface="+mn-lt"/>
                        </a:rPr>
                        <a:t>FSIS Strategic Plan Goal 1:</a:t>
                      </a:r>
                      <a:r>
                        <a:rPr lang="en-US" sz="1800" i="0">
                          <a:latin typeface="+mn-lt"/>
                        </a:rPr>
                        <a:t> Prevent Foodborne Illness and Protect Public Health</a:t>
                      </a:r>
                      <a:endParaRPr lang="en-US" sz="1800" i="1">
                        <a:latin typeface="+mn-lt"/>
                      </a:endParaRPr>
                    </a:p>
                    <a:p>
                      <a:pPr marL="0" indent="0">
                        <a:buFont typeface="Arial" panose="020B0604020202020204" pitchFamily="34" charset="0"/>
                        <a:buNone/>
                      </a:pPr>
                      <a:endParaRPr lang="en-US" sz="1800">
                        <a:latin typeface="+mn-lt"/>
                      </a:endParaRPr>
                    </a:p>
                    <a:p>
                      <a:pPr marL="0" indent="0">
                        <a:buFont typeface="Arial" panose="020B0604020202020204" pitchFamily="34" charset="0"/>
                        <a:buNone/>
                      </a:pPr>
                      <a:r>
                        <a:rPr lang="en-US" sz="1800" i="1">
                          <a:latin typeface="+mn-lt"/>
                        </a:rPr>
                        <a:t>FSIS Strategic Plan Goal 2: </a:t>
                      </a:r>
                      <a:r>
                        <a:rPr lang="en-US" sz="1800">
                          <a:latin typeface="+mn-lt"/>
                        </a:rPr>
                        <a:t>Modernize Inspection Systems, Policies and the Use of Scientific Approaches</a:t>
                      </a:r>
                    </a:p>
                  </a:txBody>
                  <a:tcPr/>
                </a:tc>
                <a:extLst>
                  <a:ext uri="{0D108BD9-81ED-4DB2-BD59-A6C34878D82A}">
                    <a16:rowId xmlns:a16="http://schemas.microsoft.com/office/drawing/2014/main" val="2768618709"/>
                  </a:ext>
                </a:extLst>
              </a:tr>
              <a:tr h="504020">
                <a:tc>
                  <a:txBody>
                    <a:bodyPr/>
                    <a:lstStyle/>
                    <a:p>
                      <a:r>
                        <a:rPr lang="en-US" sz="1800" b="1">
                          <a:latin typeface="+mn-lt"/>
                        </a:rPr>
                        <a:t>Limitations </a:t>
                      </a:r>
                    </a:p>
                  </a:txBody>
                  <a:tcPr/>
                </a:tc>
                <a:tc>
                  <a:txBody>
                    <a:bodyPr/>
                    <a:lstStyle/>
                    <a:p>
                      <a:pPr marL="914400" lvl="1" indent="-457200" algn="l">
                        <a:buFont typeface="Courier New" panose="02070309020205020404" pitchFamily="49" charset="0"/>
                        <a:buChar char="o"/>
                      </a:pPr>
                      <a:r>
                        <a:rPr lang="en-US" sz="1800" kern="1200" dirty="0">
                          <a:solidFill>
                            <a:schemeClr val="tx1"/>
                          </a:solidFill>
                          <a:latin typeface="+mn-lt"/>
                          <a:ea typeface="+mn-ea"/>
                          <a:cs typeface="Calibri Light"/>
                        </a:rPr>
                        <a:t>Agency policy staff bandwidth</a:t>
                      </a:r>
                    </a:p>
                    <a:p>
                      <a:pPr marL="914400" lvl="1" indent="-457200" algn="l">
                        <a:buFont typeface="Courier New" panose="02070309020205020404" pitchFamily="49" charset="0"/>
                        <a:buChar char="o"/>
                      </a:pPr>
                      <a:r>
                        <a:rPr lang="en-US" sz="1800" kern="1200" dirty="0">
                          <a:solidFill>
                            <a:schemeClr val="tx1"/>
                          </a:solidFill>
                          <a:latin typeface="+mn-lt"/>
                          <a:ea typeface="+mn-ea"/>
                          <a:cs typeface="Calibri Light"/>
                        </a:rPr>
                        <a:t>Department clearance process</a:t>
                      </a:r>
                    </a:p>
                    <a:p>
                      <a:pPr marL="914400" lvl="1" indent="-457200" algn="l">
                        <a:buFont typeface="Courier New" panose="02070309020205020404" pitchFamily="49" charset="0"/>
                        <a:buChar char="o"/>
                      </a:pPr>
                      <a:r>
                        <a:rPr lang="en-US" sz="1800" kern="1200" dirty="0">
                          <a:solidFill>
                            <a:schemeClr val="tx1"/>
                          </a:solidFill>
                          <a:latin typeface="+mn-lt"/>
                          <a:ea typeface="+mn-ea"/>
                          <a:cs typeface="Calibri Light"/>
                        </a:rPr>
                        <a:t>OMB rulemaking process</a:t>
                      </a:r>
                    </a:p>
                  </a:txBody>
                  <a:tcPr/>
                </a:tc>
                <a:extLst>
                  <a:ext uri="{0D108BD9-81ED-4DB2-BD59-A6C34878D82A}">
                    <a16:rowId xmlns:a16="http://schemas.microsoft.com/office/drawing/2014/main" val="4196574520"/>
                  </a:ext>
                </a:extLst>
              </a:tr>
            </a:tbl>
          </a:graphicData>
        </a:graphic>
      </p:graphicFrame>
    </p:spTree>
    <p:extLst>
      <p:ext uri="{BB962C8B-B14F-4D97-AF65-F5344CB8AC3E}">
        <p14:creationId xmlns:p14="http://schemas.microsoft.com/office/powerpoint/2010/main" val="1398923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76200"/>
            <a:ext cx="9144000" cy="838200"/>
          </a:xfrm>
        </p:spPr>
        <p:txBody>
          <a:bodyPr rtlCol="0">
            <a:normAutofit/>
          </a:bodyPr>
          <a:lstStyle/>
          <a:p>
            <a:pPr algn="l" eaLnBrk="1" fontAlgn="auto" hangingPunct="1">
              <a:spcAft>
                <a:spcPts val="0"/>
              </a:spcAft>
              <a:defRPr/>
            </a:pPr>
            <a:r>
              <a:rPr lang="en-US" sz="2800" b="1" dirty="0">
                <a:latin typeface="+mj-lt"/>
              </a:rPr>
              <a:t>Summary of Progress – FY 2020, Q1-Q2</a:t>
            </a: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solidFill>
                  <a:prstClr val="black">
                    <a:tint val="75000"/>
                  </a:prstClr>
                </a:solidFill>
              </a:rPr>
              <a:pPr>
                <a:defRPr/>
              </a:pPr>
              <a:t>5</a:t>
            </a:fld>
            <a:endParaRPr lang="en-US">
              <a:solidFill>
                <a:prstClr val="black">
                  <a:tint val="75000"/>
                </a:prstClr>
              </a:solidFill>
            </a:endParaRPr>
          </a:p>
        </p:txBody>
      </p:sp>
      <p:sp>
        <p:nvSpPr>
          <p:cNvPr id="9" name="Content Placeholder 2"/>
          <p:cNvSpPr txBox="1">
            <a:spLocks/>
          </p:cNvSpPr>
          <p:nvPr/>
        </p:nvSpPr>
        <p:spPr bwMode="auto">
          <a:xfrm>
            <a:off x="190500" y="884238"/>
            <a:ext cx="876300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1800" b="1" dirty="0">
                <a:solidFill>
                  <a:schemeClr val="tx1"/>
                </a:solidFill>
              </a:rPr>
              <a:t>Four </a:t>
            </a:r>
            <a:r>
              <a:rPr lang="en-US" sz="1800" b="1" dirty="0">
                <a:solidFill>
                  <a:schemeClr val="tx1"/>
                </a:solidFill>
                <a:cs typeface="Calibri" panose="020F0502020204030204" pitchFamily="34" charset="0"/>
              </a:rPr>
              <a:t>modernization initiatives are in </a:t>
            </a:r>
            <a:r>
              <a:rPr lang="en-US" sz="1800" b="1" dirty="0">
                <a:solidFill>
                  <a:schemeClr val="tx1"/>
                </a:solidFill>
              </a:rPr>
              <a:t>Agency Drafting</a:t>
            </a:r>
          </a:p>
          <a:p>
            <a:pPr marL="800100" lvl="1" indent="-342900" algn="l">
              <a:buFont typeface="Arial" panose="020B0604020202020204" pitchFamily="34" charset="0"/>
              <a:buChar char="•"/>
            </a:pPr>
            <a:r>
              <a:rPr lang="en-US" sz="1600" dirty="0">
                <a:solidFill>
                  <a:schemeClr val="tx1"/>
                </a:solidFill>
              </a:rPr>
              <a:t>These initiatives address performance standards for various FSIS-regulated products.</a:t>
            </a:r>
          </a:p>
          <a:p>
            <a:pPr marL="342900" indent="-342900" algn="l">
              <a:buFont typeface="Arial" panose="020B0604020202020204" pitchFamily="34" charset="0"/>
              <a:buChar char="•"/>
            </a:pPr>
            <a:r>
              <a:rPr lang="en-US" sz="1800" b="1" dirty="0">
                <a:solidFill>
                  <a:schemeClr val="tx1"/>
                </a:solidFill>
              </a:rPr>
              <a:t>Three modernization initiatives are with the</a:t>
            </a:r>
            <a:r>
              <a:rPr lang="en-US" sz="1800" b="1" dirty="0">
                <a:solidFill>
                  <a:schemeClr val="tx1"/>
                </a:solidFill>
                <a:cs typeface="Calibri" panose="020F0502020204030204" pitchFamily="34" charset="0"/>
              </a:rPr>
              <a:t> </a:t>
            </a:r>
            <a:r>
              <a:rPr lang="en-US" sz="1800" b="1" dirty="0">
                <a:solidFill>
                  <a:schemeClr val="tx1"/>
                </a:solidFill>
              </a:rPr>
              <a:t>Office of General Counsel</a:t>
            </a:r>
          </a:p>
          <a:p>
            <a:pPr marL="800100" lvl="1" indent="-342900" algn="l">
              <a:buFont typeface="Arial" panose="020B0604020202020204" pitchFamily="34" charset="0"/>
              <a:buChar char="•"/>
            </a:pPr>
            <a:r>
              <a:rPr lang="en-US" sz="1600" dirty="0">
                <a:solidFill>
                  <a:schemeClr val="tx1"/>
                </a:solidFill>
              </a:rPr>
              <a:t>These initiatives address inspection and lab modernization.</a:t>
            </a:r>
          </a:p>
          <a:p>
            <a:pPr marL="342900" indent="-342900" algn="l">
              <a:buFont typeface="Arial" panose="020B0604020202020204" pitchFamily="34" charset="0"/>
              <a:buChar char="•"/>
            </a:pPr>
            <a:r>
              <a:rPr lang="en-US" sz="1800" b="1" dirty="0">
                <a:solidFill>
                  <a:schemeClr val="tx1"/>
                </a:solidFill>
              </a:rPr>
              <a:t>One modernization initiative </a:t>
            </a:r>
            <a:r>
              <a:rPr lang="en-US" sz="1800" b="1" dirty="0">
                <a:solidFill>
                  <a:schemeClr val="tx1"/>
                </a:solidFill>
                <a:cs typeface="Calibri" panose="020F0502020204030204" pitchFamily="34" charset="0"/>
              </a:rPr>
              <a:t>has been published</a:t>
            </a:r>
            <a:r>
              <a:rPr lang="en-US" sz="1800" b="1" dirty="0">
                <a:solidFill>
                  <a:schemeClr val="tx1"/>
                </a:solidFill>
              </a:rPr>
              <a:t> </a:t>
            </a:r>
          </a:p>
          <a:p>
            <a:pPr marL="800100" lvl="1" indent="-342900" algn="l">
              <a:buFont typeface="Arial" panose="020B0604020202020204" pitchFamily="34" charset="0"/>
              <a:buChar char="•"/>
            </a:pPr>
            <a:r>
              <a:rPr lang="en-US" sz="1600" dirty="0">
                <a:solidFill>
                  <a:schemeClr val="tx1"/>
                </a:solidFill>
                <a:hlinkClick r:id="rId3"/>
              </a:rPr>
              <a:t>Modernization of Swine Slaughter Inspection</a:t>
            </a:r>
            <a:r>
              <a:rPr lang="en-US" sz="1600" dirty="0">
                <a:solidFill>
                  <a:schemeClr val="tx1"/>
                </a:solidFill>
              </a:rPr>
              <a:t> – this Rule amends existing Federal meat inspection regulations to establish an optional new inspection system for market hog slaughter establishments that has been demonstrated to provide public health protection at least equivalent to the existing inspection system. </a:t>
            </a:r>
          </a:p>
          <a:p>
            <a:pPr marL="800100" lvl="1" indent="-342900" algn="l">
              <a:buFont typeface="Arial" panose="020B0604020202020204" pitchFamily="34" charset="0"/>
              <a:buChar char="•"/>
            </a:pPr>
            <a:endParaRPr lang="en-US" sz="1600" dirty="0">
              <a:solidFill>
                <a:schemeClr val="tx1"/>
              </a:solidFill>
              <a:highlight>
                <a:srgbClr val="FFFF00"/>
              </a:highlight>
            </a:endParaRPr>
          </a:p>
          <a:p>
            <a:pPr marL="800100" lvl="1" indent="-342900" algn="l">
              <a:buFont typeface="Arial" panose="020B0604020202020204" pitchFamily="34" charset="0"/>
              <a:buChar char="•"/>
            </a:pPr>
            <a:endParaRPr lang="en-US" sz="1600" dirty="0">
              <a:solidFill>
                <a:schemeClr val="tx1"/>
              </a:solidFill>
              <a:highlight>
                <a:srgbClr val="FFFF00"/>
              </a:highlight>
            </a:endParaRPr>
          </a:p>
          <a:p>
            <a:pPr marL="800100" lvl="1" indent="-342900" algn="l">
              <a:buFont typeface="Arial" panose="020B0604020202020204" pitchFamily="34" charset="0"/>
              <a:buChar char="•"/>
            </a:pPr>
            <a:endParaRPr lang="en-US" sz="1600" dirty="0">
              <a:solidFill>
                <a:schemeClr val="tx1"/>
              </a:solidFill>
              <a:highlight>
                <a:srgbClr val="FFFF00"/>
              </a:highlight>
            </a:endParaRPr>
          </a:p>
          <a:p>
            <a:pPr algn="l"/>
            <a:endParaRPr lang="en-US" sz="1800" dirty="0">
              <a:solidFill>
                <a:schemeClr val="tx1"/>
              </a:solidFill>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87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Key Milestones and Status for FY 2020</a:t>
            </a: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solidFill>
                  <a:prstClr val="black">
                    <a:tint val="75000"/>
                  </a:prstClr>
                </a:solidFill>
              </a:rPr>
              <a:pPr>
                <a:defRPr/>
              </a:pPr>
              <a:t>6</a:t>
            </a:fld>
            <a:endParaRPr lang="en-US">
              <a:solidFill>
                <a:prstClr val="black">
                  <a:tint val="75000"/>
                </a:prstClr>
              </a:solidFill>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226031" y="954795"/>
            <a:ext cx="8432223" cy="82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dirty="0">
                <a:solidFill>
                  <a:prstClr val="black"/>
                </a:solidFill>
                <a:latin typeface="Calibri" panose="020F0502020204030204" pitchFamily="34" charset="0"/>
                <a:cs typeface="Calibri" panose="020F0502020204030204" pitchFamily="34" charset="0"/>
              </a:rPr>
              <a:t>Key milestones are tracked internally via the Agency’s priority dashboard using the following progress criteria, as applicable:</a:t>
            </a:r>
          </a:p>
          <a:p>
            <a:pPr marL="285750" indent="-285750" algn="l">
              <a:buFont typeface="Arial" panose="020B0604020202020204" pitchFamily="34" charset="0"/>
              <a:buChar char="•"/>
            </a:pPr>
            <a:endParaRPr lang="en-US" sz="1800" dirty="0">
              <a:solidFill>
                <a:prstClr val="black"/>
              </a:solidFill>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endParaRPr lang="en-US" sz="1800" dirty="0">
              <a:solidFill>
                <a:prstClr val="black"/>
              </a:solidFill>
              <a:latin typeface="Calibri" panose="020F0502020204030204" pitchFamily="34" charset="0"/>
              <a:cs typeface="Calibri" panose="020F0502020204030204" pitchFamily="34" charset="0"/>
            </a:endParaRPr>
          </a:p>
          <a:p>
            <a:pPr algn="l"/>
            <a:endParaRPr lang="en-US" sz="1800" dirty="0">
              <a:solidFill>
                <a:prstClr val="black"/>
              </a:solidFill>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endParaRPr lang="en-US" sz="1800" dirty="0">
              <a:solidFill>
                <a:prstClr val="black"/>
              </a:solidFill>
              <a:latin typeface="Calibri" panose="020F0502020204030204" pitchFamily="34" charset="0"/>
              <a:cs typeface="Calibri" panose="020F0502020204030204" pitchFamily="34" charset="0"/>
            </a:endParaRPr>
          </a:p>
        </p:txBody>
      </p:sp>
      <p:graphicFrame>
        <p:nvGraphicFramePr>
          <p:cNvPr id="2" name="Table 3">
            <a:extLst>
              <a:ext uri="{FF2B5EF4-FFF2-40B4-BE49-F238E27FC236}">
                <a16:creationId xmlns:a16="http://schemas.microsoft.com/office/drawing/2014/main" id="{C8BDA50D-03DC-4C69-B5F1-4F2DA30776AA}"/>
              </a:ext>
            </a:extLst>
          </p:cNvPr>
          <p:cNvGraphicFramePr>
            <a:graphicFrameLocks noGrp="1"/>
          </p:cNvGraphicFramePr>
          <p:nvPr>
            <p:extLst>
              <p:ext uri="{D42A27DB-BD31-4B8C-83A1-F6EECF244321}">
                <p14:modId xmlns:p14="http://schemas.microsoft.com/office/powerpoint/2010/main" val="3337202846"/>
              </p:ext>
            </p:extLst>
          </p:nvPr>
        </p:nvGraphicFramePr>
        <p:xfrm>
          <a:off x="226031" y="1843922"/>
          <a:ext cx="8691938" cy="3337560"/>
        </p:xfrm>
        <a:graphic>
          <a:graphicData uri="http://schemas.openxmlformats.org/drawingml/2006/table">
            <a:tbl>
              <a:tblPr firstRow="1" bandRow="1">
                <a:tableStyleId>{5C22544A-7EE6-4342-B048-85BDC9FD1C3A}</a:tableStyleId>
              </a:tblPr>
              <a:tblGrid>
                <a:gridCol w="3926542">
                  <a:extLst>
                    <a:ext uri="{9D8B030D-6E8A-4147-A177-3AD203B41FA5}">
                      <a16:colId xmlns:a16="http://schemas.microsoft.com/office/drawing/2014/main" val="613585210"/>
                    </a:ext>
                  </a:extLst>
                </a:gridCol>
                <a:gridCol w="1191349">
                  <a:extLst>
                    <a:ext uri="{9D8B030D-6E8A-4147-A177-3AD203B41FA5}">
                      <a16:colId xmlns:a16="http://schemas.microsoft.com/office/drawing/2014/main" val="3830674321"/>
                    </a:ext>
                  </a:extLst>
                </a:gridCol>
                <a:gridCol w="1191349">
                  <a:extLst>
                    <a:ext uri="{9D8B030D-6E8A-4147-A177-3AD203B41FA5}">
                      <a16:colId xmlns:a16="http://schemas.microsoft.com/office/drawing/2014/main" val="720651505"/>
                    </a:ext>
                  </a:extLst>
                </a:gridCol>
                <a:gridCol w="1191349">
                  <a:extLst>
                    <a:ext uri="{9D8B030D-6E8A-4147-A177-3AD203B41FA5}">
                      <a16:colId xmlns:a16="http://schemas.microsoft.com/office/drawing/2014/main" val="973227250"/>
                    </a:ext>
                  </a:extLst>
                </a:gridCol>
                <a:gridCol w="1191349">
                  <a:extLst>
                    <a:ext uri="{9D8B030D-6E8A-4147-A177-3AD203B41FA5}">
                      <a16:colId xmlns:a16="http://schemas.microsoft.com/office/drawing/2014/main" val="2179552784"/>
                    </a:ext>
                  </a:extLst>
                </a:gridCol>
              </a:tblGrid>
              <a:tr h="370840">
                <a:tc>
                  <a:txBody>
                    <a:bodyPr/>
                    <a:lstStyle/>
                    <a:p>
                      <a:pPr algn="ctr"/>
                      <a:r>
                        <a:rPr lang="en-US" sz="1600" dirty="0"/>
                        <a:t>Key Milestone</a:t>
                      </a:r>
                    </a:p>
                  </a:txBody>
                  <a:tcPr/>
                </a:tc>
                <a:tc>
                  <a:txBody>
                    <a:bodyPr/>
                    <a:lstStyle/>
                    <a:p>
                      <a:pPr algn="ctr"/>
                      <a:r>
                        <a:rPr lang="en-US" sz="1600" dirty="0"/>
                        <a:t>Q1 Status</a:t>
                      </a:r>
                    </a:p>
                  </a:txBody>
                  <a:tcPr/>
                </a:tc>
                <a:tc>
                  <a:txBody>
                    <a:bodyPr/>
                    <a:lstStyle/>
                    <a:p>
                      <a:pPr algn="ctr"/>
                      <a:r>
                        <a:rPr lang="en-US" sz="1600" dirty="0"/>
                        <a:t>Q2 Status</a:t>
                      </a:r>
                    </a:p>
                  </a:txBody>
                  <a:tcPr/>
                </a:tc>
                <a:tc>
                  <a:txBody>
                    <a:bodyPr/>
                    <a:lstStyle/>
                    <a:p>
                      <a:pPr algn="ctr"/>
                      <a:r>
                        <a:rPr lang="en-US" sz="1600" dirty="0"/>
                        <a:t>Q3 Status</a:t>
                      </a:r>
                    </a:p>
                  </a:txBody>
                  <a:tcPr/>
                </a:tc>
                <a:tc>
                  <a:txBody>
                    <a:bodyPr/>
                    <a:lstStyle/>
                    <a:p>
                      <a:pPr algn="ctr"/>
                      <a:r>
                        <a:rPr lang="en-US" sz="1600" dirty="0"/>
                        <a:t>Q4 Status</a:t>
                      </a:r>
                    </a:p>
                  </a:txBody>
                  <a:tcPr/>
                </a:tc>
                <a:extLst>
                  <a:ext uri="{0D108BD9-81ED-4DB2-BD59-A6C34878D82A}">
                    <a16:rowId xmlns:a16="http://schemas.microsoft.com/office/drawing/2014/main" val="1395677035"/>
                  </a:ext>
                </a:extLst>
              </a:tr>
              <a:tr h="370840">
                <a:tc>
                  <a:txBody>
                    <a:bodyPr/>
                    <a:lstStyle/>
                    <a:p>
                      <a:r>
                        <a:rPr lang="en-US" sz="1600" dirty="0"/>
                        <a:t>Workplan to OMB</a:t>
                      </a:r>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4162466257"/>
                  </a:ext>
                </a:extLst>
              </a:tr>
              <a:tr h="370840">
                <a:tc>
                  <a:txBody>
                    <a:bodyPr/>
                    <a:lstStyle/>
                    <a:p>
                      <a:r>
                        <a:rPr lang="en-US" sz="1600" dirty="0"/>
                        <a:t>Agency Drafting</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t>5 initiatives</a:t>
                      </a:r>
                    </a:p>
                  </a:txBody>
                  <a:tcPr/>
                </a:tc>
                <a:tc>
                  <a:txBody>
                    <a:bodyPr/>
                    <a:lstStyle/>
                    <a:p>
                      <a:pPr algn="ctr"/>
                      <a:r>
                        <a:rPr lang="en-US" sz="1600" dirty="0"/>
                        <a:t>4 initiatives</a:t>
                      </a:r>
                    </a:p>
                  </a:txBody>
                  <a:tcPr/>
                </a:tc>
                <a:tc>
                  <a:txBody>
                    <a:bodyPr/>
                    <a:lstStyle/>
                    <a:p>
                      <a:pPr algn="ctr"/>
                      <a:endParaRPr lang="en-US" sz="1600"/>
                    </a:p>
                  </a:txBody>
                  <a:tcPr/>
                </a:tc>
                <a:tc>
                  <a:txBody>
                    <a:bodyPr/>
                    <a:lstStyle/>
                    <a:p>
                      <a:pPr algn="ctr"/>
                      <a:endParaRPr lang="en-US" sz="1600" dirty="0"/>
                    </a:p>
                  </a:txBody>
                  <a:tcPr/>
                </a:tc>
                <a:extLst>
                  <a:ext uri="{0D108BD9-81ED-4DB2-BD59-A6C34878D82A}">
                    <a16:rowId xmlns:a16="http://schemas.microsoft.com/office/drawing/2014/main" val="350766602"/>
                  </a:ext>
                </a:extLst>
              </a:tr>
              <a:tr h="370840">
                <a:tc>
                  <a:txBody>
                    <a:bodyPr/>
                    <a:lstStyle/>
                    <a:p>
                      <a:r>
                        <a:rPr lang="en-US" sz="1600" dirty="0"/>
                        <a:t>Office of General Council</a:t>
                      </a:r>
                    </a:p>
                  </a:txBody>
                  <a:tcPr/>
                </a:tc>
                <a:tc>
                  <a:txBody>
                    <a:bodyPr/>
                    <a:lstStyle/>
                    <a:p>
                      <a:pPr algn="ctr"/>
                      <a:r>
                        <a:rPr lang="en-US" sz="1600" dirty="0"/>
                        <a:t>1 initiative</a:t>
                      </a:r>
                    </a:p>
                  </a:txBody>
                  <a:tcPr/>
                </a:tc>
                <a:tc>
                  <a:txBody>
                    <a:bodyPr/>
                    <a:lstStyle/>
                    <a:p>
                      <a:pPr algn="ctr"/>
                      <a:r>
                        <a:rPr lang="en-US" sz="1600" dirty="0"/>
                        <a:t>3 initiatives</a:t>
                      </a:r>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04063830"/>
                  </a:ext>
                </a:extLst>
              </a:tr>
              <a:tr h="370840">
                <a:tc>
                  <a:txBody>
                    <a:bodyPr/>
                    <a:lstStyle/>
                    <a:p>
                      <a:r>
                        <a:rPr lang="en-US" sz="1600" dirty="0"/>
                        <a:t>Agency Clearance</a:t>
                      </a:r>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a:p>
                  </a:txBody>
                  <a:tcPr/>
                </a:tc>
                <a:tc>
                  <a:txBody>
                    <a:bodyPr/>
                    <a:lstStyle/>
                    <a:p>
                      <a:pPr algn="ctr"/>
                      <a:endParaRPr lang="en-US" sz="1600" dirty="0"/>
                    </a:p>
                  </a:txBody>
                  <a:tcPr/>
                </a:tc>
                <a:extLst>
                  <a:ext uri="{0D108BD9-81ED-4DB2-BD59-A6C34878D82A}">
                    <a16:rowId xmlns:a16="http://schemas.microsoft.com/office/drawing/2014/main" val="1111197846"/>
                  </a:ext>
                </a:extLst>
              </a:tr>
              <a:tr h="370840">
                <a:tc>
                  <a:txBody>
                    <a:bodyPr/>
                    <a:lstStyle/>
                    <a:p>
                      <a:r>
                        <a:rPr lang="en-US" sz="1600" dirty="0"/>
                        <a:t>Department Clearance</a:t>
                      </a:r>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6879263"/>
                  </a:ext>
                </a:extLst>
              </a:tr>
              <a:tr h="370840">
                <a:tc>
                  <a:txBody>
                    <a:bodyPr/>
                    <a:lstStyle/>
                    <a:p>
                      <a:r>
                        <a:rPr lang="en-US" sz="1600" dirty="0"/>
                        <a:t>Office of Management and Budget</a:t>
                      </a:r>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795503818"/>
                  </a:ext>
                </a:extLst>
              </a:tr>
              <a:tr h="370840">
                <a:tc>
                  <a:txBody>
                    <a:bodyPr/>
                    <a:lstStyle/>
                    <a:p>
                      <a:r>
                        <a:rPr lang="en-US" sz="1600" dirty="0"/>
                        <a:t>Office of Federal Register</a:t>
                      </a:r>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2097194661"/>
                  </a:ext>
                </a:extLst>
              </a:tr>
              <a:tr h="370840">
                <a:tc>
                  <a:txBody>
                    <a:bodyPr/>
                    <a:lstStyle/>
                    <a:p>
                      <a:r>
                        <a:rPr lang="en-US" sz="1600" dirty="0"/>
                        <a:t>Published</a:t>
                      </a:r>
                    </a:p>
                  </a:txBody>
                  <a:tcPr/>
                </a:tc>
                <a:tc>
                  <a:txBody>
                    <a:bodyPr/>
                    <a:lstStyle/>
                    <a:p>
                      <a:pPr algn="ctr"/>
                      <a:r>
                        <a:rPr lang="en-US" sz="1600" dirty="0"/>
                        <a:t>2 initiatives</a:t>
                      </a:r>
                    </a:p>
                  </a:txBody>
                  <a:tcPr/>
                </a:tc>
                <a:tc>
                  <a:txBody>
                    <a:bodyPr/>
                    <a:lstStyle/>
                    <a:p>
                      <a:pPr algn="ctr"/>
                      <a:r>
                        <a:rPr lang="en-US" sz="1600" dirty="0"/>
                        <a:t>1 initiative</a:t>
                      </a:r>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914630770"/>
                  </a:ext>
                </a:extLst>
              </a:tr>
            </a:tbl>
          </a:graphicData>
        </a:graphic>
      </p:graphicFrame>
      <p:sp>
        <p:nvSpPr>
          <p:cNvPr id="8" name="Content Placeholder 2">
            <a:extLst>
              <a:ext uri="{FF2B5EF4-FFF2-40B4-BE49-F238E27FC236}">
                <a16:creationId xmlns:a16="http://schemas.microsoft.com/office/drawing/2014/main" id="{C5A3175C-842D-4666-B038-49800A1914E0}"/>
              </a:ext>
            </a:extLst>
          </p:cNvPr>
          <p:cNvSpPr txBox="1">
            <a:spLocks/>
          </p:cNvSpPr>
          <p:nvPr/>
        </p:nvSpPr>
        <p:spPr bwMode="auto">
          <a:xfrm>
            <a:off x="83127" y="5244994"/>
            <a:ext cx="8834842" cy="82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400" i="1" dirty="0">
                <a:solidFill>
                  <a:prstClr val="black"/>
                </a:solidFill>
                <a:latin typeface="Calibri" panose="020F0502020204030204" pitchFamily="34" charset="0"/>
                <a:cs typeface="Calibri" panose="020F0502020204030204" pitchFamily="34" charset="0"/>
              </a:rPr>
              <a:t>*The Agency tracks eight initiatives at any given time. Quarterly status represents the eight initiatives being tracked for that quarter.</a:t>
            </a:r>
          </a:p>
          <a:p>
            <a:pPr marL="285750" indent="-285750" algn="l">
              <a:buFont typeface="Arial" panose="020B0604020202020204" pitchFamily="34" charset="0"/>
              <a:buChar char="•"/>
            </a:pPr>
            <a:endParaRPr lang="en-US" sz="1800" dirty="0">
              <a:solidFill>
                <a:prstClr val="black"/>
              </a:solidFill>
              <a:latin typeface="Calibri" panose="020F0502020204030204" pitchFamily="34" charset="0"/>
              <a:cs typeface="Calibri" panose="020F0502020204030204" pitchFamily="34" charset="0"/>
            </a:endParaRPr>
          </a:p>
          <a:p>
            <a:pPr algn="l"/>
            <a:endParaRPr lang="en-US" sz="1800" dirty="0">
              <a:solidFill>
                <a:prstClr val="black"/>
              </a:solidFill>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endParaRPr lang="en-US" sz="1800"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173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a:latin typeface="+mj-lt"/>
              </a:rPr>
              <a:t>Additional Information</a:t>
            </a:r>
            <a:endParaRPr lang="en-US">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7</a:t>
            </a:fld>
            <a:endParaRPr lang="en-US"/>
          </a:p>
        </p:txBody>
      </p:sp>
      <p:sp>
        <p:nvSpPr>
          <p:cNvPr id="9" name="Content Placeholder 2"/>
          <p:cNvSpPr txBox="1">
            <a:spLocks/>
          </p:cNvSpPr>
          <p:nvPr/>
        </p:nvSpPr>
        <p:spPr bwMode="auto">
          <a:xfrm>
            <a:off x="381000" y="838200"/>
            <a:ext cx="8382000" cy="588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u="sng" dirty="0">
                <a:solidFill>
                  <a:schemeClr val="tx1"/>
                </a:solidFill>
              </a:rPr>
              <a:t>Stakeholder / Congressional Consultations</a:t>
            </a:r>
          </a:p>
          <a:p>
            <a:pPr marL="285750" indent="-285750" algn="l">
              <a:buFont typeface="Arial" panose="020B0604020202020204" pitchFamily="34" charset="0"/>
              <a:buChar char="•"/>
            </a:pPr>
            <a:r>
              <a:rPr lang="en-US" sz="1800" dirty="0">
                <a:solidFill>
                  <a:schemeClr val="tx1"/>
                </a:solidFill>
              </a:rPr>
              <a:t>During policy development, the Office of Policy and Program Development consults with the Office of Field Operations and other FSIS program areas, as needed.</a:t>
            </a:r>
          </a:p>
          <a:p>
            <a:pPr marL="285750" indent="-285750" algn="l">
              <a:buFont typeface="Arial" panose="020B0604020202020204" pitchFamily="34" charset="0"/>
              <a:buChar char="•"/>
            </a:pPr>
            <a:r>
              <a:rPr lang="en-US" sz="1800" dirty="0">
                <a:solidFill>
                  <a:schemeClr val="tx1"/>
                </a:solidFill>
              </a:rPr>
              <a:t>FSIS fulfills its obligation to notify the Union of changes in policy through the procedures in the collective bargaining agreement with the National Joint Council of Food Inspectors, which is the exclusive representative of the bargaining unit employees.</a:t>
            </a:r>
          </a:p>
          <a:p>
            <a:pPr marL="285750" indent="-285750" algn="l">
              <a:buFont typeface="Arial" panose="020B0604020202020204" pitchFamily="34" charset="0"/>
              <a:buChar char="•"/>
            </a:pPr>
            <a:r>
              <a:rPr lang="en-US" sz="1800" dirty="0">
                <a:solidFill>
                  <a:schemeClr val="tx1"/>
                </a:solidFill>
              </a:rPr>
              <a:t>Through the Federal Register process, FSIS will request comments before finalizing any of the initiatives. Potential stakeholders may include industry or consumer advocacy groups.</a:t>
            </a: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784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7bb154c-bd43-45b4-a369-8702c559bbb1">
      <UserInfo>
        <DisplayName>Maxwell, Karl - FSIS</DisplayName>
        <AccountId>271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A3AB000B873BB4EBF73347CE3C6C3BD" ma:contentTypeVersion="4" ma:contentTypeDescription="Create a new document." ma:contentTypeScope="" ma:versionID="39c662ad5822ac05d552b56e6cf029b0">
  <xsd:schema xmlns:xsd="http://www.w3.org/2001/XMLSchema" xmlns:xs="http://www.w3.org/2001/XMLSchema" xmlns:p="http://schemas.microsoft.com/office/2006/metadata/properties" xmlns:ns2="87bb154c-bd43-45b4-a369-8702c559bbb1" xmlns:ns3="277b57f1-1b23-440e-82bd-5940744a4dbf" targetNamespace="http://schemas.microsoft.com/office/2006/metadata/properties" ma:root="true" ma:fieldsID="f2dd0409e527f5895e881a25a00eb84b" ns2:_="" ns3:_="">
    <xsd:import namespace="87bb154c-bd43-45b4-a369-8702c559bbb1"/>
    <xsd:import namespace="277b57f1-1b23-440e-82bd-5940744a4db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bb154c-bd43-45b4-a369-8702c559bbb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77b57f1-1b23-440e-82bd-5940744a4db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98BD95-219E-46F1-93A7-0F3DE817E37D}">
  <ds:schemaRefs>
    <ds:schemaRef ds:uri="http://purl.org/dc/elements/1.1/"/>
    <ds:schemaRef ds:uri="http://schemas.microsoft.com/office/2006/metadata/properties"/>
    <ds:schemaRef ds:uri="http://purl.org/dc/terms/"/>
    <ds:schemaRef ds:uri="277b57f1-1b23-440e-82bd-5940744a4dbf"/>
    <ds:schemaRef ds:uri="87bb154c-bd43-45b4-a369-8702c559bbb1"/>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3C200D6-E911-46C5-94AB-FC27BEB26E6B}">
  <ds:schemaRefs>
    <ds:schemaRef ds:uri="277b57f1-1b23-440e-82bd-5940744a4dbf"/>
    <ds:schemaRef ds:uri="87bb154c-bd43-45b4-a369-8702c559bbb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74AF354-85C3-4198-B67B-87AAB8A16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1826</TotalTime>
  <Words>710</Words>
  <Application>Microsoft Office PowerPoint</Application>
  <PresentationFormat>On-screen Show (4:3)</PresentationFormat>
  <Paragraphs>102</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Courier New</vt:lpstr>
      <vt:lpstr>Lucida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James.Bae@treasury.gov;Andrea.Fisher-Colwill@treasury.gov</Manager>
  <Company>The U.S. Department of the Treasury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Quarterly Performance Review Template Spring 2013</dc:title>
  <dc:creator>Akshay.Gupta@treasury.gov</dc:creator>
  <cp:keywords>QPR;STAT;STAT Related</cp:keywords>
  <cp:lastModifiedBy>Maxwell, Karl - OBPA, Washington, DC</cp:lastModifiedBy>
  <cp:revision>22</cp:revision>
  <cp:lastPrinted>2020-02-18T17:39:45Z</cp:lastPrinted>
  <dcterms:created xsi:type="dcterms:W3CDTF">2011-02-07T17:23:58Z</dcterms:created>
  <dcterms:modified xsi:type="dcterms:W3CDTF">2020-06-25T13:28:48Z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0x0101006A3AB000B873BB4EBF73347CE3C6C3BD</vt:lpwstr>
  </property>
  <property fmtid="{D5CDD505-2E9C-101B-9397-08002B2CF9AE}" pid="3" name="_dlc_DocIdItemGuid">
    <vt:lpwstr>29911dad-ee4d-4556-b4db-a6ab94402037</vt:lpwstr>
  </property>
</Properties>
</file>