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5" r:id="rId4"/>
  </p:sldMasterIdLst>
  <p:notesMasterIdLst>
    <p:notesMasterId r:id="rId19"/>
  </p:notesMasterIdLst>
  <p:handoutMasterIdLst>
    <p:handoutMasterId r:id="rId20"/>
  </p:handoutMasterIdLst>
  <p:sldIdLst>
    <p:sldId id="456" r:id="rId5"/>
    <p:sldId id="435" r:id="rId6"/>
    <p:sldId id="458" r:id="rId7"/>
    <p:sldId id="463" r:id="rId8"/>
    <p:sldId id="464" r:id="rId9"/>
    <p:sldId id="450" r:id="rId10"/>
    <p:sldId id="445" r:id="rId11"/>
    <p:sldId id="461" r:id="rId12"/>
    <p:sldId id="462" r:id="rId13"/>
    <p:sldId id="453" r:id="rId14"/>
    <p:sldId id="451" r:id="rId15"/>
    <p:sldId id="454" r:id="rId16"/>
    <p:sldId id="455" r:id="rId17"/>
    <p:sldId id="459" r:id="rId18"/>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80" userDrawn="1">
          <p15:clr>
            <a:srgbClr val="A4A3A4"/>
          </p15:clr>
        </p15:guide>
        <p15:guide id="2" pos="22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sher-Colwill, Andrea" initials="FA" lastIdx="2" clrIdx="0"/>
  <p:cmAuthor id="1" name="Bussow, Mark A. EOP/OMB" initials="BMAE" lastIdx="2" clrIdx="1"/>
  <p:cmAuthor id="2" name="Lipton, Adam S. EOP/OMB" initials="LASE" lastIdx="1" clrIdx="2"/>
  <p:cmAuthor id="3" name="Turner, Alexander K - APHIS" initials="TAK-A" lastIdx="5" clrIdx="3">
    <p:extLst>
      <p:ext uri="{19B8F6BF-5375-455C-9EA6-DF929625EA0E}">
        <p15:presenceInfo xmlns:p15="http://schemas.microsoft.com/office/powerpoint/2012/main" userId="S-1-5-21-2443529608-3098792306-3041422421-1047766" providerId="AD"/>
      </p:ext>
    </p:extLst>
  </p:cmAuthor>
  <p:cmAuthor id="4" name="Donch, Debra A - APHIS" initials="DDA-A" lastIdx="7" clrIdx="4">
    <p:extLst>
      <p:ext uri="{19B8F6BF-5375-455C-9EA6-DF929625EA0E}">
        <p15:presenceInfo xmlns:p15="http://schemas.microsoft.com/office/powerpoint/2012/main" userId="S-1-5-21-2443529608-3098792306-3041422421-408860" providerId="AD"/>
      </p:ext>
    </p:extLst>
  </p:cmAuthor>
  <p:cmAuthor id="5" name="York, Kent - OBPA, Washington, DC" initials="YK-OWD" lastIdx="11" clrIdx="5">
    <p:extLst>
      <p:ext uri="{19B8F6BF-5375-455C-9EA6-DF929625EA0E}">
        <p15:presenceInfo xmlns:p15="http://schemas.microsoft.com/office/powerpoint/2012/main" userId="York, Kent - OBPA, Washington, DC" providerId="None"/>
      </p:ext>
    </p:extLst>
  </p:cmAuthor>
  <p:cmAuthor id="6" name="Davidson, Mark L - APHIS" initials="DML-A" lastIdx="2" clrIdx="6">
    <p:extLst>
      <p:ext uri="{19B8F6BF-5375-455C-9EA6-DF929625EA0E}">
        <p15:presenceInfo xmlns:p15="http://schemas.microsoft.com/office/powerpoint/2012/main" userId="S-1-5-21-2443529608-3098792306-3041422421-410533" providerId="AD"/>
      </p:ext>
    </p:extLst>
  </p:cmAuthor>
  <p:cmAuthor id="7" name="Luber, Shaun P - APHIS" initials="LSP-A" lastIdx="19" clrIdx="7">
    <p:extLst>
      <p:ext uri="{19B8F6BF-5375-455C-9EA6-DF929625EA0E}">
        <p15:presenceInfo xmlns:p15="http://schemas.microsoft.com/office/powerpoint/2012/main" userId="Luber, Shaun P - APHIS" providerId="None"/>
      </p:ext>
    </p:extLst>
  </p:cmAuthor>
  <p:cmAuthor id="8" name="Luber, Shaun P - APHIS" initials="LA" lastIdx="1" clrIdx="8">
    <p:extLst>
      <p:ext uri="{19B8F6BF-5375-455C-9EA6-DF929625EA0E}">
        <p15:presenceInfo xmlns:p15="http://schemas.microsoft.com/office/powerpoint/2012/main" userId="S::shaun.p.luber@usda.gov::a49ad28c-7cc1-4a5e-8b71-aeb3e81eb6cb" providerId="AD"/>
      </p:ext>
    </p:extLst>
  </p:cmAuthor>
  <p:cmAuthor id="9" name="Turner, Alexander K - APHIS" initials="TA" lastIdx="5" clrIdx="9">
    <p:extLst>
      <p:ext uri="{19B8F6BF-5375-455C-9EA6-DF929625EA0E}">
        <p15:presenceInfo xmlns:p15="http://schemas.microsoft.com/office/powerpoint/2012/main" userId="S::alexander.turner2@usda.gov::c2bae4ad-1bd7-484c-a08d-8cbf6955b8e8" providerId="AD"/>
      </p:ext>
    </p:extLst>
  </p:cmAuthor>
  <p:cmAuthor id="10" name="Donch, Debra A - APHIS" initials="DA" lastIdx="1" clrIdx="10">
    <p:extLst>
      <p:ext uri="{19B8F6BF-5375-455C-9EA6-DF929625EA0E}">
        <p15:presenceInfo xmlns:p15="http://schemas.microsoft.com/office/powerpoint/2012/main" userId="S::debra.a.donch@usda.gov::4d69b179-81da-490b-9368-6df359e5de83" providerId="AD"/>
      </p:ext>
    </p:extLst>
  </p:cmAuthor>
  <p:cmAuthor id="11" name="Maxwell, Karl - OBPA, Washington, DC" initials="MK-OWD" lastIdx="11" clrIdx="11">
    <p:extLst>
      <p:ext uri="{19B8F6BF-5375-455C-9EA6-DF929625EA0E}">
        <p15:presenceInfo xmlns:p15="http://schemas.microsoft.com/office/powerpoint/2012/main" userId="S::Karl.Maxwell@usda.gov::cd4a5a3e-a3c5-4cdf-9a16-d98011c2fbfa" providerId="AD"/>
      </p:ext>
    </p:extLst>
  </p:cmAuthor>
  <p:cmAuthor id="12" name="Simmons, Angela, OBPA, Washington DC" initials="SD" lastIdx="2" clrIdx="12">
    <p:extLst>
      <p:ext uri="{19B8F6BF-5375-455C-9EA6-DF929625EA0E}">
        <p15:presenceInfo xmlns:p15="http://schemas.microsoft.com/office/powerpoint/2012/main" userId="S::angela.simmons@usda.gov::e8889a35-ebff-4630-b38a-baf0b33d500a" providerId="AD"/>
      </p:ext>
    </p:extLst>
  </p:cmAuthor>
  <p:cmAuthor id="13" name="Zuco, Paola - OBPA, Washington, DC" initials="ZP-OWD" lastIdx="6" clrIdx="13">
    <p:extLst>
      <p:ext uri="{19B8F6BF-5375-455C-9EA6-DF929625EA0E}">
        <p15:presenceInfo xmlns:p15="http://schemas.microsoft.com/office/powerpoint/2012/main" userId="S::Paola.Zuco@usda.gov::0e4e3e85-12f3-4e25-b28d-a3959128e4b4" providerId="AD"/>
      </p:ext>
    </p:extLst>
  </p:cmAuthor>
  <p:cmAuthor id="14" name="Hoffman, Eric M - APHIS" initials="HA" lastIdx="10" clrIdx="14">
    <p:extLst>
      <p:ext uri="{19B8F6BF-5375-455C-9EA6-DF929625EA0E}">
        <p15:presenceInfo xmlns:p15="http://schemas.microsoft.com/office/powerpoint/2012/main" userId="S::eric.m.hoffman@usda.gov::169fd3ab-5ded-4aad-a136-6b820a13b70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898989"/>
    <a:srgbClr val="890000"/>
    <a:srgbClr val="666699"/>
    <a:srgbClr val="A50021"/>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80"/>
        <p:guide pos="22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5">
                    <a:lumMod val="50000"/>
                  </a:schemeClr>
                </a:solidFill>
                <a:latin typeface="+mn-lt"/>
                <a:ea typeface="+mn-ea"/>
                <a:cs typeface="+mn-cs"/>
              </a:defRPr>
            </a:pPr>
            <a:r>
              <a:rPr lang="en-US">
                <a:solidFill>
                  <a:schemeClr val="accent5">
                    <a:lumMod val="50000"/>
                  </a:schemeClr>
                </a:solidFill>
              </a:rPr>
              <a:t>Percentage of</a:t>
            </a:r>
            <a:r>
              <a:rPr lang="en-US" baseline="0">
                <a:solidFill>
                  <a:schemeClr val="accent5">
                    <a:lumMod val="50000"/>
                  </a:schemeClr>
                </a:solidFill>
              </a:rPr>
              <a:t> Tags Distributed for Cattle</a:t>
            </a:r>
            <a:endParaRPr lang="en-US">
              <a:solidFill>
                <a:schemeClr val="accent5">
                  <a:lumMod val="50000"/>
                </a:schemeClr>
              </a:solidFill>
            </a:endParaRPr>
          </a:p>
        </c:rich>
      </c:tx>
      <c:layout>
        <c:manualLayout>
          <c:xMode val="edge"/>
          <c:yMode val="edge"/>
          <c:x val="0.3108755020080321"/>
          <c:y val="7.46268656716417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5">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RFID Tags</c:v>
                </c:pt>
              </c:strCache>
            </c:strRef>
          </c:tx>
          <c:spPr>
            <a:solidFill>
              <a:schemeClr val="accent5">
                <a:lumMod val="50000"/>
              </a:schemeClr>
            </a:solidFill>
            <a:ln>
              <a:noFill/>
            </a:ln>
            <a:effectLst/>
          </c:spPr>
          <c:invertIfNegative val="0"/>
          <c:cat>
            <c:strRef>
              <c:f>Sheet1!$A$2:$A$10</c:f>
              <c:strCache>
                <c:ptCount val="9"/>
                <c:pt idx="0">
                  <c:v>FY 2019 Baseline</c:v>
                </c:pt>
                <c:pt idx="1">
                  <c:v>Q1
FY20 </c:v>
                </c:pt>
                <c:pt idx="2">
                  <c:v>Q2
FY20 </c:v>
                </c:pt>
                <c:pt idx="3">
                  <c:v>Q3
FY20 </c:v>
                </c:pt>
                <c:pt idx="4">
                  <c:v>Q4
FY20 </c:v>
                </c:pt>
                <c:pt idx="5">
                  <c:v>Q1
FY21</c:v>
                </c:pt>
                <c:pt idx="6">
                  <c:v>Q2
FY21 </c:v>
                </c:pt>
                <c:pt idx="7">
                  <c:v>Q3
FY21</c:v>
                </c:pt>
                <c:pt idx="8">
                  <c:v>Q4
FY21</c:v>
                </c:pt>
              </c:strCache>
            </c:strRef>
          </c:cat>
          <c:val>
            <c:numRef>
              <c:f>Sheet1!$B$2:$B$10</c:f>
              <c:numCache>
                <c:formatCode>0%</c:formatCode>
                <c:ptCount val="9"/>
                <c:pt idx="0">
                  <c:v>0.41008707283351525</c:v>
                </c:pt>
                <c:pt idx="1">
                  <c:v>0.45</c:v>
                </c:pt>
                <c:pt idx="2">
                  <c:v>0.45</c:v>
                </c:pt>
              </c:numCache>
            </c:numRef>
          </c:val>
          <c:extLst>
            <c:ext xmlns:c16="http://schemas.microsoft.com/office/drawing/2014/chart" uri="{C3380CC4-5D6E-409C-BE32-E72D297353CC}">
              <c16:uniqueId val="{00000000-99A4-4CBC-A2FE-34CF11176798}"/>
            </c:ext>
          </c:extLst>
        </c:ser>
        <c:ser>
          <c:idx val="1"/>
          <c:order val="1"/>
          <c:tx>
            <c:strRef>
              <c:f>Sheet1!$C$1</c:f>
              <c:strCache>
                <c:ptCount val="1"/>
                <c:pt idx="0">
                  <c:v>Metal/Visual Tags</c:v>
                </c:pt>
              </c:strCache>
            </c:strRef>
          </c:tx>
          <c:spPr>
            <a:solidFill>
              <a:schemeClr val="bg1">
                <a:lumMod val="75000"/>
              </a:schemeClr>
            </a:solidFill>
            <a:ln>
              <a:noFill/>
            </a:ln>
            <a:effectLst/>
          </c:spPr>
          <c:invertIfNegative val="0"/>
          <c:cat>
            <c:strRef>
              <c:f>Sheet1!$A$2:$A$10</c:f>
              <c:strCache>
                <c:ptCount val="9"/>
                <c:pt idx="0">
                  <c:v>FY 2019 Baseline</c:v>
                </c:pt>
                <c:pt idx="1">
                  <c:v>Q1
FY20 </c:v>
                </c:pt>
                <c:pt idx="2">
                  <c:v>Q2
FY20 </c:v>
                </c:pt>
                <c:pt idx="3">
                  <c:v>Q3
FY20 </c:v>
                </c:pt>
                <c:pt idx="4">
                  <c:v>Q4
FY20 </c:v>
                </c:pt>
                <c:pt idx="5">
                  <c:v>Q1
FY21</c:v>
                </c:pt>
                <c:pt idx="6">
                  <c:v>Q2
FY21 </c:v>
                </c:pt>
                <c:pt idx="7">
                  <c:v>Q3
FY21</c:v>
                </c:pt>
                <c:pt idx="8">
                  <c:v>Q4
FY21</c:v>
                </c:pt>
              </c:strCache>
            </c:strRef>
          </c:cat>
          <c:val>
            <c:numRef>
              <c:f>Sheet1!$C$2:$C$10</c:f>
              <c:numCache>
                <c:formatCode>0%</c:formatCode>
                <c:ptCount val="9"/>
                <c:pt idx="0">
                  <c:v>0.58991292716648469</c:v>
                </c:pt>
                <c:pt idx="1">
                  <c:v>0.55000000000000004</c:v>
                </c:pt>
                <c:pt idx="2">
                  <c:v>0.55000000000000004</c:v>
                </c:pt>
              </c:numCache>
            </c:numRef>
          </c:val>
          <c:extLst>
            <c:ext xmlns:c16="http://schemas.microsoft.com/office/drawing/2014/chart" uri="{C3380CC4-5D6E-409C-BE32-E72D297353CC}">
              <c16:uniqueId val="{00000001-99A4-4CBC-A2FE-34CF11176798}"/>
            </c:ext>
          </c:extLst>
        </c:ser>
        <c:dLbls>
          <c:showLegendKey val="0"/>
          <c:showVal val="0"/>
          <c:showCatName val="0"/>
          <c:showSerName val="0"/>
          <c:showPercent val="0"/>
          <c:showBubbleSize val="0"/>
        </c:dLbls>
        <c:gapWidth val="182"/>
        <c:axId val="545597024"/>
        <c:axId val="545596240"/>
      </c:barChart>
      <c:catAx>
        <c:axId val="54559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596240"/>
        <c:crosses val="autoZero"/>
        <c:auto val="1"/>
        <c:lblAlgn val="ctr"/>
        <c:lblOffset val="100"/>
        <c:noMultiLvlLbl val="0"/>
      </c:catAx>
      <c:valAx>
        <c:axId val="5455962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597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3110978" cy="474023"/>
          </a:xfrm>
          <a:prstGeom prst="rect">
            <a:avLst/>
          </a:prstGeom>
        </p:spPr>
        <p:txBody>
          <a:bodyPr vert="horz" lIns="94536" tIns="47267" rIns="94536" bIns="47267"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63325" y="4"/>
            <a:ext cx="3110978" cy="474023"/>
          </a:xfrm>
          <a:prstGeom prst="rect">
            <a:avLst/>
          </a:prstGeom>
        </p:spPr>
        <p:txBody>
          <a:bodyPr vert="horz" lIns="94536" tIns="47267" rIns="94536" bIns="47267" rtlCol="0"/>
          <a:lstStyle>
            <a:lvl1pPr algn="r" fontAlgn="auto">
              <a:spcBef>
                <a:spcPts val="0"/>
              </a:spcBef>
              <a:spcAft>
                <a:spcPts val="0"/>
              </a:spcAft>
              <a:defRPr sz="1200">
                <a:latin typeface="+mn-lt"/>
                <a:cs typeface="+mn-cs"/>
              </a:defRPr>
            </a:lvl1pPr>
          </a:lstStyle>
          <a:p>
            <a:pPr>
              <a:defRPr/>
            </a:pPr>
            <a:fld id="{46E18A7C-1E4B-4CA5-A5BE-97380EA5825B}" type="datetimeFigureOut">
              <a:rPr lang="en-US"/>
              <a:pPr>
                <a:defRPr/>
              </a:pPr>
              <a:t>6/26/2020</a:t>
            </a:fld>
            <a:endParaRPr lang="en-US"/>
          </a:p>
        </p:txBody>
      </p:sp>
      <p:sp>
        <p:nvSpPr>
          <p:cNvPr id="4" name="Footer Placeholder 3"/>
          <p:cNvSpPr>
            <a:spLocks noGrp="1"/>
          </p:cNvSpPr>
          <p:nvPr>
            <p:ph type="ftr" sz="quarter" idx="2"/>
          </p:nvPr>
        </p:nvSpPr>
        <p:spPr>
          <a:xfrm>
            <a:off x="9" y="9001563"/>
            <a:ext cx="3110978" cy="457845"/>
          </a:xfrm>
          <a:prstGeom prst="rect">
            <a:avLst/>
          </a:prstGeom>
        </p:spPr>
        <p:txBody>
          <a:bodyPr vert="horz" lIns="94536" tIns="47267" rIns="94536" bIns="47267"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63325" y="8985386"/>
            <a:ext cx="3110978" cy="474023"/>
          </a:xfrm>
          <a:prstGeom prst="rect">
            <a:avLst/>
          </a:prstGeom>
        </p:spPr>
        <p:txBody>
          <a:bodyPr vert="horz" lIns="94536" tIns="47267" rIns="94536" bIns="47267" rtlCol="0" anchor="b"/>
          <a:lstStyle>
            <a:lvl1pPr algn="r" fontAlgn="auto">
              <a:spcBef>
                <a:spcPts val="0"/>
              </a:spcBef>
              <a:spcAft>
                <a:spcPts val="0"/>
              </a:spcAft>
              <a:defRPr sz="1200">
                <a:latin typeface="+mn-lt"/>
                <a:cs typeface="+mn-cs"/>
              </a:defRPr>
            </a:lvl1pPr>
          </a:lstStyle>
          <a:p>
            <a:pPr>
              <a:defRPr/>
            </a:pPr>
            <a:fld id="{F770221B-DCCF-4CF6-A176-F1569CDC927D}" type="slidenum">
              <a:rPr lang="en-US"/>
              <a:pPr>
                <a:defRPr/>
              </a:pPr>
              <a:t>‹#›</a:t>
            </a:fld>
            <a:endParaRPr lang="en-US"/>
          </a:p>
        </p:txBody>
      </p:sp>
    </p:spTree>
    <p:extLst>
      <p:ext uri="{BB962C8B-B14F-4D97-AF65-F5344CB8AC3E}">
        <p14:creationId xmlns:p14="http://schemas.microsoft.com/office/powerpoint/2010/main" val="1994637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3110978" cy="474023"/>
          </a:xfrm>
          <a:prstGeom prst="rect">
            <a:avLst/>
          </a:prstGeom>
        </p:spPr>
        <p:txBody>
          <a:bodyPr vert="horz" lIns="94536" tIns="47267" rIns="94536" bIns="47267"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63325" y="4"/>
            <a:ext cx="3110978" cy="474023"/>
          </a:xfrm>
          <a:prstGeom prst="rect">
            <a:avLst/>
          </a:prstGeom>
        </p:spPr>
        <p:txBody>
          <a:bodyPr vert="horz" lIns="94536" tIns="47267" rIns="94536" bIns="47267" rtlCol="0"/>
          <a:lstStyle>
            <a:lvl1pPr algn="r" fontAlgn="auto">
              <a:spcBef>
                <a:spcPts val="0"/>
              </a:spcBef>
              <a:spcAft>
                <a:spcPts val="0"/>
              </a:spcAft>
              <a:defRPr sz="1200">
                <a:latin typeface="+mn-lt"/>
                <a:cs typeface="+mn-cs"/>
              </a:defRPr>
            </a:lvl1pPr>
          </a:lstStyle>
          <a:p>
            <a:pPr>
              <a:defRPr/>
            </a:pPr>
            <a:fld id="{73009DB8-3D72-4311-B9D8-FE0E7F7653D4}" type="datetimeFigureOut">
              <a:rPr lang="en-US"/>
              <a:pPr>
                <a:defRPr/>
              </a:pPr>
              <a:t>6/26/2020</a:t>
            </a:fld>
            <a:endParaRPr lang="en-US"/>
          </a:p>
        </p:txBody>
      </p:sp>
      <p:sp>
        <p:nvSpPr>
          <p:cNvPr id="4" name="Slide Image Placeholder 3"/>
          <p:cNvSpPr>
            <a:spLocks noGrp="1" noRot="1" noChangeAspect="1"/>
          </p:cNvSpPr>
          <p:nvPr>
            <p:ph type="sldImg" idx="2"/>
          </p:nvPr>
        </p:nvSpPr>
        <p:spPr>
          <a:xfrm>
            <a:off x="1223963" y="709613"/>
            <a:ext cx="4729162" cy="3546475"/>
          </a:xfrm>
          <a:prstGeom prst="rect">
            <a:avLst/>
          </a:prstGeom>
          <a:noFill/>
          <a:ln w="12700">
            <a:solidFill>
              <a:prstClr val="black"/>
            </a:solidFill>
          </a:ln>
        </p:spPr>
        <p:txBody>
          <a:bodyPr vert="horz" lIns="94536" tIns="47267" rIns="94536" bIns="47267" rtlCol="0" anchor="ctr"/>
          <a:lstStyle/>
          <a:p>
            <a:pPr lvl="0"/>
            <a:endParaRPr lang="en-US" noProof="0"/>
          </a:p>
        </p:txBody>
      </p:sp>
      <p:sp>
        <p:nvSpPr>
          <p:cNvPr id="5" name="Notes Placeholder 4"/>
          <p:cNvSpPr>
            <a:spLocks noGrp="1"/>
          </p:cNvSpPr>
          <p:nvPr>
            <p:ph type="body" sz="quarter" idx="3"/>
          </p:nvPr>
        </p:nvSpPr>
        <p:spPr>
          <a:xfrm>
            <a:off x="717920" y="4494314"/>
            <a:ext cx="5740088" cy="4256490"/>
          </a:xfrm>
          <a:prstGeom prst="rect">
            <a:avLst/>
          </a:prstGeom>
        </p:spPr>
        <p:txBody>
          <a:bodyPr vert="horz" lIns="94536" tIns="47267" rIns="94536" bIns="4726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9" y="8985386"/>
            <a:ext cx="3110978" cy="474023"/>
          </a:xfrm>
          <a:prstGeom prst="rect">
            <a:avLst/>
          </a:prstGeom>
        </p:spPr>
        <p:txBody>
          <a:bodyPr vert="horz" lIns="94536" tIns="47267" rIns="94536" bIns="47267" rtlCol="0" anchor="b"/>
          <a:lstStyle>
            <a:lvl1pPr algn="l" fontAlgn="auto">
              <a:spcBef>
                <a:spcPts val="0"/>
              </a:spcBef>
              <a:spcAft>
                <a:spcPts val="0"/>
              </a:spcAft>
              <a:defRPr sz="1200">
                <a:latin typeface="+mn-lt"/>
                <a:cs typeface="+mn-cs"/>
              </a:defRPr>
            </a:lvl1pPr>
          </a:lstStyle>
          <a:p>
            <a:pPr>
              <a:defRPr/>
            </a:pPr>
            <a:r>
              <a:rPr lang="en-US"/>
              <a:t>*Please indicate the performance measures that relate to Agency Priority Goals with an asterik</a:t>
            </a:r>
          </a:p>
        </p:txBody>
      </p:sp>
      <p:sp>
        <p:nvSpPr>
          <p:cNvPr id="7" name="Slide Number Placeholder 6"/>
          <p:cNvSpPr>
            <a:spLocks noGrp="1"/>
          </p:cNvSpPr>
          <p:nvPr>
            <p:ph type="sldNum" sz="quarter" idx="5"/>
          </p:nvPr>
        </p:nvSpPr>
        <p:spPr>
          <a:xfrm>
            <a:off x="4063325" y="8985386"/>
            <a:ext cx="3110978" cy="474023"/>
          </a:xfrm>
          <a:prstGeom prst="rect">
            <a:avLst/>
          </a:prstGeom>
        </p:spPr>
        <p:txBody>
          <a:bodyPr vert="horz" lIns="94536" tIns="47267" rIns="94536" bIns="47267" rtlCol="0" anchor="b"/>
          <a:lstStyle>
            <a:lvl1pPr algn="r" fontAlgn="auto">
              <a:spcBef>
                <a:spcPts val="0"/>
              </a:spcBef>
              <a:spcAft>
                <a:spcPts val="0"/>
              </a:spcAft>
              <a:defRPr sz="1200">
                <a:latin typeface="+mn-lt"/>
                <a:cs typeface="+mn-cs"/>
              </a:defRPr>
            </a:lvl1pPr>
          </a:lstStyle>
          <a:p>
            <a:pPr>
              <a:defRPr/>
            </a:pPr>
            <a:fld id="{50FF4534-B329-401B-AE23-89FA4CAE54CB}" type="slidenum">
              <a:rPr lang="en-US"/>
              <a:pPr>
                <a:defRPr/>
              </a:pPr>
              <a:t>‹#›</a:t>
            </a:fld>
            <a:endParaRPr lang="en-US"/>
          </a:p>
        </p:txBody>
      </p:sp>
    </p:spTree>
    <p:extLst>
      <p:ext uri="{BB962C8B-B14F-4D97-AF65-F5344CB8AC3E}">
        <p14:creationId xmlns:p14="http://schemas.microsoft.com/office/powerpoint/2010/main" val="22541292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FF4534-B329-401B-AE23-89FA4CAE54CB}" type="slidenum">
              <a:rPr lang="en-US" smtClean="0"/>
              <a:pPr>
                <a:defRPr/>
              </a:pPr>
              <a:t>1</a:t>
            </a:fld>
            <a:endParaRPr lang="en-US"/>
          </a:p>
        </p:txBody>
      </p:sp>
    </p:spTree>
    <p:extLst>
      <p:ext uri="{BB962C8B-B14F-4D97-AF65-F5344CB8AC3E}">
        <p14:creationId xmlns:p14="http://schemas.microsoft.com/office/powerpoint/2010/main" val="26196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10</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59931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11</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b="1"/>
          </a:p>
        </p:txBody>
      </p:sp>
    </p:spTree>
    <p:extLst>
      <p:ext uri="{BB962C8B-B14F-4D97-AF65-F5344CB8AC3E}">
        <p14:creationId xmlns:p14="http://schemas.microsoft.com/office/powerpoint/2010/main" val="2679500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12</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i="0"/>
          </a:p>
        </p:txBody>
      </p:sp>
    </p:spTree>
    <p:extLst>
      <p:ext uri="{BB962C8B-B14F-4D97-AF65-F5344CB8AC3E}">
        <p14:creationId xmlns:p14="http://schemas.microsoft.com/office/powerpoint/2010/main" val="178014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13</a:t>
            </a:fld>
            <a:endParaRPr lang="en-US"/>
          </a:p>
        </p:txBody>
      </p:sp>
      <p:sp>
        <p:nvSpPr>
          <p:cNvPr id="6" name="Notes Placeholder 5"/>
          <p:cNvSpPr>
            <a:spLocks noGrp="1"/>
          </p:cNvSpPr>
          <p:nvPr>
            <p:ph type="body" sz="quarter" idx="11"/>
          </p:nvPr>
        </p:nvSpPr>
        <p:spPr/>
        <p:txBody>
          <a:bodyPr>
            <a:normAutofit/>
          </a:bodyPr>
          <a:lstStyle/>
          <a:p>
            <a:endParaRPr lang="en-US" b="1"/>
          </a:p>
        </p:txBody>
      </p:sp>
    </p:spTree>
    <p:extLst>
      <p:ext uri="{BB962C8B-B14F-4D97-AF65-F5344CB8AC3E}">
        <p14:creationId xmlns:p14="http://schemas.microsoft.com/office/powerpoint/2010/main" val="173172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14</a:t>
            </a:fld>
            <a:endParaRPr lang="en-US"/>
          </a:p>
        </p:txBody>
      </p:sp>
      <p:sp>
        <p:nvSpPr>
          <p:cNvPr id="6" name="Notes Placeholder 5"/>
          <p:cNvSpPr>
            <a:spLocks noGrp="1"/>
          </p:cNvSpPr>
          <p:nvPr>
            <p:ph type="body" sz="quarter" idx="11"/>
          </p:nvPr>
        </p:nvSpPr>
        <p:spPr/>
        <p:txBody>
          <a:bodyPr>
            <a:normAutofit/>
          </a:bodyPr>
          <a:lstStyle/>
          <a:p>
            <a:endParaRPr lang="en-US" b="1"/>
          </a:p>
        </p:txBody>
      </p:sp>
    </p:spTree>
    <p:extLst>
      <p:ext uri="{BB962C8B-B14F-4D97-AF65-F5344CB8AC3E}">
        <p14:creationId xmlns:p14="http://schemas.microsoft.com/office/powerpoint/2010/main" val="337559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a:t>
            </a:fld>
            <a:endParaRPr lang="en-US"/>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41421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70138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a:p>
        </p:txBody>
      </p:sp>
      <p:sp>
        <p:nvSpPr>
          <p:cNvPr id="6" name="Notes Placeholder 5"/>
          <p:cNvSpPr>
            <a:spLocks noGrp="1"/>
          </p:cNvSpPr>
          <p:nvPr>
            <p:ph type="body" sz="quarter" idx="11"/>
          </p:nvPr>
        </p:nvSpPr>
        <p:spPr/>
        <p:txBody>
          <a:bodyPr>
            <a:normAutofit/>
          </a:bodyPr>
          <a:lstStyle/>
          <a:p>
            <a:endParaRPr lang="en-US"/>
          </a:p>
        </p:txBody>
      </p:sp>
    </p:spTree>
    <p:extLst>
      <p:ext uri="{BB962C8B-B14F-4D97-AF65-F5344CB8AC3E}">
        <p14:creationId xmlns:p14="http://schemas.microsoft.com/office/powerpoint/2010/main" val="187691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5</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7899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6</a:t>
            </a:fld>
            <a:endParaRPr lang="en-US"/>
          </a:p>
        </p:txBody>
      </p:sp>
      <p:sp>
        <p:nvSpPr>
          <p:cNvPr id="6" name="Notes Placeholder 5"/>
          <p:cNvSpPr>
            <a:spLocks noGrp="1"/>
          </p:cNvSpPr>
          <p:nvPr>
            <p:ph type="body" sz="quarter" idx="11"/>
          </p:nvPr>
        </p:nvSpPr>
        <p:spPr/>
        <p:txBody>
          <a:bodyPr>
            <a:normAutofit/>
          </a:bodyPr>
          <a:lstStyle/>
          <a:p>
            <a:pPr algn="l"/>
            <a:endParaRPr lang="en-US" i="1"/>
          </a:p>
        </p:txBody>
      </p:sp>
    </p:spTree>
    <p:extLst>
      <p:ext uri="{BB962C8B-B14F-4D97-AF65-F5344CB8AC3E}">
        <p14:creationId xmlns:p14="http://schemas.microsoft.com/office/powerpoint/2010/main" val="60926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7</a:t>
            </a:fld>
            <a:endParaRPr lang="en-US"/>
          </a:p>
        </p:txBody>
      </p:sp>
      <p:sp>
        <p:nvSpPr>
          <p:cNvPr id="6" name="Notes Placeholder 5"/>
          <p:cNvSpPr>
            <a:spLocks noGrp="1"/>
          </p:cNvSpPr>
          <p:nvPr>
            <p:ph type="body" sz="quarter" idx="11"/>
          </p:nvPr>
        </p:nvSpPr>
        <p:spPr/>
        <p:txBody>
          <a:bodyPr>
            <a:normAutofit/>
          </a:bodyPr>
          <a:lstStyle/>
          <a:p>
            <a:endParaRPr lang="en-US" i="1"/>
          </a:p>
        </p:txBody>
      </p:sp>
    </p:spTree>
    <p:extLst>
      <p:ext uri="{BB962C8B-B14F-4D97-AF65-F5344CB8AC3E}">
        <p14:creationId xmlns:p14="http://schemas.microsoft.com/office/powerpoint/2010/main" val="1318715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8</a:t>
            </a:fld>
            <a:endParaRPr lang="en-US"/>
          </a:p>
        </p:txBody>
      </p:sp>
      <p:sp>
        <p:nvSpPr>
          <p:cNvPr id="6" name="Notes Placeholder 5"/>
          <p:cNvSpPr>
            <a:spLocks noGrp="1"/>
          </p:cNvSpPr>
          <p:nvPr>
            <p:ph type="body" sz="quarter" idx="11"/>
          </p:nvPr>
        </p:nvSpPr>
        <p:spPr/>
        <p:txBody>
          <a:bodyPr>
            <a:normAutofit/>
          </a:bodyPr>
          <a:lstStyle/>
          <a:p>
            <a:endParaRPr lang="en-US" i="1"/>
          </a:p>
        </p:txBody>
      </p:sp>
    </p:spTree>
    <p:extLst>
      <p:ext uri="{BB962C8B-B14F-4D97-AF65-F5344CB8AC3E}">
        <p14:creationId xmlns:p14="http://schemas.microsoft.com/office/powerpoint/2010/main" val="1094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9</a:t>
            </a:fld>
            <a:endParaRPr lang="en-US"/>
          </a:p>
        </p:txBody>
      </p:sp>
      <p:sp>
        <p:nvSpPr>
          <p:cNvPr id="6" name="Notes Placeholder 5"/>
          <p:cNvSpPr>
            <a:spLocks noGrp="1"/>
          </p:cNvSpPr>
          <p:nvPr>
            <p:ph type="body" sz="quarter" idx="11"/>
          </p:nvPr>
        </p:nvSpPr>
        <p:spPr/>
        <p:txBody>
          <a:bodyPr>
            <a:normAutofit/>
          </a:bodyPr>
          <a:lstStyle/>
          <a:p>
            <a:endParaRPr lang="en-US" i="1"/>
          </a:p>
        </p:txBody>
      </p:sp>
    </p:spTree>
    <p:extLst>
      <p:ext uri="{BB962C8B-B14F-4D97-AF65-F5344CB8AC3E}">
        <p14:creationId xmlns:p14="http://schemas.microsoft.com/office/powerpoint/2010/main" val="198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993D543-B9AD-4541-8D50-FC0DB6793694}" type="datetime1">
              <a:rPr lang="en-US" smtClean="0"/>
              <a:pPr>
                <a:defRPr/>
              </a:pPr>
              <a:t>6/26/2020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a:p>
        </p:txBody>
      </p:sp>
    </p:spTree>
    <p:extLst>
      <p:ext uri="{BB962C8B-B14F-4D97-AF65-F5344CB8AC3E}">
        <p14:creationId xmlns:p14="http://schemas.microsoft.com/office/powerpoint/2010/main" val="210031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D92CDEA-0595-4CD2-AB12-750352C61034}" type="datetime1">
              <a:rPr lang="en-US" smtClean="0"/>
              <a:pPr>
                <a:defRPr/>
              </a:pPr>
              <a:t>6/26/2020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a:p>
        </p:txBody>
      </p:sp>
    </p:spTree>
    <p:extLst>
      <p:ext uri="{BB962C8B-B14F-4D97-AF65-F5344CB8AC3E}">
        <p14:creationId xmlns:p14="http://schemas.microsoft.com/office/powerpoint/2010/main" val="23358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2FD303E-E507-4F3D-A405-065880C06DB1}" type="datetime1">
              <a:rPr lang="en-US" smtClean="0"/>
              <a:pPr>
                <a:defRPr/>
              </a:pPr>
              <a:t>6/26/2020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a:p>
        </p:txBody>
      </p:sp>
    </p:spTree>
    <p:extLst>
      <p:ext uri="{BB962C8B-B14F-4D97-AF65-F5344CB8AC3E}">
        <p14:creationId xmlns:p14="http://schemas.microsoft.com/office/powerpoint/2010/main" val="42226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6BBDA07-6C4A-45A7-8D6E-FCE60B3A696E}" type="datetime1">
              <a:rPr lang="en-US" smtClean="0"/>
              <a:pPr>
                <a:defRPr/>
              </a:pPr>
              <a:t>6/26/2020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a:p>
        </p:txBody>
      </p:sp>
    </p:spTree>
    <p:extLst>
      <p:ext uri="{BB962C8B-B14F-4D97-AF65-F5344CB8AC3E}">
        <p14:creationId xmlns:p14="http://schemas.microsoft.com/office/powerpoint/2010/main" val="294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FC9EC1C-17E7-4876-A5B9-E345375D393E}" type="datetime1">
              <a:rPr lang="en-US" smtClean="0"/>
              <a:pPr>
                <a:defRPr/>
              </a:pPr>
              <a:t>6/26/2020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a:p>
        </p:txBody>
      </p:sp>
    </p:spTree>
    <p:extLst>
      <p:ext uri="{BB962C8B-B14F-4D97-AF65-F5344CB8AC3E}">
        <p14:creationId xmlns:p14="http://schemas.microsoft.com/office/powerpoint/2010/main" val="334988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D9B6FA6B-F14C-49E5-BF02-7122386C8ADE}" type="datetime1">
              <a:rPr lang="en-US" smtClean="0"/>
              <a:pPr>
                <a:defRPr/>
              </a:pPr>
              <a:t>6/26/2020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a:p>
        </p:txBody>
      </p:sp>
    </p:spTree>
    <p:extLst>
      <p:ext uri="{BB962C8B-B14F-4D97-AF65-F5344CB8AC3E}">
        <p14:creationId xmlns:p14="http://schemas.microsoft.com/office/powerpoint/2010/main" val="2985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5BA0F53-C87C-416C-AA8F-09ECA46FD558}" type="datetime1">
              <a:rPr lang="en-US" smtClean="0"/>
              <a:pPr>
                <a:defRPr/>
              </a:pPr>
              <a:t>6/26/2020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a:p>
        </p:txBody>
      </p:sp>
    </p:spTree>
    <p:extLst>
      <p:ext uri="{BB962C8B-B14F-4D97-AF65-F5344CB8AC3E}">
        <p14:creationId xmlns:p14="http://schemas.microsoft.com/office/powerpoint/2010/main" val="2792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700610E-F571-4A51-B01B-45852481F52C}" type="datetime1">
              <a:rPr lang="en-US" smtClean="0"/>
              <a:pPr>
                <a:defRPr/>
              </a:pPr>
              <a:t>6/26/2020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a:p>
        </p:txBody>
      </p:sp>
    </p:spTree>
    <p:extLst>
      <p:ext uri="{BB962C8B-B14F-4D97-AF65-F5344CB8AC3E}">
        <p14:creationId xmlns:p14="http://schemas.microsoft.com/office/powerpoint/2010/main" val="42376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DC02DDB-B073-4E10-B6F5-85A4CD03F53F}" type="datetime1">
              <a:rPr lang="en-US" smtClean="0"/>
              <a:pPr>
                <a:defRPr/>
              </a:pPr>
              <a:t>6/26/2020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a:p>
        </p:txBody>
      </p:sp>
    </p:spTree>
    <p:extLst>
      <p:ext uri="{BB962C8B-B14F-4D97-AF65-F5344CB8AC3E}">
        <p14:creationId xmlns:p14="http://schemas.microsoft.com/office/powerpoint/2010/main" val="228958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B5678B0-3276-4883-93A0-381D6C5098A6}" type="datetime1">
              <a:rPr lang="en-US" smtClean="0"/>
              <a:pPr>
                <a:defRPr/>
              </a:pPr>
              <a:t>6/26/2020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a:p>
        </p:txBody>
      </p:sp>
    </p:spTree>
    <p:extLst>
      <p:ext uri="{BB962C8B-B14F-4D97-AF65-F5344CB8AC3E}">
        <p14:creationId xmlns:p14="http://schemas.microsoft.com/office/powerpoint/2010/main" val="34306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84D048F-F5E5-4629-BD23-9DD9881C804E}" type="datetime1">
              <a:rPr lang="en-US" smtClean="0"/>
              <a:pPr>
                <a:defRPr/>
              </a:pPr>
              <a:t>6/26/2020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a:p>
        </p:txBody>
      </p:sp>
    </p:spTree>
    <p:extLst>
      <p:ext uri="{BB962C8B-B14F-4D97-AF65-F5344CB8AC3E}">
        <p14:creationId xmlns:p14="http://schemas.microsoft.com/office/powerpoint/2010/main" val="34190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EAD120-2A39-4E95-B35A-900D9441A22E}" type="datetime1">
              <a:rPr lang="en-US" smtClean="0"/>
              <a:pPr>
                <a:defRPr/>
              </a:pPr>
              <a:t>6/26/2020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a:p>
        </p:txBody>
      </p:sp>
    </p:spTree>
    <p:extLst>
      <p:ext uri="{BB962C8B-B14F-4D97-AF65-F5344CB8AC3E}">
        <p14:creationId xmlns:p14="http://schemas.microsoft.com/office/powerpoint/2010/main" val="206244105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81200"/>
            <a:ext cx="9144000" cy="12003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2C4F"/>
              </a:solidFill>
            </a:endParaRPr>
          </a:p>
        </p:txBody>
      </p:sp>
      <p:sp>
        <p:nvSpPr>
          <p:cNvPr id="7" name="Rectangle 6"/>
          <p:cNvSpPr/>
          <p:nvPr/>
        </p:nvSpPr>
        <p:spPr>
          <a:xfrm>
            <a:off x="0" y="2013372"/>
            <a:ext cx="9144000" cy="584775"/>
          </a:xfrm>
          <a:prstGeom prst="rect">
            <a:avLst/>
          </a:prstGeom>
        </p:spPr>
        <p:txBody>
          <a:bodyPr wrap="square">
            <a:spAutoFit/>
          </a:bodyPr>
          <a:lstStyle/>
          <a:p>
            <a:pPr algn="ctr">
              <a:defRPr/>
            </a:pPr>
            <a:r>
              <a:rPr lang="en-US" sz="1400" b="1">
                <a:solidFill>
                  <a:schemeClr val="bg1"/>
                </a:solidFill>
                <a:latin typeface="Lucida Sans" panose="020B0602030504020204" pitchFamily="34" charset="0"/>
                <a:cs typeface="Times New Roman" panose="02020603050405020304" pitchFamily="18" charset="0"/>
              </a:rPr>
              <a:t>Agency Priority Goal Action Plan</a:t>
            </a:r>
          </a:p>
          <a:p>
            <a:pPr algn="ctr">
              <a:defRPr/>
            </a:pPr>
            <a:endParaRPr lang="en-US" b="1">
              <a:solidFill>
                <a:schemeClr val="bg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295400" y="3272597"/>
            <a:ext cx="7239000" cy="2799430"/>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solidFill>
                  <a:srgbClr val="00244B"/>
                </a:solidFill>
                <a:latin typeface="Lucida Sans" panose="020B0602030504020204" pitchFamily="34" charset="0"/>
                <a:cs typeface="Times New Roman" panose="02020603050405020304" pitchFamily="18" charset="0"/>
              </a:rPr>
              <a:t>Goal Leader(s): </a:t>
            </a:r>
          </a:p>
          <a:p>
            <a:endParaRPr lang="en-US" sz="1400" b="1" dirty="0">
              <a:solidFill>
                <a:srgbClr val="00244B"/>
              </a:solidFill>
              <a:latin typeface="Lucida Sans" panose="020B0602030504020204" pitchFamily="34" charset="0"/>
              <a:cs typeface="Times New Roman" panose="02020603050405020304" pitchFamily="18" charset="0"/>
            </a:endParaRPr>
          </a:p>
          <a:p>
            <a:r>
              <a:rPr lang="en-US" sz="1400" dirty="0"/>
              <a:t>Dr. Sarah Tomlinson, Associate Deputy Administrator, Veterinary Services (VS) Strategy and Policy</a:t>
            </a:r>
            <a:br>
              <a:rPr lang="en-US" sz="1400" dirty="0"/>
            </a:br>
            <a:br>
              <a:rPr lang="en-US" sz="1400" dirty="0"/>
            </a:br>
            <a:br>
              <a:rPr lang="en-US" sz="1400" dirty="0"/>
            </a:br>
            <a:br>
              <a:rPr lang="en-US" sz="1200" dirty="0">
                <a:latin typeface="Lucida Sans" panose="020B0602030504020204" pitchFamily="34" charset="0"/>
                <a:cs typeface="Times New Roman" panose="02020603050405020304" pitchFamily="18" charset="0"/>
              </a:rPr>
            </a:br>
            <a:endParaRPr lang="en-US" sz="1200" dirty="0">
              <a:solidFill>
                <a:srgbClr val="00244B"/>
              </a:solidFill>
              <a:latin typeface="Lucida Sans" panose="020B0602030504020204" pitchFamily="34" charset="0"/>
              <a:cs typeface="Times New Roman" panose="02020603050405020304" pitchFamily="18" charset="0"/>
            </a:endParaRPr>
          </a:p>
          <a:p>
            <a:endParaRPr lang="en-US" sz="1200" dirty="0">
              <a:solidFill>
                <a:srgbClr val="00244B"/>
              </a:solidFill>
              <a:latin typeface="Lucida Sans" panose="020B0602030504020204" pitchFamily="34" charset="0"/>
              <a:cs typeface="Times New Roman" panose="02020603050405020304" pitchFamily="18" charset="0"/>
            </a:endParaRPr>
          </a:p>
        </p:txBody>
      </p:sp>
      <p:sp>
        <p:nvSpPr>
          <p:cNvPr id="2" name="Rectangle 1"/>
          <p:cNvSpPr/>
          <p:nvPr/>
        </p:nvSpPr>
        <p:spPr>
          <a:xfrm>
            <a:off x="0" y="2367816"/>
            <a:ext cx="9144000" cy="523220"/>
          </a:xfrm>
          <a:prstGeom prst="rect">
            <a:avLst/>
          </a:prstGeom>
        </p:spPr>
        <p:txBody>
          <a:bodyPr wrap="square">
            <a:spAutoFit/>
          </a:bodyPr>
          <a:lstStyle/>
          <a:p>
            <a:pPr algn="ctr"/>
            <a:r>
              <a:rPr lang="en-US" sz="2800">
                <a:solidFill>
                  <a:schemeClr val="bg1"/>
                </a:solidFill>
                <a:latin typeface="Lucida Sans" panose="020B0602030504020204" pitchFamily="34" charset="0"/>
                <a:cs typeface="Times New Roman" panose="02020603050405020304" pitchFamily="18" charset="0"/>
              </a:rPr>
              <a:t>Animal Disease Reduction</a:t>
            </a:r>
          </a:p>
        </p:txBody>
      </p:sp>
      <p:pic>
        <p:nvPicPr>
          <p:cNvPr id="11" name="Picture 10"/>
          <p:cNvPicPr/>
          <p:nvPr/>
        </p:nvPicPr>
        <p:blipFill>
          <a:blip r:embed="rId3"/>
          <a:stretch>
            <a:fillRect/>
          </a:stretch>
        </p:blipFill>
        <p:spPr>
          <a:xfrm>
            <a:off x="304800" y="6119952"/>
            <a:ext cx="3125422" cy="585648"/>
          </a:xfrm>
          <a:prstGeom prst="rect">
            <a:avLst/>
          </a:prstGeom>
        </p:spPr>
      </p:pic>
      <p:sp>
        <p:nvSpPr>
          <p:cNvPr id="17" name="Rectangle 16"/>
          <p:cNvSpPr/>
          <p:nvPr/>
        </p:nvSpPr>
        <p:spPr>
          <a:xfrm>
            <a:off x="5498827" y="6258887"/>
            <a:ext cx="3187973" cy="307777"/>
          </a:xfrm>
          <a:prstGeom prst="rect">
            <a:avLst/>
          </a:prstGeom>
        </p:spPr>
        <p:txBody>
          <a:bodyPr wrap="square">
            <a:spAutoFit/>
          </a:bodyPr>
          <a:lstStyle/>
          <a:p>
            <a:pPr algn="r"/>
            <a:r>
              <a:rPr lang="en-US" sz="1400" dirty="0">
                <a:latin typeface="Lucida Sans"/>
                <a:cs typeface="Times New Roman"/>
              </a:rPr>
              <a:t>June, 2020</a:t>
            </a:r>
            <a:endParaRPr lang="en-US" sz="1400" dirty="0">
              <a:latin typeface="Lucida Sans" panose="020B06020305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173" y="72974"/>
            <a:ext cx="1853654" cy="1853654"/>
          </a:xfrm>
          <a:prstGeom prst="rect">
            <a:avLst/>
          </a:prstGeom>
        </p:spPr>
      </p:pic>
      <p:pic>
        <p:nvPicPr>
          <p:cNvPr id="12" name="Picture 8" descr="File:US-DeptOfAgriculture-Seal.svg">
            <a:extLst>
              <a:ext uri="{FF2B5EF4-FFF2-40B4-BE49-F238E27FC236}">
                <a16:creationId xmlns:a16="http://schemas.microsoft.com/office/drawing/2014/main" id="{2DEB27AD-E05F-4FF0-A3A5-5B0E87AA1E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972" y="152400"/>
            <a:ext cx="1742056" cy="174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Key Indicators</a:t>
            </a:r>
            <a:endParaRPr lang="en-US">
              <a:solidFill>
                <a:schemeClr val="tx1"/>
              </a:solidFill>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p>
            <a:pPr>
              <a:defRPr/>
            </a:pPr>
            <a:fld id="{939A7CC1-7E13-436F-B581-24BA55219FC5}" type="slidenum">
              <a:rPr lang="en-US" smtClean="0">
                <a:solidFill>
                  <a:prstClr val="black">
                    <a:tint val="75000"/>
                  </a:prstClr>
                </a:solidFill>
              </a:rPr>
              <a:pPr>
                <a:defRPr/>
              </a:pPr>
              <a:t>10</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p:nvPr>
            <p:extLst>
              <p:ext uri="{D42A27DB-BD31-4B8C-83A1-F6EECF244321}">
                <p14:modId xmlns:p14="http://schemas.microsoft.com/office/powerpoint/2010/main" val="1812467289"/>
              </p:ext>
            </p:extLst>
          </p:nvPr>
        </p:nvGraphicFramePr>
        <p:xfrm>
          <a:off x="609600" y="1066800"/>
          <a:ext cx="790575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7772400" y="1984873"/>
            <a:ext cx="685801" cy="461665"/>
          </a:xfrm>
          <a:prstGeom prst="rect">
            <a:avLst/>
          </a:prstGeom>
          <a:noFill/>
        </p:spPr>
        <p:txBody>
          <a:bodyPr wrap="square" rtlCol="0">
            <a:spAutoFit/>
          </a:bodyPr>
          <a:lstStyle/>
          <a:p>
            <a:pPr algn="ctr"/>
            <a:r>
              <a:rPr lang="en-US" sz="1200" b="1">
                <a:solidFill>
                  <a:srgbClr val="FF0000"/>
                </a:solidFill>
              </a:rPr>
              <a:t>Goal Target</a:t>
            </a:r>
          </a:p>
        </p:txBody>
      </p:sp>
      <p:cxnSp>
        <p:nvCxnSpPr>
          <p:cNvPr id="11" name="Straight Connector 10"/>
          <p:cNvCxnSpPr/>
          <p:nvPr/>
        </p:nvCxnSpPr>
        <p:spPr>
          <a:xfrm>
            <a:off x="1066800" y="2438400"/>
            <a:ext cx="7391401"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89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vert="horz" lIns="91440" tIns="45720" rIns="91440" bIns="45720" rtlCol="0" anchor="t">
            <a:normAutofit/>
          </a:bodyPr>
          <a:lstStyle/>
          <a:p>
            <a:pPr lvl="0" algn="l">
              <a:defRPr/>
            </a:pPr>
            <a:r>
              <a:rPr lang="en-US" sz="2800" b="1" dirty="0">
                <a:solidFill>
                  <a:prstClr val="black"/>
                </a:solidFill>
                <a:latin typeface="Calibri Light" panose="020F0302020204030204"/>
              </a:rPr>
              <a:t>Summary of Progress – FY20  Q1-Q2</a:t>
            </a:r>
            <a:endParaRPr lang="en-US" b="1" dirty="0">
              <a:solidFill>
                <a:prstClr val="black"/>
              </a:solidFill>
              <a:latin typeface="Calibri Light" panose="020F0302020204030204"/>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11</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143000"/>
            <a:ext cx="7848600" cy="5078313"/>
          </a:xfrm>
          <a:prstGeom prst="rect">
            <a:avLst/>
          </a:prstGeom>
          <a:noFill/>
        </p:spPr>
        <p:txBody>
          <a:bodyPr wrap="square" rtlCol="0" anchor="t">
            <a:spAutoFit/>
          </a:bodyPr>
          <a:lstStyle/>
          <a:p>
            <a:pPr marL="285750" indent="-285750">
              <a:buFont typeface="Arial" panose="020B0604020202020204" pitchFamily="34" charset="0"/>
              <a:buChar char="•"/>
            </a:pPr>
            <a:r>
              <a:rPr lang="en-US" dirty="0"/>
              <a:t>In Q1 and Q2, </a:t>
            </a:r>
            <a:r>
              <a:rPr lang="en-US" dirty="0">
                <a:ea typeface="+mn-lt"/>
                <a:cs typeface="+mn-lt"/>
              </a:rPr>
              <a:t>a total of 7,237,385 USDA approved identification tags for cattle were distributed. Currently, 45% of USDA approved tags being distributed are electronic RFID tags and 55% of USDA approved tags being distributed are visual/metal tags.</a:t>
            </a:r>
            <a:r>
              <a:rPr lang="en-US" dirty="0"/>
              <a:t> </a:t>
            </a:r>
          </a:p>
          <a:p>
            <a:pPr marL="285750" indent="-285750">
              <a:buFont typeface="Arial" panose="020B0604020202020204" pitchFamily="34" charset="0"/>
              <a:buChar char="•"/>
            </a:pPr>
            <a:r>
              <a:rPr lang="en-US" dirty="0"/>
              <a:t>In Quarter 2, USDA APHIS Veterinary Services Field Staff provided outreach and education at approximately 75 meetings, reaching approximately 3,760 stakeholders nationwide.  These meetings allow the Agency to communicate  current information about the Animal Disease Traceability program with key stakeholder groups and share experiences on the value of utilizing electronic RFID tags. </a:t>
            </a:r>
            <a:endParaRPr lang="en-US" dirty="0">
              <a:cs typeface="Calibri"/>
            </a:endParaRPr>
          </a:p>
          <a:p>
            <a:pPr marL="285750" indent="-285750">
              <a:buFont typeface="Arial" panose="020B0604020202020204" pitchFamily="34" charset="0"/>
              <a:buChar char="•"/>
            </a:pPr>
            <a:r>
              <a:rPr lang="en-US" dirty="0"/>
              <a:t>Stakeholders included Tribal ranchers, 4-H participants, organic farmers, accredited veterinarians, veterinary students, and State animal health staff.  Meetings scheduled in mid to late March were cancelled by stakeholders due to COVID-19 social distancing needs.</a:t>
            </a:r>
          </a:p>
          <a:p>
            <a:pPr marL="285750" lvl="0" indent="-285750" defTabSz="685800">
              <a:buFont typeface="Arial" panose="020B0604020202020204" pitchFamily="34" charset="0"/>
              <a:buChar char="•"/>
              <a:defRPr/>
            </a:pPr>
            <a:r>
              <a:rPr lang="en-US" dirty="0"/>
              <a:t>As of January 31</a:t>
            </a:r>
            <a:r>
              <a:rPr lang="en-US" baseline="30000" dirty="0"/>
              <a:t>st</a:t>
            </a:r>
            <a:r>
              <a:rPr lang="en-US" dirty="0"/>
              <a:t>, 2020, USDA began offering free RFID tags to States and accredited veterinarians as an alternative to metal tags for use on cattle and bison.  USDA began working with the States on equitable distribution of these tags in mid-Quarter 2.</a:t>
            </a:r>
          </a:p>
        </p:txBody>
      </p:sp>
    </p:spTree>
    <p:extLst>
      <p:ext uri="{BB962C8B-B14F-4D97-AF65-F5344CB8AC3E}">
        <p14:creationId xmlns:p14="http://schemas.microsoft.com/office/powerpoint/2010/main" val="75610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Data Accuracy and Reliability</a:t>
            </a:r>
            <a:endParaRPr lang="en-US">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12</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609600"/>
            <a:ext cx="8686800" cy="5478423"/>
          </a:xfrm>
          <a:prstGeom prst="rect">
            <a:avLst/>
          </a:prstGeom>
          <a:noFill/>
        </p:spPr>
        <p:txBody>
          <a:bodyPr wrap="square" rtlCol="0">
            <a:spAutoFit/>
          </a:bodyPr>
          <a:lstStyle/>
          <a:p>
            <a:r>
              <a:rPr lang="en-US" sz="1600" b="1"/>
              <a:t>Description/definition of the data:</a:t>
            </a:r>
            <a:r>
              <a:rPr lang="en-US" sz="1600"/>
              <a:t>  Official animal identification devices provide essential information to achieve timely traceability in response to an animal disease event.  The Animal Identification Number (AIN) is an official number that is imprinted on visual official </a:t>
            </a:r>
            <a:r>
              <a:rPr lang="en-US" sz="1600" err="1"/>
              <a:t>eartags</a:t>
            </a:r>
            <a:r>
              <a:rPr lang="en-US" sz="1600"/>
              <a:t> or encoded in electronic identification devices also known as radio frequency identification (RFID).  Animal identification number devices may only be manufactured by authorized device manufacturers.  </a:t>
            </a:r>
          </a:p>
          <a:p>
            <a:r>
              <a:rPr lang="en-US" sz="1600"/>
              <a:t>Authorized AIN device manufacturers distribute devices through authorized device managers, documenting this distribution in the Animal Identification Management System (AIMS).  AIMS is the Web-based information system used to administer official AINs devices and other animal disease events associated with AINs.  The AIN manager maintains records for tracking the distribution of the AINs devices, making this information available when needed for animal disease traces.  Databases used for these records include AIMS, State-specific databases, or third-party databases.</a:t>
            </a:r>
          </a:p>
          <a:p>
            <a:endParaRPr lang="en-US" sz="1000" b="1"/>
          </a:p>
          <a:p>
            <a:r>
              <a:rPr lang="en-US" sz="1600" b="1"/>
              <a:t>Source of data: </a:t>
            </a:r>
            <a:r>
              <a:rPr lang="en-US" sz="1600"/>
              <a:t> Data on the distribution of AINs devices from manufacturers to stakeholders are pulled from the AIMS database.  These data include AIN devices distributed to retailers, State animal health officials, accredited veterinarians, and producers.</a:t>
            </a:r>
          </a:p>
          <a:p>
            <a:endParaRPr lang="en-US" sz="1000" b="1"/>
          </a:p>
          <a:p>
            <a:r>
              <a:rPr lang="en-US" sz="1600" b="1"/>
              <a:t>Reliability and accuracy:</a:t>
            </a:r>
            <a:r>
              <a:rPr lang="en-US" sz="1600"/>
              <a:t> The AIMS database is dependent on the data entry performed by AIN device managers. The definition and administration of official identification devices are defined in 9 CFR part 86 - Animal Disease Traceability and the Animal Disease Traceability (ADT) General Standards document.  </a:t>
            </a:r>
          </a:p>
          <a:p>
            <a:endParaRPr lang="en-US" sz="1000" b="1"/>
          </a:p>
          <a:p>
            <a:r>
              <a:rPr lang="en-US" sz="1600" b="1"/>
              <a:t>Limitations:</a:t>
            </a:r>
            <a:r>
              <a:rPr lang="en-US" sz="1600"/>
              <a:t>  It is important to note that data reported from the AIMS database represents devices distributed which does not necessarily equate to devices applied to animals.</a:t>
            </a:r>
          </a:p>
        </p:txBody>
      </p:sp>
    </p:spTree>
    <p:extLst>
      <p:ext uri="{BB962C8B-B14F-4D97-AF65-F5344CB8AC3E}">
        <p14:creationId xmlns:p14="http://schemas.microsoft.com/office/powerpoint/2010/main" val="412969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Additional Information</a:t>
            </a:r>
            <a:endParaRPr lang="en-US">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13</a:t>
            </a:fld>
            <a:endParaRPr lang="en-US"/>
          </a:p>
        </p:txBody>
      </p:sp>
      <p:sp>
        <p:nvSpPr>
          <p:cNvPr id="9" name="Content Placeholder 2"/>
          <p:cNvSpPr txBox="1">
            <a:spLocks/>
          </p:cNvSpPr>
          <p:nvPr/>
        </p:nvSpPr>
        <p:spPr bwMode="auto">
          <a:xfrm>
            <a:off x="228600" y="655637"/>
            <a:ext cx="8686800" cy="588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a:solidFill>
                  <a:schemeClr val="tx1"/>
                </a:solidFill>
                <a:latin typeface="+mj-lt"/>
              </a:rPr>
              <a:t>Contributing Programs</a:t>
            </a:r>
          </a:p>
          <a:p>
            <a:pPr algn="l"/>
            <a:r>
              <a:rPr lang="en-US" sz="1600" b="1" dirty="0">
                <a:solidFill>
                  <a:schemeClr val="tx1"/>
                </a:solidFill>
              </a:rPr>
              <a:t>Organizations:</a:t>
            </a:r>
            <a:r>
              <a:rPr lang="en-US" sz="1600" dirty="0">
                <a:solidFill>
                  <a:schemeClr val="tx1"/>
                </a:solidFill>
              </a:rPr>
              <a:t> </a:t>
            </a:r>
            <a:endParaRPr lang="en-US" sz="1600" dirty="0">
              <a:solidFill>
                <a:schemeClr val="tx1"/>
              </a:solidFill>
              <a:cs typeface="Calibri"/>
            </a:endParaRPr>
          </a:p>
          <a:p>
            <a:pPr marL="285750" indent="-285750" algn="l">
              <a:spcBef>
                <a:spcPts val="0"/>
              </a:spcBef>
              <a:buFont typeface="Arial" panose="020B0604020202020204" pitchFamily="34" charset="0"/>
              <a:buChar char="•"/>
            </a:pPr>
            <a:r>
              <a:rPr lang="en-US" sz="1600" dirty="0">
                <a:solidFill>
                  <a:schemeClr val="tx1"/>
                </a:solidFill>
              </a:rPr>
              <a:t>State and Federal Animal Health Officials</a:t>
            </a:r>
            <a:endParaRPr lang="en-US" sz="1600" dirty="0">
              <a:solidFill>
                <a:schemeClr val="tx1"/>
              </a:solidFill>
              <a:cs typeface="Calibri"/>
            </a:endParaRPr>
          </a:p>
          <a:p>
            <a:pPr marL="285750" lvl="0" indent="-285750" algn="l">
              <a:spcBef>
                <a:spcPts val="0"/>
              </a:spcBef>
              <a:buFont typeface="Arial" panose="020B0604020202020204" pitchFamily="34" charset="0"/>
              <a:buChar char="•"/>
            </a:pPr>
            <a:r>
              <a:rPr lang="en-US" sz="1600" dirty="0">
                <a:solidFill>
                  <a:schemeClr val="tx1"/>
                </a:solidFill>
              </a:rPr>
              <a:t>Tribal Nations</a:t>
            </a:r>
          </a:p>
          <a:p>
            <a:pPr marL="285750" lvl="0" indent="-285750" algn="l">
              <a:spcBef>
                <a:spcPts val="0"/>
              </a:spcBef>
              <a:buFont typeface="Arial" panose="020B0604020202020204" pitchFamily="34" charset="0"/>
              <a:buChar char="•"/>
            </a:pPr>
            <a:r>
              <a:rPr lang="en-US" sz="1600" dirty="0">
                <a:solidFill>
                  <a:schemeClr val="tx1"/>
                </a:solidFill>
              </a:rPr>
              <a:t>Industry Stakeholders </a:t>
            </a:r>
          </a:p>
          <a:p>
            <a:pPr lvl="0" algn="l"/>
            <a:r>
              <a:rPr lang="en-US" sz="1600" b="1" dirty="0">
                <a:solidFill>
                  <a:schemeClr val="tx1"/>
                </a:solidFill>
              </a:rPr>
              <a:t>Program Activities:</a:t>
            </a:r>
            <a:endParaRPr lang="en-US" sz="1600" b="1" dirty="0">
              <a:solidFill>
                <a:schemeClr val="tx1"/>
              </a:solidFill>
              <a:cs typeface="Calibri"/>
            </a:endParaRPr>
          </a:p>
          <a:p>
            <a:pPr marL="285750" indent="-285750" algn="l">
              <a:buFont typeface="Arial" panose="020B0604020202020204" pitchFamily="34" charset="0"/>
              <a:buChar char="•"/>
            </a:pPr>
            <a:r>
              <a:rPr lang="en-US" sz="1600" dirty="0">
                <a:solidFill>
                  <a:schemeClr val="tx1"/>
                </a:solidFill>
              </a:rPr>
              <a:t>Encourage the use of RFID devices through stakeholder outreach and education as well as the distribution of free tags to States. </a:t>
            </a:r>
          </a:p>
          <a:p>
            <a:pPr marL="285750" indent="-285750" algn="l">
              <a:buFont typeface="Arial" panose="020B0604020202020204" pitchFamily="34" charset="0"/>
              <a:buChar char="•"/>
            </a:pPr>
            <a:r>
              <a:rPr lang="en-US" sz="1600" dirty="0">
                <a:solidFill>
                  <a:schemeClr val="tx1"/>
                </a:solidFill>
                <a:cs typeface="Calibri"/>
              </a:rPr>
              <a:t>USDA approved official identification tags are distributed through the USDA Veterinary Services warehouse and private sales direct from the manufacturer.</a:t>
            </a:r>
          </a:p>
          <a:p>
            <a:pPr marL="285750" indent="-285750" algn="l">
              <a:buFont typeface="Arial" panose="020B0604020202020204" pitchFamily="34" charset="0"/>
              <a:buChar char="•"/>
            </a:pPr>
            <a:r>
              <a:rPr lang="en-US" sz="1600" dirty="0">
                <a:solidFill>
                  <a:schemeClr val="tx1"/>
                </a:solidFill>
              </a:rPr>
              <a:t>Provide cooperative agreement funds to States to help them establish and maintain support for State ADT activities. </a:t>
            </a:r>
            <a:r>
              <a:rPr lang="en-US" sz="1600" dirty="0">
                <a:solidFill>
                  <a:schemeClr val="tx1"/>
                </a:solidFill>
                <a:ea typeface="+mn-lt"/>
                <a:cs typeface="+mn-lt"/>
              </a:rPr>
              <a:t>USDA developed national baseline data for tracing exercises administered to States. These tracing exercises document a State’s ability to properly administer, record, and retrieve documents pertaining to official livestock identification and interstate movement. </a:t>
            </a:r>
          </a:p>
          <a:p>
            <a:pPr lvl="0" algn="l"/>
            <a:r>
              <a:rPr lang="en-US" sz="1600" b="1" dirty="0">
                <a:solidFill>
                  <a:schemeClr val="tx1"/>
                </a:solidFill>
              </a:rPr>
              <a:t>President’s Management Agenda:</a:t>
            </a:r>
            <a:endParaRPr lang="en-US" sz="1600" b="1" dirty="0">
              <a:solidFill>
                <a:schemeClr val="tx1"/>
              </a:solidFill>
              <a:cs typeface="Calibri"/>
            </a:endParaRPr>
          </a:p>
          <a:p>
            <a:pPr marL="285750" lvl="0" indent="-285750" algn="l">
              <a:buFont typeface="Arial" panose="020B0604020202020204" pitchFamily="34" charset="0"/>
              <a:buChar char="•"/>
            </a:pPr>
            <a:r>
              <a:rPr lang="en-US" sz="1600" dirty="0">
                <a:solidFill>
                  <a:schemeClr val="tx1"/>
                </a:solidFill>
              </a:rPr>
              <a:t>Cross-Agency Priority Goal 1: Modernize IT to Increase Productivity and Security– Develop effective governance organizations and a suite of tools and applications available across agencies that serve the needs of diverse users and facilitate data integration, exchange, and use.</a:t>
            </a:r>
            <a:endParaRPr lang="en-US" sz="1600" dirty="0">
              <a:solidFill>
                <a:schemeClr val="tx1"/>
              </a:solidFill>
              <a:cs typeface="Calibri"/>
            </a:endParaRPr>
          </a:p>
          <a:p>
            <a:pPr marL="514350" lvl="1" indent="-285750" algn="l">
              <a:buFont typeface="Wingdings" panose="05000000000000000000" pitchFamily="2" charset="2"/>
              <a:buChar char="§"/>
            </a:pPr>
            <a:r>
              <a:rPr lang="en-US" sz="1600" dirty="0">
                <a:solidFill>
                  <a:schemeClr val="tx1"/>
                </a:solidFill>
              </a:rPr>
              <a:t>The use of electronic identification tags for cattle allows for a more efficient transmission of data between State and Federal systems.</a:t>
            </a:r>
            <a:endParaRPr lang="en-US" sz="1600" dirty="0">
              <a:solidFill>
                <a:schemeClr val="tx1"/>
              </a:solidFill>
              <a:cs typeface="Calibri"/>
            </a:endParaRPr>
          </a:p>
          <a:p>
            <a:pPr marL="514350" indent="-285750" algn="l">
              <a:buFont typeface="Wingdings" panose="05000000000000000000" pitchFamily="2" charset="2"/>
              <a:buChar char="§"/>
            </a:pPr>
            <a:r>
              <a:rPr lang="en-US" sz="1600" dirty="0">
                <a:solidFill>
                  <a:schemeClr val="tx1"/>
                </a:solidFill>
              </a:rPr>
              <a:t>Enhancements to the existing databases to increase the ease of collecting data in a standardized format and subsequently providing access to accurate data in real-time, greatly enhances the effectiveness of U.S. traceability and disease control programs.</a:t>
            </a:r>
            <a:endParaRPr lang="en-US" sz="18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308633" y="1189383"/>
            <a:ext cx="466642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Private Accredited Veterinarians</a:t>
            </a:r>
            <a:endParaRPr lang="en-US" sz="1600" dirty="0">
              <a:cs typeface="Calibri"/>
            </a:endParaRPr>
          </a:p>
          <a:p>
            <a:pPr marL="285750" indent="-285750">
              <a:buFont typeface="Arial" panose="020B0604020202020204" pitchFamily="34" charset="0"/>
              <a:buChar char="•"/>
            </a:pPr>
            <a:r>
              <a:rPr lang="en-US" sz="1600" dirty="0"/>
              <a:t>Universities and Extension</a:t>
            </a:r>
            <a:endParaRPr lang="en-US" sz="1600" dirty="0">
              <a:cs typeface="Calibri"/>
            </a:endParaRPr>
          </a:p>
        </p:txBody>
      </p:sp>
    </p:spTree>
    <p:extLst>
      <p:ext uri="{BB962C8B-B14F-4D97-AF65-F5344CB8AC3E}">
        <p14:creationId xmlns:p14="http://schemas.microsoft.com/office/powerpoint/2010/main" val="231278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Additional Information (continued)</a:t>
            </a:r>
            <a:endParaRPr lang="en-US">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14</a:t>
            </a:fld>
            <a:endParaRPr lang="en-US"/>
          </a:p>
        </p:txBody>
      </p:sp>
      <p:sp>
        <p:nvSpPr>
          <p:cNvPr id="9" name="Content Placeholder 2"/>
          <p:cNvSpPr txBox="1">
            <a:spLocks/>
          </p:cNvSpPr>
          <p:nvPr/>
        </p:nvSpPr>
        <p:spPr bwMode="auto">
          <a:xfrm>
            <a:off x="228600" y="655637"/>
            <a:ext cx="8686800" cy="588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u="sng" dirty="0">
                <a:solidFill>
                  <a:schemeClr val="tx1"/>
                </a:solidFill>
              </a:rPr>
              <a:t>Contributing Programs</a:t>
            </a:r>
            <a:endParaRPr lang="en-US" sz="1600" dirty="0">
              <a:solidFill>
                <a:schemeClr val="tx1"/>
              </a:solidFill>
            </a:endParaRPr>
          </a:p>
          <a:p>
            <a:pPr algn="l"/>
            <a:r>
              <a:rPr lang="en-US" sz="1600" b="1" dirty="0">
                <a:solidFill>
                  <a:schemeClr val="tx1"/>
                </a:solidFill>
              </a:rPr>
              <a:t>Regulations:</a:t>
            </a:r>
          </a:p>
          <a:p>
            <a:pPr marL="285750" lvl="0" indent="-285750" algn="l">
              <a:buFont typeface="Arial" panose="020B0604020202020204" pitchFamily="34" charset="0"/>
              <a:buChar char="•"/>
            </a:pPr>
            <a:r>
              <a:rPr lang="en-US" sz="1600" dirty="0">
                <a:solidFill>
                  <a:schemeClr val="tx1"/>
                </a:solidFill>
              </a:rPr>
              <a:t>9 CFR, part 86: “Traceability for Livestock Moving Interstate” - establishes requirements for the official identification of livestock and documentation for certain interstate movements of livestock. Official identification and movement documentation is essential to tracing livestock when disease is found.</a:t>
            </a:r>
          </a:p>
          <a:p>
            <a:pPr algn="l"/>
            <a:endParaRPr lang="en-US" sz="1600" dirty="0">
              <a:solidFill>
                <a:schemeClr val="tx1"/>
              </a:solidFill>
            </a:endParaRPr>
          </a:p>
          <a:p>
            <a:pPr algn="l"/>
            <a:r>
              <a:rPr lang="en-US" sz="1600" b="1" dirty="0">
                <a:solidFill>
                  <a:schemeClr val="tx1"/>
                </a:solidFill>
              </a:rPr>
              <a:t>Stakeholder / Congressional Consultations:</a:t>
            </a: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It was essential for industry stakeholders from all sectors of the cattle industry to offer their opinions on relevant issues including those related to electronic identification tags for animals. APHIS conducted nine public meetings focused on animal disease traceability as part of outreach efforts in 2017.</a:t>
            </a:r>
          </a:p>
          <a:p>
            <a:pPr marL="285750" indent="-285750" algn="l">
              <a:buFont typeface="Arial" panose="020B0604020202020204" pitchFamily="34" charset="0"/>
              <a:buChar char="•"/>
            </a:pPr>
            <a:r>
              <a:rPr lang="en-US" sz="1600" dirty="0">
                <a:solidFill>
                  <a:schemeClr val="tx1"/>
                </a:solidFill>
              </a:rPr>
              <a:t>The purpose of these meetings was to solicit industry input regarding their experiences with animal disease traceability, and what concerns they had with transitioning to RFID tags.</a:t>
            </a:r>
          </a:p>
          <a:p>
            <a:pPr marL="285750" indent="-285750" algn="l">
              <a:buFont typeface="Arial" panose="020B0604020202020204" pitchFamily="34" charset="0"/>
              <a:buChar char="•"/>
            </a:pPr>
            <a:r>
              <a:rPr lang="en-US" sz="1600" dirty="0">
                <a:solidFill>
                  <a:schemeClr val="tx1"/>
                </a:solidFill>
              </a:rPr>
              <a:t>Many animal health officials, as well as industry stakeholders, acknowledge that the level of traceability necessary in the United States is unachievable with visual only tags.</a:t>
            </a:r>
          </a:p>
          <a:p>
            <a:pPr marL="285750" indent="-285750" algn="l">
              <a:buFont typeface="Arial" panose="020B0604020202020204" pitchFamily="34" charset="0"/>
              <a:buChar char="•"/>
            </a:pPr>
            <a:r>
              <a:rPr lang="en-US" sz="1600" dirty="0">
                <a:solidFill>
                  <a:schemeClr val="tx1"/>
                </a:solidFill>
              </a:rPr>
              <a:t>USDA will continue to work with our state partners and industry to establish appropriate benchmarks to meet to show progress. USDA will also ensure all new traceability cooperative agreements will be contingent on measurable advancements toward its overarching traceability goals.</a:t>
            </a:r>
          </a:p>
          <a:p>
            <a:pPr algn="l"/>
            <a:endParaRPr lang="en-US" sz="1600" dirty="0">
              <a:solidFill>
                <a:schemeClr val="tx1"/>
              </a:solidFill>
            </a:endParaRPr>
          </a:p>
          <a:p>
            <a:pPr algn="l"/>
            <a:endParaRPr lang="en-US" sz="16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6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Overview</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a:t>
            </a:fld>
            <a:endParaRPr lang="en-US"/>
          </a:p>
        </p:txBody>
      </p:sp>
      <p:sp>
        <p:nvSpPr>
          <p:cNvPr id="9" name="Content Placeholder 2"/>
          <p:cNvSpPr txBox="1">
            <a:spLocks/>
          </p:cNvSpPr>
          <p:nvPr/>
        </p:nvSpPr>
        <p:spPr bwMode="auto">
          <a:xfrm>
            <a:off x="381000" y="685800"/>
            <a:ext cx="815644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solidFill>
              <a:latin typeface="+mj-lt"/>
            </a:endParaRPr>
          </a:p>
          <a:p>
            <a:pPr algn="l"/>
            <a:r>
              <a:rPr lang="en-US" sz="2400" b="1" dirty="0">
                <a:solidFill>
                  <a:schemeClr val="tx1"/>
                </a:solidFill>
              </a:rPr>
              <a:t>Goal Statement</a:t>
            </a:r>
          </a:p>
          <a:p>
            <a:pPr marL="285750" indent="-285750" algn="l">
              <a:buFont typeface="Arial" panose="020B0604020202020204" pitchFamily="34" charset="0"/>
              <a:buChar char="•"/>
            </a:pPr>
            <a:r>
              <a:rPr lang="en-US" sz="2400" dirty="0">
                <a:solidFill>
                  <a:schemeClr val="tx1"/>
                </a:solidFill>
              </a:rPr>
              <a:t>To effectively control the spread of animal diseases, USDA supports animal health professionals and other agency partners who use identification technology to quickly trace potentially diseased animals. By September 30, 2021, at least 55 percent of all USDA approved identification tags distributed for cattle will be electronic Radio Frequency Identification (RFID) tags.</a:t>
            </a:r>
            <a:endParaRPr lang="en-US" sz="2400" dirty="0">
              <a:solidFill>
                <a:schemeClr val="tx1"/>
              </a:solidFill>
              <a:cs typeface="Calibri"/>
            </a:endParaRPr>
          </a:p>
          <a:p>
            <a:pPr lvl="1" algn="l"/>
            <a:endParaRPr lang="en-US" sz="1800" i="1" dirty="0">
              <a:solidFill>
                <a:schemeClr val="accent5">
                  <a:lumMod val="50000"/>
                </a:schemeClr>
              </a:solidFill>
              <a:latin typeface="+mj-lt"/>
            </a:endParaRPr>
          </a:p>
          <a:p>
            <a:pPr algn="l"/>
            <a:endParaRPr lang="en-US" sz="18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Overview (continued)</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3</a:t>
            </a:fld>
            <a:endParaRPr lang="en-US"/>
          </a:p>
        </p:txBody>
      </p:sp>
      <p:sp>
        <p:nvSpPr>
          <p:cNvPr id="9" name="Content Placeholder 2"/>
          <p:cNvSpPr txBox="1">
            <a:spLocks/>
          </p:cNvSpPr>
          <p:nvPr/>
        </p:nvSpPr>
        <p:spPr bwMode="auto">
          <a:xfrm>
            <a:off x="381000" y="685800"/>
            <a:ext cx="815644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Challenges</a:t>
            </a:r>
          </a:p>
          <a:p>
            <a:pPr marL="285750" indent="-285750" algn="l">
              <a:buFont typeface="Arial" panose="020B0604020202020204" pitchFamily="34" charset="0"/>
              <a:buChar char="•"/>
            </a:pPr>
            <a:r>
              <a:rPr lang="en-US" sz="2400" dirty="0">
                <a:solidFill>
                  <a:schemeClr val="tx1"/>
                </a:solidFill>
              </a:rPr>
              <a:t>The transition from metal/visual animal ID tags to RFID technology represents an adjustment for the industry and individual producers. There are approximately 100 million head of cattle in U.S. production at any given time. Transitioning a portion of these animals to a new form of animal ID will require significant engagement with stakeholders. </a:t>
            </a:r>
            <a:endParaRPr lang="en-US" sz="2400" dirty="0">
              <a:solidFill>
                <a:schemeClr val="tx1"/>
              </a:solidFill>
              <a:cs typeface="Calibri"/>
            </a:endParaRPr>
          </a:p>
          <a:p>
            <a:pPr marL="285750" indent="-285750" algn="l">
              <a:buFont typeface="Arial" panose="020B0604020202020204" pitchFamily="34" charset="0"/>
              <a:buChar char="•"/>
            </a:pPr>
            <a:r>
              <a:rPr lang="en-US" sz="2400" dirty="0">
                <a:solidFill>
                  <a:schemeClr val="tx1"/>
                </a:solidFill>
              </a:rPr>
              <a:t>RFID technology will require improvements to existing databases that track animal health certificate and animal identification data. </a:t>
            </a:r>
          </a:p>
          <a:p>
            <a:pPr marL="285750" indent="-285750" algn="l">
              <a:buFont typeface="Arial" panose="020B0604020202020204" pitchFamily="34" charset="0"/>
              <a:buChar char="•"/>
            </a:pPr>
            <a:r>
              <a:rPr lang="en-US" sz="2400" dirty="0">
                <a:solidFill>
                  <a:schemeClr val="tx1"/>
                </a:solidFill>
              </a:rPr>
              <a:t>The transition </a:t>
            </a:r>
            <a:r>
              <a:rPr lang="en-US" sz="2400" dirty="0">
                <a:solidFill>
                  <a:schemeClr val="tx1"/>
                </a:solidFill>
                <a:ea typeface="+mn-lt"/>
                <a:cs typeface="+mn-lt"/>
              </a:rPr>
              <a:t>from metal/visual animal</a:t>
            </a:r>
            <a:r>
              <a:rPr lang="en-US" sz="2400" dirty="0">
                <a:solidFill>
                  <a:schemeClr val="tx1"/>
                </a:solidFill>
              </a:rPr>
              <a:t> ID tags to RFID technology also requires the distribution of electronic tag readers to capture RFID tags in more locations. </a:t>
            </a:r>
            <a:endParaRPr lang="en-US" sz="17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8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Overview (continued)</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4</a:t>
            </a:fld>
            <a:endParaRPr lang="en-US"/>
          </a:p>
        </p:txBody>
      </p:sp>
      <p:sp>
        <p:nvSpPr>
          <p:cNvPr id="9" name="Content Placeholder 2"/>
          <p:cNvSpPr txBox="1">
            <a:spLocks/>
          </p:cNvSpPr>
          <p:nvPr/>
        </p:nvSpPr>
        <p:spPr bwMode="auto">
          <a:xfrm>
            <a:off x="381000" y="685800"/>
            <a:ext cx="8382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Opportunity</a:t>
            </a:r>
          </a:p>
          <a:p>
            <a:pPr marL="285750" indent="-285750" algn="l">
              <a:buFont typeface="Arial" panose="020B0604020202020204" pitchFamily="34" charset="0"/>
              <a:buChar char="•"/>
            </a:pPr>
            <a:r>
              <a:rPr lang="en-US" sz="2000" dirty="0">
                <a:solidFill>
                  <a:schemeClr val="tx1"/>
                </a:solidFill>
              </a:rPr>
              <a:t>The current system used to trace animals across State lines is cumbersome, as it requires time to collect data regarding origin and destination through paper documentation. The increased use of RFID technology will allow animal health officials to trace these exposed animals in hours as opposed to days.</a:t>
            </a:r>
            <a:endParaRPr lang="en-US" sz="2000" dirty="0">
              <a:solidFill>
                <a:schemeClr val="tx1"/>
              </a:solidFill>
              <a:cs typeface="Calibri"/>
            </a:endParaRPr>
          </a:p>
          <a:p>
            <a:pPr marL="285750" lvl="0" indent="-285750" algn="l">
              <a:buFont typeface="Arial" panose="020B0604020202020204" pitchFamily="34" charset="0"/>
              <a:buChar char="•"/>
            </a:pPr>
            <a:r>
              <a:rPr lang="en-US" sz="2000" dirty="0">
                <a:solidFill>
                  <a:schemeClr val="tx1"/>
                </a:solidFill>
              </a:rPr>
              <a:t>RFID technology allows animal health officials to quickly and accurately trace a diseased animal’s location, and reduces unnecessary quarantining and testing of unaffected animals. This minimizes the burden for producers with disease-free animals and helps to protect the financial stability of the industry.</a:t>
            </a:r>
            <a:endParaRPr lang="en-US" sz="2000" dirty="0">
              <a:solidFill>
                <a:schemeClr val="tx1"/>
              </a:solidFill>
              <a:cs typeface="Calibri"/>
            </a:endParaRPr>
          </a:p>
          <a:p>
            <a:pPr marL="285750" indent="-285750" algn="l">
              <a:buFont typeface="Arial" panose="020B0604020202020204" pitchFamily="34" charset="0"/>
              <a:buChar char="•"/>
            </a:pPr>
            <a:r>
              <a:rPr lang="en-US" sz="2000" dirty="0">
                <a:solidFill>
                  <a:schemeClr val="tx1"/>
                </a:solidFill>
              </a:rPr>
              <a:t>RFID technology will also help permitted animal movements proceed more quickly following a disease outbreak, while ensuring other producers do not receive exposed animals.</a:t>
            </a:r>
          </a:p>
          <a:p>
            <a:pPr marL="285750" indent="-285750" algn="l">
              <a:buFont typeface="Arial" panose="020B0604020202020204" pitchFamily="34" charset="0"/>
              <a:buChar char="•"/>
            </a:pPr>
            <a:r>
              <a:rPr lang="en-US" sz="2000" dirty="0">
                <a:solidFill>
                  <a:schemeClr val="tx1"/>
                </a:solidFill>
              </a:rPr>
              <a:t>RFID technology will require a modernized IT infrastructure to support electronic data. This modernized infrastructure will allow animal health officials to electronically capture and send animal movement data to and from multiple sources.</a:t>
            </a:r>
          </a:p>
          <a:p>
            <a:pPr marL="285750" lvl="0" indent="-285750" algn="l">
              <a:buFont typeface="Arial" panose="020B0604020202020204" pitchFamily="34" charset="0"/>
              <a:buChar char="•"/>
            </a:pPr>
            <a:endParaRPr lang="en-US" sz="2000" dirty="0">
              <a:solidFill>
                <a:schemeClr val="tx1"/>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13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a:latin typeface="+mj-lt"/>
              </a:rPr>
              <a:t>Overview (continued)</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5</a:t>
            </a:fld>
            <a:endParaRPr lang="en-US"/>
          </a:p>
        </p:txBody>
      </p:sp>
      <p:sp>
        <p:nvSpPr>
          <p:cNvPr id="9" name="Content Placeholder 2"/>
          <p:cNvSpPr txBox="1">
            <a:spLocks/>
          </p:cNvSpPr>
          <p:nvPr/>
        </p:nvSpPr>
        <p:spPr bwMode="auto">
          <a:xfrm>
            <a:off x="381000" y="685800"/>
            <a:ext cx="8382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Opportunity</a:t>
            </a:r>
          </a:p>
          <a:p>
            <a:pPr marL="285750" indent="-285750" algn="l">
              <a:buFont typeface="Arial" panose="020B0604020202020204" pitchFamily="34" charset="0"/>
              <a:buChar char="•"/>
            </a:pPr>
            <a:r>
              <a:rPr lang="en-US" sz="2000" dirty="0">
                <a:solidFill>
                  <a:schemeClr val="tx1"/>
                </a:solidFill>
              </a:rPr>
              <a:t>Now the USDA is looking to further improve the time and accuracy to locate diseased animals by incorporating the use of RFID technology. At the beginning of FY 2020, 40% of official cattle ear tags distributed were equipped with RFID. The next step is to increase the number of USDA approved RFID equipped tags distributed for cattle to 55%.  This progress will improve a State’s ability to locate official animal identification numbers, minimizing the impact of a potential animal disease outbreak. </a:t>
            </a:r>
            <a:endParaRPr lang="en-US" sz="2000" dirty="0">
              <a:solidFill>
                <a:schemeClr val="tx1"/>
              </a:solidFill>
              <a:cs typeface="Calibri"/>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a:defRPr/>
            </a:pPr>
            <a:r>
              <a:rPr lang="en-US" sz="2800" b="1" dirty="0">
                <a:latin typeface="+mj-lt"/>
              </a:rPr>
              <a:t>Leadership &amp; Implementation Team</a:t>
            </a:r>
            <a:endParaRPr lang="en-US" b="1" dirty="0">
              <a:latin typeface="+mj-lt"/>
            </a:endParaRPr>
          </a:p>
          <a:p>
            <a:pPr algn="l" eaLnBrk="1" fontAlgn="auto" hangingPunct="1">
              <a:spcAft>
                <a:spcPts val="0"/>
              </a:spcAft>
              <a:defRPr/>
            </a:pP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6</a:t>
            </a:fld>
            <a:endParaRPr lang="en-US"/>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62100" y="868978"/>
            <a:ext cx="5943600" cy="369332"/>
          </a:xfrm>
          <a:prstGeom prst="rect">
            <a:avLst/>
          </a:prstGeom>
          <a:solidFill>
            <a:schemeClr val="accent1">
              <a:lumMod val="60000"/>
              <a:lumOff val="40000"/>
            </a:schemeClr>
          </a:solidFill>
        </p:spPr>
        <p:txBody>
          <a:bodyPr wrap="square" rtlCol="0">
            <a:spAutoFit/>
          </a:bodyPr>
          <a:lstStyle/>
          <a:p>
            <a:pPr algn="ctr"/>
            <a:r>
              <a:rPr lang="en-US" b="1"/>
              <a:t>Oversight and Project Management Team</a:t>
            </a:r>
          </a:p>
        </p:txBody>
      </p:sp>
      <p:sp>
        <p:nvSpPr>
          <p:cNvPr id="5" name="TextBox 4"/>
          <p:cNvSpPr txBox="1"/>
          <p:nvPr/>
        </p:nvSpPr>
        <p:spPr>
          <a:xfrm>
            <a:off x="1587178" y="2590800"/>
            <a:ext cx="1695450" cy="40626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nchor="t">
            <a:spAutoFit/>
          </a:bodyPr>
          <a:lstStyle/>
          <a:p>
            <a:pPr algn="ctr"/>
            <a:r>
              <a:rPr lang="en-US" sz="1600" b="1" u="sng" dirty="0"/>
              <a:t>Veterinary Services (VS)</a:t>
            </a:r>
          </a:p>
          <a:p>
            <a:pPr algn="ctr"/>
            <a:r>
              <a:rPr lang="en-US" sz="1000" dirty="0">
                <a:cs typeface="Calibri"/>
              </a:rPr>
              <a:t>Executive leadership on Veterinary Services policy and programs</a:t>
            </a:r>
            <a:endParaRPr lang="en-US" sz="1000" b="1" dirty="0">
              <a:cs typeface="Calibri"/>
            </a:endParaRPr>
          </a:p>
          <a:p>
            <a:endParaRPr lang="en-US" sz="1400" b="1" dirty="0"/>
          </a:p>
          <a:p>
            <a:r>
              <a:rPr lang="en-US" sz="1400" b="1" dirty="0"/>
              <a:t>Senior Lead:</a:t>
            </a:r>
            <a:endParaRPr lang="en-US" sz="1400" b="1" dirty="0">
              <a:cs typeface="Calibri" panose="020F0502020204030204"/>
            </a:endParaRPr>
          </a:p>
          <a:p>
            <a:r>
              <a:rPr lang="en-US" sz="1400" dirty="0"/>
              <a:t>Dr. Sarah Tomlinson</a:t>
            </a:r>
            <a:endParaRPr lang="en-US" sz="1400" dirty="0">
              <a:cs typeface="Calibri"/>
            </a:endParaRPr>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p:txBody>
      </p:sp>
      <p:sp>
        <p:nvSpPr>
          <p:cNvPr id="10" name="TextBox 9"/>
          <p:cNvSpPr txBox="1"/>
          <p:nvPr/>
        </p:nvSpPr>
        <p:spPr>
          <a:xfrm>
            <a:off x="3676650" y="2590800"/>
            <a:ext cx="1733550" cy="400109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nchor="t">
            <a:spAutoFit/>
          </a:bodyPr>
          <a:lstStyle/>
          <a:p>
            <a:pPr algn="ctr"/>
            <a:r>
              <a:rPr lang="en-US" sz="1600" b="1" u="sng" dirty="0"/>
              <a:t>VS Strategy &amp; Policy</a:t>
            </a:r>
          </a:p>
          <a:p>
            <a:pPr algn="ctr"/>
            <a:r>
              <a:rPr lang="en-US" sz="1000" dirty="0">
                <a:ea typeface="+mn-lt"/>
                <a:cs typeface="+mn-lt"/>
              </a:rPr>
              <a:t>Develops and coordinates policymaking for Veterinary Services</a:t>
            </a:r>
            <a:endParaRPr lang="en-US" sz="1000" dirty="0">
              <a:cs typeface="Calibri"/>
            </a:endParaRPr>
          </a:p>
          <a:p>
            <a:pPr algn="ctr"/>
            <a:endParaRPr lang="en-US" sz="1000" dirty="0">
              <a:cs typeface="Calibri"/>
            </a:endParaRPr>
          </a:p>
          <a:p>
            <a:r>
              <a:rPr lang="en-US" sz="1400" b="1" dirty="0"/>
              <a:t>Senior Lead:</a:t>
            </a:r>
            <a:endParaRPr lang="en-US" sz="1400" b="1" dirty="0">
              <a:cs typeface="Calibri" panose="020F0502020204030204"/>
            </a:endParaRPr>
          </a:p>
          <a:p>
            <a:r>
              <a:rPr lang="en-US" sz="1400" dirty="0"/>
              <a:t>Dr. Aaron Scott</a:t>
            </a:r>
            <a:endParaRPr lang="en-US" sz="1400" dirty="0">
              <a:cs typeface="Calibri"/>
            </a:endParaRPr>
          </a:p>
          <a:p>
            <a:endParaRPr lang="en-US" sz="1400" b="1" dirty="0"/>
          </a:p>
          <a:p>
            <a:r>
              <a:rPr lang="en-US" sz="1400" b="1" dirty="0"/>
              <a:t>Team Leads:</a:t>
            </a:r>
            <a:endParaRPr lang="en-US" sz="1400" b="1" dirty="0">
              <a:cs typeface="Calibri"/>
            </a:endParaRPr>
          </a:p>
          <a:p>
            <a:pPr marL="91440" indent="-91440">
              <a:buFont typeface="Arial" panose="020B0604020202020204" pitchFamily="34" charset="0"/>
              <a:buChar char="•"/>
            </a:pPr>
            <a:r>
              <a:rPr lang="en-US" sz="1400" dirty="0"/>
              <a:t>Dr. Alex Turner</a:t>
            </a:r>
            <a:endParaRPr lang="en-US" sz="1400" dirty="0">
              <a:cs typeface="Calibri"/>
            </a:endParaRPr>
          </a:p>
          <a:p>
            <a:pPr marL="91440" indent="-91440">
              <a:buFont typeface="Arial" panose="020B0604020202020204" pitchFamily="34" charset="0"/>
              <a:buChar char="•"/>
            </a:pPr>
            <a:r>
              <a:rPr lang="en-US" sz="1400" dirty="0"/>
              <a:t>Dr. Sunny Geiser-Novotny</a:t>
            </a:r>
            <a:endParaRPr lang="en-US" sz="1400" dirty="0">
              <a:cs typeface="Calibri"/>
            </a:endParaRPr>
          </a:p>
          <a:p>
            <a:pPr marL="91440" indent="-91440">
              <a:buFont typeface="Arial" panose="020B0604020202020204" pitchFamily="34" charset="0"/>
              <a:buChar char="•"/>
            </a:pPr>
            <a:r>
              <a:rPr lang="en-US" sz="1400" dirty="0"/>
              <a:t>Dr. Alex Reed</a:t>
            </a:r>
            <a:endParaRPr lang="en-US" sz="1400" dirty="0">
              <a:cs typeface="Calibri"/>
            </a:endParaRPr>
          </a:p>
          <a:p>
            <a:pPr marL="91440" indent="-91440">
              <a:buFont typeface="Arial" panose="020B0604020202020204" pitchFamily="34" charset="0"/>
              <a:buChar char="•"/>
            </a:pPr>
            <a:r>
              <a:rPr lang="en-US" sz="1400" dirty="0"/>
              <a:t>Dr. Debbi </a:t>
            </a:r>
            <a:r>
              <a:rPr lang="en-US" sz="1400" dirty="0" err="1"/>
              <a:t>Donch</a:t>
            </a:r>
            <a:endParaRPr lang="en-US" sz="1400" dirty="0" err="1">
              <a:cs typeface="Calibri"/>
            </a:endParaRPr>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endParaRPr lang="en-US" sz="1400" dirty="0"/>
          </a:p>
          <a:p>
            <a:pPr marL="91440" indent="182880">
              <a:buFont typeface="Arial" panose="020B0604020202020204" pitchFamily="34" charset="0"/>
              <a:buChar char="•"/>
            </a:pPr>
            <a:endParaRPr lang="en-US" sz="1400" dirty="0"/>
          </a:p>
        </p:txBody>
      </p:sp>
      <p:sp>
        <p:nvSpPr>
          <p:cNvPr id="11" name="TextBox 10"/>
          <p:cNvSpPr txBox="1"/>
          <p:nvPr/>
        </p:nvSpPr>
        <p:spPr>
          <a:xfrm>
            <a:off x="5718496" y="2590800"/>
            <a:ext cx="1901503" cy="400109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wrap="square" rtlCol="0" anchor="t">
            <a:spAutoFit/>
          </a:bodyPr>
          <a:lstStyle/>
          <a:p>
            <a:pPr algn="ctr"/>
            <a:r>
              <a:rPr lang="en-US" sz="1600" b="1" u="sng" dirty="0"/>
              <a:t>Policy &amp; Program Development</a:t>
            </a:r>
          </a:p>
          <a:p>
            <a:pPr algn="ctr"/>
            <a:r>
              <a:rPr lang="en-US" sz="1000" dirty="0">
                <a:cs typeface="Calibri"/>
              </a:rPr>
              <a:t>Coordinates performance measure reporting for the Agency</a:t>
            </a:r>
          </a:p>
          <a:p>
            <a:pPr algn="ctr"/>
            <a:endParaRPr lang="en-US" sz="1000" dirty="0"/>
          </a:p>
          <a:p>
            <a:r>
              <a:rPr lang="en-US" sz="1400" b="1" dirty="0"/>
              <a:t>Senior Lead:</a:t>
            </a:r>
            <a:endParaRPr lang="en-US" sz="1400" b="1" dirty="0">
              <a:cs typeface="Calibri"/>
            </a:endParaRPr>
          </a:p>
          <a:p>
            <a:r>
              <a:rPr lang="en-US" sz="1400" dirty="0"/>
              <a:t>Eric Hoffman</a:t>
            </a:r>
            <a:endParaRPr lang="en-US" sz="1400" dirty="0">
              <a:cs typeface="Calibri"/>
            </a:endParaRPr>
          </a:p>
          <a:p>
            <a:endParaRPr lang="en-US" sz="1400" b="1" dirty="0"/>
          </a:p>
          <a:p>
            <a:r>
              <a:rPr lang="en-US" sz="1400" b="1" dirty="0"/>
              <a:t>Team Leads:</a:t>
            </a:r>
            <a:endParaRPr lang="en-US" sz="1400" dirty="0"/>
          </a:p>
          <a:p>
            <a:pPr marL="91440" indent="-91440">
              <a:buFont typeface="Arial" panose="020B0604020202020204" pitchFamily="34" charset="0"/>
              <a:buChar char="•"/>
            </a:pPr>
            <a:r>
              <a:rPr lang="en-US" sz="1400" dirty="0"/>
              <a:t>Allison Boehm</a:t>
            </a:r>
            <a:endParaRPr lang="en-US" sz="1400" dirty="0">
              <a:cs typeface="Calibri"/>
            </a:endParaRPr>
          </a:p>
          <a:p>
            <a:pPr marL="91440" indent="-91440">
              <a:buFont typeface="Arial" panose="020B0604020202020204" pitchFamily="34" charset="0"/>
              <a:buChar char="•"/>
            </a:pPr>
            <a:r>
              <a:rPr lang="en-US" sz="1400" dirty="0"/>
              <a:t>Shaun Luber</a:t>
            </a: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a:p>
            <a:pPr marL="91440" indent="-91440">
              <a:buFont typeface="Arial" panose="020B0604020202020204" pitchFamily="34" charset="0"/>
              <a:buChar char="•"/>
            </a:pPr>
            <a:endParaRPr lang="en-US" sz="1400" dirty="0">
              <a:cs typeface="Calibri"/>
            </a:endParaRPr>
          </a:p>
        </p:txBody>
      </p:sp>
      <p:cxnSp>
        <p:nvCxnSpPr>
          <p:cNvPr id="16" name="Straight Connector 15"/>
          <p:cNvCxnSpPr>
            <a:stCxn id="4" idx="2"/>
            <a:endCxn id="5" idx="0"/>
          </p:cNvCxnSpPr>
          <p:nvPr/>
        </p:nvCxnSpPr>
        <p:spPr>
          <a:xfrm flipH="1">
            <a:off x="2434903" y="1238310"/>
            <a:ext cx="2098997" cy="1352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10" idx="0"/>
          </p:cNvCxnSpPr>
          <p:nvPr/>
        </p:nvCxnSpPr>
        <p:spPr>
          <a:xfrm>
            <a:off x="4533900" y="1238310"/>
            <a:ext cx="9525" cy="1352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11" idx="0"/>
          </p:cNvCxnSpPr>
          <p:nvPr/>
        </p:nvCxnSpPr>
        <p:spPr>
          <a:xfrm>
            <a:off x="4533900" y="1238310"/>
            <a:ext cx="2135348" cy="13524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3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1349658"/>
              </p:ext>
            </p:extLst>
          </p:nvPr>
        </p:nvGraphicFramePr>
        <p:xfrm>
          <a:off x="0" y="537845"/>
          <a:ext cx="9144000" cy="700891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46839">
                <a:tc gridSpan="3">
                  <a:txBody>
                    <a:bodyPr/>
                    <a:lstStyle/>
                    <a:p>
                      <a:pPr algn="ctr"/>
                      <a:r>
                        <a:rPr lang="en-US" sz="2400" i="1" dirty="0">
                          <a:effectLst>
                            <a:outerShdw blurRad="38100" dist="38100" dir="2700000" algn="tl">
                              <a:srgbClr val="000000">
                                <a:alpha val="43137"/>
                              </a:srgbClr>
                            </a:outerShdw>
                          </a:effectLst>
                        </a:rPr>
                        <a:t>Structure</a:t>
                      </a:r>
                      <a:r>
                        <a:rPr lang="en-US" sz="2400" i="1" baseline="0" dirty="0">
                          <a:effectLst>
                            <a:outerShdw blurRad="38100" dist="38100" dir="2700000" algn="tl">
                              <a:srgbClr val="000000">
                                <a:alpha val="43137"/>
                              </a:srgbClr>
                            </a:outerShdw>
                          </a:effectLst>
                        </a:rPr>
                        <a:t> &amp; </a:t>
                      </a:r>
                      <a:r>
                        <a:rPr lang="en-US" sz="2400" i="1" dirty="0">
                          <a:effectLst>
                            <a:outerShdw blurRad="38100" dist="38100" dir="2700000" algn="tl">
                              <a:srgbClr val="000000">
                                <a:alpha val="43137"/>
                              </a:srgbClr>
                            </a:outerShdw>
                          </a:effectLst>
                        </a:rPr>
                        <a:t>Strategies</a:t>
                      </a:r>
                    </a:p>
                  </a:txBody>
                  <a:tcPr/>
                </a:tc>
                <a:tc hMerge="1">
                  <a:txBody>
                    <a:bodyPr/>
                    <a:lstStyle/>
                    <a:p>
                      <a:pPr algn="ctr"/>
                      <a:endParaRPr lang="en-US" sz="2800" i="1">
                        <a:effectLst>
                          <a:outerShdw blurRad="38100" dist="38100" dir="2700000" algn="tl">
                            <a:srgbClr val="000000">
                              <a:alpha val="43137"/>
                            </a:srgbClr>
                          </a:outerShdw>
                        </a:effectLst>
                      </a:endParaRPr>
                    </a:p>
                  </a:txBody>
                  <a:tcPr anchor="ctr"/>
                </a:tc>
                <a:tc hMerge="1">
                  <a:txBody>
                    <a:bodyPr/>
                    <a:lstStyle/>
                    <a:p>
                      <a:endParaRPr lang="en-US"/>
                    </a:p>
                  </a:txBody>
                  <a:tcPr/>
                </a:tc>
                <a:extLst>
                  <a:ext uri="{0D108BD9-81ED-4DB2-BD59-A6C34878D82A}">
                    <a16:rowId xmlns:a16="http://schemas.microsoft.com/office/drawing/2014/main" val="10000"/>
                  </a:ext>
                </a:extLst>
              </a:tr>
              <a:tr h="1053937">
                <a:tc>
                  <a:txBody>
                    <a:bodyPr/>
                    <a:lstStyle/>
                    <a:p>
                      <a:pPr algn="l"/>
                      <a:r>
                        <a:rPr lang="en-US" sz="2000" b="1" i="1">
                          <a:effectLst>
                            <a:outerShdw blurRad="38100" dist="38100" dir="2700000" algn="tl">
                              <a:srgbClr val="000000">
                                <a:alpha val="43137"/>
                              </a:srgbClr>
                            </a:outerShdw>
                          </a:effectLst>
                        </a:rPr>
                        <a:t>Strategy</a:t>
                      </a:r>
                    </a:p>
                  </a:txBody>
                  <a:tcPr anchor="ctr"/>
                </a:tc>
                <a:tc>
                  <a:txBody>
                    <a:bodyPr/>
                    <a:lstStyle/>
                    <a:p>
                      <a:pPr algn="ctr"/>
                      <a:r>
                        <a:rPr lang="en-US" sz="1800" b="1" i="1">
                          <a:effectLst>
                            <a:outerShdw blurRad="38100" dist="38100" dir="2700000" algn="tl">
                              <a:srgbClr val="000000">
                                <a:alpha val="43137"/>
                              </a:srgbClr>
                            </a:outerShdw>
                          </a:effectLst>
                        </a:rPr>
                        <a:t>Outreach</a:t>
                      </a:r>
                    </a:p>
                    <a:p>
                      <a:pPr algn="ctr"/>
                      <a:r>
                        <a:rPr lang="en-US" sz="1800" b="1" i="1">
                          <a:effectLst>
                            <a:outerShdw blurRad="38100" dist="38100" dir="2700000" algn="tl">
                              <a:srgbClr val="000000">
                                <a:alpha val="43137"/>
                              </a:srgbClr>
                            </a:outerShdw>
                          </a:effectLst>
                        </a:rPr>
                        <a:t>Activities</a:t>
                      </a:r>
                    </a:p>
                    <a:p>
                      <a:pPr algn="l"/>
                      <a:r>
                        <a:rPr lang="en-US" sz="1200" b="1" i="1">
                          <a:effectLst>
                            <a:outerShdw blurRad="38100" dist="38100" dir="2700000" algn="tl">
                              <a:srgbClr val="000000">
                                <a:alpha val="43137"/>
                              </a:srgbClr>
                            </a:outerShdw>
                          </a:effectLst>
                        </a:rPr>
                        <a:t>(Stakeholder</a:t>
                      </a:r>
                      <a:r>
                        <a:rPr lang="en-US" sz="1200" b="1" i="1" baseline="0">
                          <a:effectLst>
                            <a:outerShdw blurRad="38100" dist="38100" dir="2700000" algn="tl">
                              <a:srgbClr val="000000">
                                <a:alpha val="43137"/>
                              </a:srgbClr>
                            </a:outerShdw>
                          </a:effectLst>
                        </a:rPr>
                        <a:t> a</a:t>
                      </a:r>
                      <a:r>
                        <a:rPr lang="en-US" sz="1200" b="1" i="1">
                          <a:effectLst>
                            <a:outerShdw blurRad="38100" dist="38100" dir="2700000" algn="tl">
                              <a:srgbClr val="000000">
                                <a:alpha val="43137"/>
                              </a:srgbClr>
                            </a:outerShdw>
                          </a:effectLst>
                        </a:rPr>
                        <a:t>wareness,</a:t>
                      </a:r>
                      <a:r>
                        <a:rPr lang="en-US" sz="1200" b="1" i="1" baseline="0">
                          <a:effectLst>
                            <a:outerShdw blurRad="38100" dist="38100" dir="2700000" algn="tl">
                              <a:srgbClr val="000000">
                                <a:alpha val="43137"/>
                              </a:srgbClr>
                            </a:outerShdw>
                          </a:effectLst>
                        </a:rPr>
                        <a:t> education, </a:t>
                      </a:r>
                      <a:r>
                        <a:rPr lang="en-US" sz="1200" b="1" i="1">
                          <a:effectLst>
                            <a:outerShdw blurRad="38100" dist="38100" dir="2700000" algn="tl">
                              <a:srgbClr val="000000">
                                <a:alpha val="43137"/>
                              </a:srgbClr>
                            </a:outerShdw>
                          </a:effectLst>
                        </a:rPr>
                        <a:t>communication,</a:t>
                      </a:r>
                      <a:r>
                        <a:rPr lang="en-US" sz="1200" b="1" i="1" baseline="0">
                          <a:effectLst>
                            <a:outerShdw blurRad="38100" dist="38100" dir="2700000" algn="tl">
                              <a:srgbClr val="000000">
                                <a:alpha val="43137"/>
                              </a:srgbClr>
                            </a:outerShdw>
                          </a:effectLst>
                        </a:rPr>
                        <a:t> information sharing, etc.)</a:t>
                      </a:r>
                      <a:endParaRPr lang="en-US" sz="1200" b="1" i="1">
                        <a:effectLst>
                          <a:outerShdw blurRad="38100" dist="38100" dir="2700000" algn="tl">
                            <a:srgbClr val="000000">
                              <a:alpha val="43137"/>
                            </a:srgbClr>
                          </a:outerShdw>
                        </a:effectLst>
                      </a:endParaRPr>
                    </a:p>
                  </a:txBody>
                  <a:tcPr anchor="ctr"/>
                </a:tc>
                <a:tc>
                  <a:txBody>
                    <a:bodyPr/>
                    <a:lstStyle/>
                    <a:p>
                      <a:pPr algn="ctr"/>
                      <a:r>
                        <a:rPr lang="en-US" sz="1800" b="1" i="1">
                          <a:effectLst>
                            <a:outerShdw blurRad="38100" dist="38100" dir="2700000" algn="tl">
                              <a:srgbClr val="000000">
                                <a:alpha val="43137"/>
                              </a:srgbClr>
                            </a:outerShdw>
                          </a:effectLst>
                        </a:rPr>
                        <a:t>Technology</a:t>
                      </a:r>
                    </a:p>
                    <a:p>
                      <a:pPr algn="ctr"/>
                      <a:r>
                        <a:rPr lang="en-US" sz="1800" b="1" i="1">
                          <a:effectLst>
                            <a:outerShdw blurRad="38100" dist="38100" dir="2700000" algn="tl">
                              <a:srgbClr val="000000">
                                <a:alpha val="43137"/>
                              </a:srgbClr>
                            </a:outerShdw>
                          </a:effectLst>
                        </a:rPr>
                        <a:t>Improvements</a:t>
                      </a:r>
                    </a:p>
                    <a:p>
                      <a:pPr algn="ctr"/>
                      <a:r>
                        <a:rPr lang="en-US" sz="1200" b="1" i="1">
                          <a:effectLst>
                            <a:outerShdw blurRad="38100" dist="38100" dir="2700000" algn="tl">
                              <a:srgbClr val="000000">
                                <a:alpha val="43137"/>
                              </a:srgbClr>
                            </a:outerShdw>
                          </a:effectLst>
                        </a:rPr>
                        <a:t>(Tags,</a:t>
                      </a:r>
                      <a:r>
                        <a:rPr lang="en-US" sz="1200" b="1" i="1" baseline="0">
                          <a:effectLst>
                            <a:outerShdw blurRad="38100" dist="38100" dir="2700000" algn="tl">
                              <a:srgbClr val="000000">
                                <a:alpha val="43137"/>
                              </a:srgbClr>
                            </a:outerShdw>
                          </a:effectLst>
                        </a:rPr>
                        <a:t> Equipment, and Databases)</a:t>
                      </a:r>
                      <a:endParaRPr lang="en-US" sz="1200" b="1" i="1">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10001"/>
                  </a:ext>
                </a:extLst>
              </a:tr>
              <a:tr h="567504">
                <a:tc>
                  <a:txBody>
                    <a:bodyPr/>
                    <a:lstStyle/>
                    <a:p>
                      <a:endParaRPr lang="en-US"/>
                    </a:p>
                  </a:txBody>
                  <a:tcPr/>
                </a:tc>
                <a:tc>
                  <a:txBody>
                    <a:bodyPr/>
                    <a:lstStyle/>
                    <a:p>
                      <a:r>
                        <a:rPr lang="en-US" sz="1200"/>
                        <a:t>Work</a:t>
                      </a:r>
                      <a:r>
                        <a:rPr lang="en-US" sz="1200" baseline="0"/>
                        <a:t> with producers and industry to identify ways to protect their livelihood.</a:t>
                      </a:r>
                      <a:endParaRPr lang="en-US" sz="120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Modernize</a:t>
                      </a:r>
                      <a:r>
                        <a:rPr lang="en-US" sz="1200" kern="1200" baseline="0">
                          <a:solidFill>
                            <a:schemeClr val="tx1"/>
                          </a:solidFill>
                          <a:latin typeface="+mn-lt"/>
                          <a:ea typeface="+mn-ea"/>
                          <a:cs typeface="+mn-cs"/>
                        </a:rPr>
                        <a:t> IT infrastructure to facilitate</a:t>
                      </a:r>
                      <a:r>
                        <a:rPr lang="en-US" sz="1200" kern="1200">
                          <a:solidFill>
                            <a:schemeClr val="tx1"/>
                          </a:solidFill>
                          <a:latin typeface="+mn-lt"/>
                          <a:ea typeface="+mn-ea"/>
                          <a:cs typeface="+mn-cs"/>
                        </a:rPr>
                        <a:t> use of RFID tags, and sharing of data electronically.</a:t>
                      </a:r>
                    </a:p>
                  </a:txBody>
                  <a:tcPr/>
                </a:tc>
                <a:extLst>
                  <a:ext uri="{0D108BD9-81ED-4DB2-BD59-A6C34878D82A}">
                    <a16:rowId xmlns:a16="http://schemas.microsoft.com/office/drawing/2014/main" val="10002"/>
                  </a:ext>
                </a:extLst>
              </a:tr>
              <a:tr h="446839">
                <a:tc>
                  <a:txBody>
                    <a:bodyPr/>
                    <a:lstStyle/>
                    <a:p>
                      <a:r>
                        <a:rPr lang="en-US" sz="2000" b="1" i="1">
                          <a:effectLst>
                            <a:outerShdw blurRad="38100" dist="38100" dir="2700000" algn="tl">
                              <a:srgbClr val="000000">
                                <a:alpha val="43137"/>
                              </a:srgbClr>
                            </a:outerShdw>
                          </a:effectLst>
                        </a:rPr>
                        <a:t>Current state</a:t>
                      </a:r>
                    </a:p>
                  </a:txBody>
                  <a:tcPr anchor="ctr"/>
                </a:tc>
                <a:tc>
                  <a:txBody>
                    <a:bodyPr/>
                    <a:lstStyle/>
                    <a:p>
                      <a:r>
                        <a:rPr lang="en-US" sz="1200"/>
                        <a:t>Engagement</a:t>
                      </a:r>
                      <a:r>
                        <a:rPr lang="en-US" sz="1200" baseline="0"/>
                        <a:t> with cattle industry representatives, veterinarians, livestock markets, and State Animal Health Officials. </a:t>
                      </a:r>
                      <a:endParaRPr lang="en-US" sz="1200"/>
                    </a:p>
                  </a:txBody>
                  <a:tcPr/>
                </a:tc>
                <a:tc>
                  <a:txBody>
                    <a:bodyPr/>
                    <a:lstStyle/>
                    <a:p>
                      <a:pPr marL="0" indent="0">
                        <a:buFontTx/>
                        <a:buNone/>
                      </a:pPr>
                      <a:r>
                        <a:rPr lang="en-US" sz="1200"/>
                        <a:t>IT infrastructure is</a:t>
                      </a:r>
                      <a:r>
                        <a:rPr lang="en-US" sz="1200" baseline="0"/>
                        <a:t> under development.</a:t>
                      </a:r>
                      <a:endParaRPr lang="en-US" sz="1200"/>
                    </a:p>
                  </a:txBody>
                  <a:tcPr/>
                </a:tc>
                <a:extLst>
                  <a:ext uri="{0D108BD9-81ED-4DB2-BD59-A6C34878D82A}">
                    <a16:rowId xmlns:a16="http://schemas.microsoft.com/office/drawing/2014/main" val="10003"/>
                  </a:ext>
                </a:extLst>
              </a:tr>
              <a:tr h="858234">
                <a:tc>
                  <a:txBody>
                    <a:bodyPr/>
                    <a:lstStyle/>
                    <a:p>
                      <a:r>
                        <a:rPr lang="en-US" sz="2000" b="1" i="1">
                          <a:effectLst>
                            <a:outerShdw blurRad="38100" dist="38100" dir="2700000" algn="tl">
                              <a:srgbClr val="000000">
                                <a:alpha val="43137"/>
                              </a:srgbClr>
                            </a:outerShdw>
                          </a:effectLst>
                        </a:rPr>
                        <a:t>Targeted</a:t>
                      </a:r>
                      <a:r>
                        <a:rPr lang="en-US" sz="2000" b="1" i="1" baseline="0">
                          <a:effectLst>
                            <a:outerShdw blurRad="38100" dist="38100" dir="2700000" algn="tl">
                              <a:srgbClr val="000000">
                                <a:alpha val="43137"/>
                              </a:srgbClr>
                            </a:outerShdw>
                          </a:effectLst>
                        </a:rPr>
                        <a:t> state</a:t>
                      </a:r>
                      <a:endParaRPr lang="en-US" sz="2000" b="1" i="1">
                        <a:effectLst>
                          <a:outerShdw blurRad="38100" dist="38100" dir="2700000" algn="tl">
                            <a:srgbClr val="000000">
                              <a:alpha val="43137"/>
                            </a:srgbClr>
                          </a:outerShdw>
                        </a:effectLst>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a:solidFill>
                            <a:schemeClr val="tx1"/>
                          </a:solidFill>
                        </a:rPr>
                        <a:t>Creation of outreach and educational materials and activities to further acceptable implementation strategies and use of RFID technology.</a:t>
                      </a:r>
                    </a:p>
                  </a:txBody>
                  <a:tcPr/>
                </a:tc>
                <a:tc>
                  <a:txBody>
                    <a:bodyPr/>
                    <a:lstStyle/>
                    <a:p>
                      <a:pPr marL="285750" lvl="0" indent="-285750" algn="l">
                        <a:buFont typeface="Arial" panose="020B0604020202020204" pitchFamily="34" charset="0"/>
                        <a:buChar char="•"/>
                      </a:pPr>
                      <a:r>
                        <a:rPr lang="en-US" sz="1200" dirty="0"/>
                        <a:t>Modernized</a:t>
                      </a:r>
                      <a:r>
                        <a:rPr lang="en-US" sz="1200" baseline="0" dirty="0"/>
                        <a:t> </a:t>
                      </a:r>
                      <a:r>
                        <a:rPr lang="en-US" sz="1200" dirty="0"/>
                        <a:t>Mobile Information</a:t>
                      </a:r>
                      <a:r>
                        <a:rPr lang="en-US" sz="1200" baseline="0" dirty="0"/>
                        <a:t> Messaging System (</a:t>
                      </a:r>
                      <a:r>
                        <a:rPr lang="en-US" sz="1200" baseline="0" dirty="0">
                          <a:solidFill>
                            <a:schemeClr val="tx1"/>
                          </a:solidFill>
                        </a:rPr>
                        <a:t>MIMS). MIMS is a USDA application used to collect and manage data associated with livestock disease management</a:t>
                      </a:r>
                      <a:r>
                        <a:rPr lang="en-US" sz="1200" baseline="0">
                          <a:solidFill>
                            <a:schemeClr val="tx1"/>
                          </a:solidFill>
                        </a:rPr>
                        <a:t>. </a:t>
                      </a:r>
                    </a:p>
                    <a:p>
                      <a:pPr marL="285750" indent="-285750">
                        <a:buFont typeface="Arial" panose="020B0604020202020204" pitchFamily="34" charset="0"/>
                        <a:buChar char="•"/>
                      </a:pPr>
                      <a:r>
                        <a:rPr lang="en-US" sz="1200" baseline="0" dirty="0">
                          <a:solidFill>
                            <a:schemeClr val="tx1"/>
                          </a:solidFill>
                        </a:rPr>
                        <a:t>Use of Animal Health Events </a:t>
                      </a:r>
                      <a:r>
                        <a:rPr lang="en-US" sz="1200" baseline="0" dirty="0"/>
                        <a:t>Repository (AHER) to efficiently share data.</a:t>
                      </a:r>
                    </a:p>
                  </a:txBody>
                  <a:tcPr/>
                </a:tc>
                <a:extLst>
                  <a:ext uri="{0D108BD9-81ED-4DB2-BD59-A6C34878D82A}">
                    <a16:rowId xmlns:a16="http://schemas.microsoft.com/office/drawing/2014/main" val="10004"/>
                  </a:ext>
                </a:extLst>
              </a:tr>
              <a:tr h="105393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1" i="1">
                          <a:effectLst>
                            <a:outerShdw blurRad="38100" dist="38100" dir="2700000" algn="tl">
                              <a:srgbClr val="000000">
                                <a:alpha val="43137"/>
                              </a:srgbClr>
                            </a:outerShdw>
                          </a:effectLst>
                        </a:rPr>
                        <a:t>Objectives</a:t>
                      </a:r>
                    </a:p>
                    <a:p>
                      <a:endParaRPr lang="en-US" sz="2000" b="1" i="1">
                        <a:effectLst>
                          <a:outerShdw blurRad="38100" dist="38100" dir="2700000" algn="tl">
                            <a:srgbClr val="000000">
                              <a:alpha val="43137"/>
                            </a:srgbClr>
                          </a:outerShdw>
                        </a:effectLst>
                      </a:endParaRPr>
                    </a:p>
                  </a:txBody>
                  <a:tcPr anchor="ctr"/>
                </a:tc>
                <a:tc>
                  <a:txBody>
                    <a:bodyPr/>
                    <a:lstStyle/>
                    <a:p>
                      <a:pPr marL="171450" indent="-171450">
                        <a:buFont typeface="Arial" panose="020B0604020202020204" pitchFamily="34" charset="0"/>
                        <a:buChar char="•"/>
                      </a:pPr>
                      <a:r>
                        <a:rPr lang="en-US" sz="1200" baseline="0"/>
                        <a:t>Better understand producer needs and useful actions.</a:t>
                      </a:r>
                    </a:p>
                    <a:p>
                      <a:pPr marL="171450" indent="-171450">
                        <a:buFont typeface="Arial" panose="020B0604020202020204" pitchFamily="34" charset="0"/>
                        <a:buChar char="•"/>
                      </a:pPr>
                      <a:r>
                        <a:rPr lang="en-US" sz="1200" baseline="0"/>
                        <a:t>Seek input through States, industry working groups, and producer listening sessions.</a:t>
                      </a:r>
                    </a:p>
                  </a:txBody>
                  <a:tcPr/>
                </a:tc>
                <a:tc>
                  <a:txBody>
                    <a:bodyPr/>
                    <a:lstStyle/>
                    <a:p>
                      <a:pPr marL="285750" indent="-285750">
                        <a:buFont typeface="Arial" panose="020B0604020202020204" pitchFamily="34" charset="0"/>
                        <a:buChar char="•"/>
                      </a:pPr>
                      <a:r>
                        <a:rPr lang="en-US" sz="1200"/>
                        <a:t>Continue</a:t>
                      </a:r>
                      <a:r>
                        <a:rPr lang="en-US" sz="1200" baseline="0"/>
                        <a:t> MIMS Modernization.</a:t>
                      </a:r>
                    </a:p>
                    <a:p>
                      <a:pPr marL="285750" indent="-285750">
                        <a:buFont typeface="Arial" panose="020B0604020202020204" pitchFamily="34" charset="0"/>
                        <a:buChar char="•"/>
                      </a:pPr>
                      <a:r>
                        <a:rPr lang="en-US" sz="1200" baseline="0"/>
                        <a:t>Continue to share data with States, Tribes, and 3</a:t>
                      </a:r>
                      <a:r>
                        <a:rPr lang="en-US" sz="1200" baseline="30000"/>
                        <a:t>rd</a:t>
                      </a:r>
                      <a:r>
                        <a:rPr lang="en-US" sz="1200" baseline="0"/>
                        <a:t> party databases.</a:t>
                      </a:r>
                      <a:endParaRPr lang="en-US" sz="1200"/>
                    </a:p>
                  </a:txBody>
                  <a:tcPr/>
                </a:tc>
                <a:extLst>
                  <a:ext uri="{0D108BD9-81ED-4DB2-BD59-A6C34878D82A}">
                    <a16:rowId xmlns:a16="http://schemas.microsoft.com/office/drawing/2014/main" val="10005"/>
                  </a:ext>
                </a:extLst>
              </a:tr>
              <a:tr h="186465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1" i="1" baseline="0">
                          <a:effectLst>
                            <a:outerShdw blurRad="38100" dist="38100" dir="2700000" algn="tl">
                              <a:srgbClr val="000000">
                                <a:alpha val="43137"/>
                              </a:srgbClr>
                            </a:outerShdw>
                          </a:effectLst>
                        </a:rPr>
                        <a:t>Milestone/Metrics </a:t>
                      </a:r>
                    </a:p>
                  </a:txBody>
                  <a:tcPr anchor="ctr"/>
                </a:tc>
                <a:tc>
                  <a:txBody>
                    <a:bodyPr/>
                    <a:lstStyle/>
                    <a:p>
                      <a:pPr marL="285750" indent="-285750">
                        <a:buFont typeface="Arial" panose="020B0604020202020204" pitchFamily="34" charset="0"/>
                        <a:buChar char="•"/>
                      </a:pPr>
                      <a:r>
                        <a:rPr lang="en-US" sz="1200" baseline="0"/>
                        <a:t>Attend cattle industry association meetings.</a:t>
                      </a:r>
                    </a:p>
                    <a:p>
                      <a:pPr marL="285750" indent="-285750">
                        <a:buFont typeface="Arial" panose="020B0604020202020204" pitchFamily="34" charset="0"/>
                        <a:buChar char="•"/>
                      </a:pPr>
                      <a:r>
                        <a:rPr lang="en-US" sz="1200" baseline="0"/>
                        <a:t>Attend meetings with State officials.</a:t>
                      </a:r>
                    </a:p>
                    <a:p>
                      <a:pPr marL="285750" indent="-285750">
                        <a:buFont typeface="Arial" panose="020B0604020202020204" pitchFamily="34" charset="0"/>
                        <a:buChar char="•"/>
                      </a:pPr>
                      <a:r>
                        <a:rPr lang="en-US" sz="1200" baseline="0"/>
                        <a:t>Develop outreach materials for stakeholders.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a:t>Develop training module(s).</a:t>
                      </a:r>
                      <a:endParaRPr lang="en-US" sz="1200" baseline="0">
                        <a:solidFill>
                          <a:srgbClr val="FF0000"/>
                        </a:solidFill>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a:solidFill>
                            <a:schemeClr val="tx1"/>
                          </a:solidFill>
                        </a:rPr>
                        <a:t>Work with State and Industry stakeholders to explore implementation strategies.</a:t>
                      </a:r>
                    </a:p>
                  </a:txBody>
                  <a:tcPr/>
                </a:tc>
                <a:tc>
                  <a:txBody>
                    <a:bodyPr/>
                    <a:lstStyle/>
                    <a:p>
                      <a:pPr marL="285750" indent="-285750">
                        <a:buFont typeface="Arial" panose="020B0604020202020204" pitchFamily="34" charset="0"/>
                        <a:buChar char="•"/>
                      </a:pPr>
                      <a:r>
                        <a:rPr lang="en-US" sz="1200" strike="noStrike">
                          <a:solidFill>
                            <a:schemeClr val="tx1"/>
                          </a:solidFill>
                        </a:rPr>
                        <a:t>Completion</a:t>
                      </a:r>
                      <a:r>
                        <a:rPr lang="en-US" sz="1200" strike="noStrike" baseline="0">
                          <a:solidFill>
                            <a:schemeClr val="tx1"/>
                          </a:solidFill>
                        </a:rPr>
                        <a:t> of </a:t>
                      </a:r>
                      <a:r>
                        <a:rPr lang="en-US" sz="1200"/>
                        <a:t>MIMS modernization.</a:t>
                      </a:r>
                    </a:p>
                    <a:p>
                      <a:pPr marL="285750" indent="-285750">
                        <a:buFont typeface="Arial" panose="020B0604020202020204" pitchFamily="34" charset="0"/>
                        <a:buChar char="•"/>
                      </a:pPr>
                      <a:r>
                        <a:rPr lang="en-US" sz="1200"/>
                        <a:t>Continue to solicit States and 3rd party databases to share data </a:t>
                      </a:r>
                      <a:r>
                        <a:rPr lang="en-US" sz="1200" baseline="0"/>
                        <a:t>with AHER.</a:t>
                      </a:r>
                      <a:endParaRPr lang="en-US" sz="1200"/>
                    </a:p>
                    <a:p>
                      <a:pPr marL="285750" indent="-285750">
                        <a:buFont typeface="Arial" panose="020B0604020202020204" pitchFamily="34" charset="0"/>
                        <a:buChar char="•"/>
                      </a:pPr>
                      <a:r>
                        <a:rPr lang="en-US" sz="1200"/>
                        <a:t>Continue to work with industry stakeholders (i.e. slaughter houses and livestock markets) to utilize electronic ID technology.</a:t>
                      </a:r>
                    </a:p>
                  </a:txBody>
                  <a:tcPr/>
                </a:tc>
                <a:extLst>
                  <a:ext uri="{0D108BD9-81ED-4DB2-BD59-A6C34878D82A}">
                    <a16:rowId xmlns:a16="http://schemas.microsoft.com/office/drawing/2014/main" val="10006"/>
                  </a:ext>
                </a:extLst>
              </a:tr>
            </a:tbl>
          </a:graphicData>
        </a:graphic>
      </p:graphicFrame>
      <p:sp>
        <p:nvSpPr>
          <p:cNvPr id="3" name="Subtitle 2"/>
          <p:cNvSpPr>
            <a:spLocks noGrp="1"/>
          </p:cNvSpPr>
          <p:nvPr>
            <p:ph type="subTitle" idx="1"/>
          </p:nvPr>
        </p:nvSpPr>
        <p:spPr>
          <a:xfrm>
            <a:off x="0" y="0"/>
            <a:ext cx="9144000" cy="412116"/>
          </a:xfrm>
        </p:spPr>
        <p:txBody>
          <a:bodyPr rtlCol="0">
            <a:normAutofit fontScale="92500" lnSpcReduction="20000"/>
          </a:bodyPr>
          <a:lstStyle/>
          <a:p>
            <a:pPr algn="l" eaLnBrk="1" fontAlgn="auto" hangingPunct="1">
              <a:spcAft>
                <a:spcPts val="0"/>
              </a:spcAft>
              <a:defRPr/>
            </a:pPr>
            <a:r>
              <a:rPr lang="en-US" sz="2800" b="1">
                <a:latin typeface="+mj-lt"/>
              </a:rPr>
              <a:t>Goal Structure &amp; Strategies</a:t>
            </a:r>
            <a:endParaRPr lang="en-US" sz="280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7</a:t>
            </a:fld>
            <a:endParaRPr lang="en-US"/>
          </a:p>
        </p:txBody>
      </p:sp>
      <p:cxnSp>
        <p:nvCxnSpPr>
          <p:cNvPr id="7" name="Straight Connector 6"/>
          <p:cNvCxnSpPr/>
          <p:nvPr/>
        </p:nvCxnSpPr>
        <p:spPr>
          <a:xfrm>
            <a:off x="0" y="537846"/>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5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626232411"/>
              </p:ext>
            </p:extLst>
          </p:nvPr>
        </p:nvGraphicFramePr>
        <p:xfrm>
          <a:off x="381000" y="663577"/>
          <a:ext cx="8035758" cy="6407026"/>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268663">
                  <a:extLst>
                    <a:ext uri="{9D8B030D-6E8A-4147-A177-3AD203B41FA5}">
                      <a16:colId xmlns:a16="http://schemas.microsoft.com/office/drawing/2014/main" val="20002"/>
                    </a:ext>
                  </a:extLst>
                </a:gridCol>
                <a:gridCol w="1497263">
                  <a:extLst>
                    <a:ext uri="{9D8B030D-6E8A-4147-A177-3AD203B41FA5}">
                      <a16:colId xmlns:a16="http://schemas.microsoft.com/office/drawing/2014/main" val="20003"/>
                    </a:ext>
                  </a:extLst>
                </a:gridCol>
                <a:gridCol w="3593432">
                  <a:extLst>
                    <a:ext uri="{9D8B030D-6E8A-4147-A177-3AD203B41FA5}">
                      <a16:colId xmlns:a16="http://schemas.microsoft.com/office/drawing/2014/main" val="20004"/>
                    </a:ext>
                  </a:extLst>
                </a:gridCol>
              </a:tblGrid>
              <a:tr h="452000">
                <a:tc gridSpan="4">
                  <a:txBody>
                    <a:bodyPr/>
                    <a:lstStyle/>
                    <a:p>
                      <a:pPr algn="ctr"/>
                      <a:r>
                        <a:rPr lang="en-US" sz="2400" i="1" dirty="0">
                          <a:effectLst>
                            <a:outerShdw blurRad="38100" dist="38100" dir="2700000" algn="tl">
                              <a:srgbClr val="000000">
                                <a:alpha val="43137"/>
                              </a:srgbClr>
                            </a:outerShdw>
                          </a:effectLst>
                        </a:rPr>
                        <a:t>Milestone</a:t>
                      </a:r>
                      <a:r>
                        <a:rPr lang="en-US" sz="2400" i="1" baseline="0" dirty="0">
                          <a:effectLst>
                            <a:outerShdw blurRad="38100" dist="38100" dir="2700000" algn="tl">
                              <a:srgbClr val="000000">
                                <a:alpha val="43137"/>
                              </a:srgbClr>
                            </a:outerShdw>
                          </a:effectLst>
                        </a:rPr>
                        <a:t> Summary</a:t>
                      </a:r>
                      <a:endParaRPr lang="en-US" sz="2400" i="1" dirty="0">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114932">
                <a:tc>
                  <a:txBody>
                    <a:bodyPr/>
                    <a:lstStyle/>
                    <a:p>
                      <a:pPr algn="l"/>
                      <a:r>
                        <a:rPr lang="en-US" sz="2000" b="1" i="1" dirty="0">
                          <a:effectLst>
                            <a:outerShdw blurRad="38100" dist="38100" dir="2700000" algn="tl">
                              <a:srgbClr val="000000">
                                <a:alpha val="43137"/>
                              </a:srgbClr>
                            </a:outerShdw>
                          </a:effectLst>
                        </a:rPr>
                        <a:t>Key</a:t>
                      </a:r>
                      <a:r>
                        <a:rPr lang="en-US" sz="2000" b="1" i="1" baseline="0" dirty="0">
                          <a:effectLst>
                            <a:outerShdw blurRad="38100" dist="38100" dir="2700000" algn="tl">
                              <a:srgbClr val="000000">
                                <a:alpha val="43137"/>
                              </a:srgbClr>
                            </a:outerShdw>
                          </a:effectLst>
                        </a:rPr>
                        <a:t> Milestones</a:t>
                      </a:r>
                    </a:p>
                  </a:txBody>
                  <a:tcPr anchor="ctr">
                    <a:solidFill>
                      <a:schemeClr val="accent1"/>
                    </a:solidFill>
                  </a:tcPr>
                </a:tc>
                <a:tc>
                  <a:txBody>
                    <a:bodyPr/>
                    <a:lstStyle/>
                    <a:p>
                      <a:pPr algn="ctr"/>
                      <a:r>
                        <a:rPr lang="en-US" sz="2000" b="1" i="1" dirty="0">
                          <a:effectLst>
                            <a:outerShdw blurRad="38100" dist="38100" dir="2700000" algn="tl">
                              <a:srgbClr val="000000">
                                <a:alpha val="43137"/>
                              </a:srgbClr>
                            </a:outerShdw>
                          </a:effectLst>
                        </a:rPr>
                        <a:t>Milestone</a:t>
                      </a:r>
                      <a:endParaRPr lang="en-US" sz="2000" b="1" i="1" baseline="0" dirty="0">
                        <a:effectLst>
                          <a:outerShdw blurRad="38100" dist="38100" dir="2700000" algn="tl">
                            <a:srgbClr val="000000">
                              <a:alpha val="43137"/>
                            </a:srgbClr>
                          </a:outerShdw>
                        </a:effectLst>
                      </a:endParaRPr>
                    </a:p>
                    <a:p>
                      <a:pPr algn="ctr"/>
                      <a:r>
                        <a:rPr lang="en-US" sz="2000" b="1" i="1" baseline="0" dirty="0">
                          <a:effectLst>
                            <a:outerShdw blurRad="38100" dist="38100" dir="2700000" algn="tl">
                              <a:srgbClr val="000000">
                                <a:alpha val="43137"/>
                              </a:srgbClr>
                            </a:outerShdw>
                          </a:effectLst>
                        </a:rPr>
                        <a:t>Due Date</a:t>
                      </a:r>
                    </a:p>
                  </a:txBody>
                  <a:tcPr>
                    <a:solidFill>
                      <a:schemeClr val="accent1"/>
                    </a:solidFill>
                  </a:tcPr>
                </a:tc>
                <a:tc>
                  <a:txBody>
                    <a:bodyPr/>
                    <a:lstStyle/>
                    <a:p>
                      <a:pPr algn="ctr"/>
                      <a:r>
                        <a:rPr lang="en-US" sz="2000" b="1" i="1" dirty="0">
                          <a:effectLst>
                            <a:outerShdw blurRad="38100" dist="38100" dir="2700000" algn="tl">
                              <a:srgbClr val="000000">
                                <a:alpha val="43137"/>
                              </a:srgbClr>
                            </a:outerShdw>
                          </a:effectLst>
                        </a:rPr>
                        <a:t>Milestone</a:t>
                      </a:r>
                      <a:endParaRPr lang="en-US" sz="2000" b="1" i="1" baseline="0" dirty="0">
                        <a:effectLst>
                          <a:outerShdw blurRad="38100" dist="38100" dir="2700000" algn="tl">
                            <a:srgbClr val="000000">
                              <a:alpha val="43137"/>
                            </a:srgbClr>
                          </a:outerShdw>
                        </a:effectLst>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i="1" baseline="0" dirty="0">
                          <a:effectLst>
                            <a:outerShdw blurRad="38100" dist="38100" dir="2700000" algn="tl">
                              <a:srgbClr val="000000">
                                <a:alpha val="43137"/>
                              </a:srgbClr>
                            </a:outerShdw>
                          </a:effectLst>
                        </a:rPr>
                        <a:t>Status</a:t>
                      </a:r>
                      <a:endParaRPr lang="en-US" sz="1400" b="0" i="1" u="none" strike="noStrike" dirty="0">
                        <a:solidFill>
                          <a:srgbClr val="000000"/>
                        </a:solidFill>
                        <a:effectLst/>
                        <a:latin typeface="+mn-lt"/>
                      </a:endParaRPr>
                    </a:p>
                  </a:txBody>
                  <a:tcPr>
                    <a:solidFill>
                      <a:schemeClr val="accent1"/>
                    </a:solidFill>
                  </a:tcPr>
                </a:tc>
                <a:tc>
                  <a:txBody>
                    <a:bodyPr/>
                    <a:lstStyle/>
                    <a:p>
                      <a:pPr algn="ctr"/>
                      <a:r>
                        <a:rPr lang="en-US" sz="2000" b="1" i="1" dirty="0">
                          <a:effectLst>
                            <a:outerShdw blurRad="38100" dist="38100" dir="2700000" algn="tl">
                              <a:srgbClr val="000000">
                                <a:alpha val="43137"/>
                              </a:srgbClr>
                            </a:outerShdw>
                          </a:effectLst>
                        </a:rPr>
                        <a:t>Comments</a:t>
                      </a:r>
                      <a:r>
                        <a:rPr lang="en-US" sz="2000" b="1" i="1" baseline="0" dirty="0">
                          <a:effectLst>
                            <a:outerShdw blurRad="38100" dist="38100" dir="2700000" algn="tl">
                              <a:srgbClr val="000000">
                                <a:alpha val="43137"/>
                              </a:srgbClr>
                            </a:outerShdw>
                          </a:effectLst>
                        </a:rPr>
                        <a:t> /</a:t>
                      </a:r>
                      <a:endParaRPr lang="en-US" sz="2000" b="1" i="1" dirty="0">
                        <a:effectLst>
                          <a:outerShdw blurRad="38100" dist="38100" dir="2700000" algn="tl">
                            <a:srgbClr val="000000">
                              <a:alpha val="43137"/>
                            </a:srgbClr>
                          </a:outerShdw>
                        </a:effectLst>
                      </a:endParaRPr>
                    </a:p>
                    <a:p>
                      <a:pPr algn="ctr"/>
                      <a:r>
                        <a:rPr lang="en-US" sz="2000" b="1" i="1" dirty="0">
                          <a:effectLst>
                            <a:outerShdw blurRad="38100" dist="38100" dir="2700000" algn="tl">
                              <a:srgbClr val="000000">
                                <a:alpha val="43137"/>
                              </a:srgbClr>
                            </a:outerShdw>
                          </a:effectLst>
                        </a:rPr>
                        <a:t>Change</a:t>
                      </a:r>
                      <a:r>
                        <a:rPr lang="en-US" sz="2000" b="1" i="1" baseline="0" dirty="0">
                          <a:effectLst>
                            <a:outerShdw blurRad="38100" dist="38100" dir="2700000" algn="tl">
                              <a:srgbClr val="000000">
                                <a:alpha val="43137"/>
                              </a:srgbClr>
                            </a:outerShdw>
                          </a:effectLst>
                        </a:rPr>
                        <a:t> from last quarter</a:t>
                      </a:r>
                      <a:endParaRPr lang="en-US" sz="2000" b="1" i="1" dirty="0">
                        <a:effectLst>
                          <a:outerShdw blurRad="38100" dist="38100" dir="2700000" algn="tl">
                            <a:srgbClr val="000000">
                              <a:alpha val="43137"/>
                            </a:srgbClr>
                          </a:outerShdw>
                        </a:effectLst>
                      </a:endParaRPr>
                    </a:p>
                  </a:txBody>
                  <a:tcPr anchor="ctr">
                    <a:solidFill>
                      <a:schemeClr val="accent1"/>
                    </a:solidFill>
                  </a:tcPr>
                </a:tc>
                <a:extLst>
                  <a:ext uri="{0D108BD9-81ED-4DB2-BD59-A6C34878D82A}">
                    <a16:rowId xmlns:a16="http://schemas.microsoft.com/office/drawing/2014/main" val="10001"/>
                  </a:ext>
                </a:extLst>
              </a:tr>
              <a:tr h="371018">
                <a:tc>
                  <a:txBody>
                    <a:bodyPr/>
                    <a:lstStyle/>
                    <a:p>
                      <a:r>
                        <a:rPr lang="en-US" sz="1600" b="1" i="1" dirty="0">
                          <a:solidFill>
                            <a:schemeClr val="tx1"/>
                          </a:solidFill>
                          <a:effectLst>
                            <a:outerShdw blurRad="38100" dist="38100" dir="2700000" algn="tl">
                              <a:srgbClr val="000000">
                                <a:alpha val="43137"/>
                              </a:srgbClr>
                            </a:outerShdw>
                          </a:effectLst>
                        </a:rPr>
                        <a:t>Outreach activities</a:t>
                      </a:r>
                    </a:p>
                    <a:p>
                      <a:r>
                        <a:rPr lang="en-US" sz="1200" b="1" i="1" dirty="0">
                          <a:solidFill>
                            <a:schemeClr val="tx1"/>
                          </a:solidFill>
                          <a:effectLst>
                            <a:outerShdw blurRad="38100" dist="38100" dir="2700000" algn="tl">
                              <a:srgbClr val="000000">
                                <a:alpha val="43137"/>
                              </a:srgbClr>
                            </a:outerShdw>
                          </a:effectLst>
                        </a:rPr>
                        <a:t>(Supporting measure)</a:t>
                      </a:r>
                    </a:p>
                  </a:txBody>
                  <a:tcPr marL="9525" marR="9525" marT="9527" marB="0" anchor="ctr">
                    <a:solidFill>
                      <a:schemeClr val="accent1"/>
                    </a:solidFill>
                  </a:tcPr>
                </a:tc>
                <a:tc>
                  <a:txBody>
                    <a:bodyPr/>
                    <a:lstStyle/>
                    <a:p>
                      <a:pPr algn="ctr" fontAlgn="b"/>
                      <a:endParaRPr lang="en-US" sz="1200" b="0" i="0" u="none" strike="noStrike">
                        <a:solidFill>
                          <a:srgbClr val="000000"/>
                        </a:solidFill>
                        <a:effectLst/>
                        <a:latin typeface="Calibri"/>
                      </a:endParaRPr>
                    </a:p>
                  </a:txBody>
                  <a:tcPr marL="9525" marR="9525" marT="9527" marB="0" anchor="ctr"/>
                </a:tc>
                <a:tc>
                  <a:txBody>
                    <a:bodyPr/>
                    <a:lstStyle/>
                    <a:p>
                      <a:pPr marL="0" indent="0">
                        <a:buFont typeface="Arial" panose="020B0604020202020204" pitchFamily="34" charset="0"/>
                        <a:buNone/>
                      </a:pPr>
                      <a:endParaRPr lang="en-US" sz="1200" baseline="0"/>
                    </a:p>
                  </a:txBody>
                  <a:tcPr/>
                </a:tc>
                <a:tc>
                  <a:txBody>
                    <a:bodyPr/>
                    <a:lstStyle/>
                    <a:p>
                      <a:pPr marL="285750" indent="-285750">
                        <a:buFont typeface="Arial" panose="020B0604020202020204" pitchFamily="34" charset="0"/>
                        <a:buChar char="•"/>
                      </a:pPr>
                      <a:endParaRPr lang="en-US" sz="1200"/>
                    </a:p>
                  </a:txBody>
                  <a:tcPr/>
                </a:tc>
                <a:extLst>
                  <a:ext uri="{0D108BD9-81ED-4DB2-BD59-A6C34878D82A}">
                    <a16:rowId xmlns:a16="http://schemas.microsoft.com/office/drawing/2014/main" val="10002"/>
                  </a:ext>
                </a:extLst>
              </a:tr>
              <a:tr h="271200">
                <a:tc>
                  <a:txBody>
                    <a:bodyPr/>
                    <a:lstStyle/>
                    <a:p>
                      <a:pPr marL="0" indent="0">
                        <a:buFont typeface="Arial" panose="020B0604020202020204" pitchFamily="34" charset="0"/>
                        <a:buNone/>
                      </a:pPr>
                      <a:r>
                        <a:rPr lang="en-US" sz="1200" baseline="0" dirty="0">
                          <a:solidFill>
                            <a:schemeClr val="tx1"/>
                          </a:solidFill>
                        </a:rPr>
                        <a:t>Attend national cattle industry association and State level meetings</a:t>
                      </a:r>
                    </a:p>
                    <a:p>
                      <a:pPr marL="0" marR="0" lvl="0" indent="0" algn="l" defTabSz="685800" rtl="0" eaLnBrk="1" fontAlgn="b" latinLnBrk="0" hangingPunct="1">
                        <a:lnSpc>
                          <a:spcPct val="100000"/>
                        </a:lnSpc>
                        <a:spcBef>
                          <a:spcPts val="0"/>
                        </a:spcBef>
                        <a:spcAft>
                          <a:spcPts val="0"/>
                        </a:spcAft>
                        <a:buClrTx/>
                        <a:buSzTx/>
                        <a:buFontTx/>
                        <a:buNone/>
                        <a:tabLst/>
                        <a:defRPr/>
                      </a:pPr>
                      <a:endParaRPr lang="en-US" sz="1200" baseline="0"/>
                    </a:p>
                  </a:txBody>
                  <a:tcPr marL="9525" marR="9525" marT="9527" marB="0">
                    <a:solidFill>
                      <a:schemeClr val="accent1"/>
                    </a:solidFill>
                  </a:tcPr>
                </a:tc>
                <a:tc>
                  <a:txBody>
                    <a:bodyPr/>
                    <a:lstStyle/>
                    <a:p>
                      <a:pPr algn="ctr" fontAlgn="b"/>
                      <a:r>
                        <a:rPr lang="en-US" sz="1200" b="0" i="0" u="none" strike="noStrike" baseline="0" dirty="0">
                          <a:solidFill>
                            <a:schemeClr val="tx1"/>
                          </a:solidFill>
                          <a:effectLst/>
                          <a:latin typeface="Calibri"/>
                        </a:rPr>
                        <a:t>FY 20 Q2</a:t>
                      </a:r>
                    </a:p>
                    <a:p>
                      <a:pPr algn="ctr" fontAlgn="b"/>
                      <a:r>
                        <a:rPr lang="en-US" sz="1200" b="0" i="0" u="none" strike="noStrike" baseline="0" dirty="0">
                          <a:solidFill>
                            <a:schemeClr val="tx1"/>
                          </a:solidFill>
                          <a:effectLst/>
                          <a:latin typeface="Calibri"/>
                        </a:rPr>
                        <a:t>FY 21 Q2</a:t>
                      </a:r>
                    </a:p>
                  </a:txBody>
                  <a:tcPr marL="9525" marR="9525" marT="9527" marB="0" anchor="ctr"/>
                </a:tc>
                <a:tc>
                  <a:txBody>
                    <a:bodyPr/>
                    <a:lstStyle/>
                    <a:p>
                      <a:pPr marL="0" indent="0" algn="ctr">
                        <a:buFont typeface="Arial" panose="020B0604020202020204" pitchFamily="34" charset="0"/>
                        <a:buNone/>
                      </a:pPr>
                      <a:endParaRPr lang="en-US" sz="1200" baseline="0"/>
                    </a:p>
                    <a:p>
                      <a:pPr marL="0" indent="0" algn="ctr">
                        <a:buFont typeface="Arial" panose="020B0604020202020204" pitchFamily="34" charset="0"/>
                        <a:buNone/>
                      </a:pPr>
                      <a:r>
                        <a:rPr lang="en-US" sz="1200" baseline="0" dirty="0"/>
                        <a:t>Ongoing</a:t>
                      </a:r>
                    </a:p>
                  </a:txBody>
                  <a:tcPr/>
                </a:tc>
                <a:tc>
                  <a:txBody>
                    <a:bodyPr/>
                    <a:lstStyle/>
                    <a:p>
                      <a:pPr marL="171450" indent="-171450">
                        <a:buFont typeface="Arial" panose="020B0604020202020204" pitchFamily="34" charset="0"/>
                        <a:buChar char="•"/>
                      </a:pPr>
                      <a:r>
                        <a:rPr lang="en-US" sz="1200" b="0" dirty="0">
                          <a:solidFill>
                            <a:schemeClr val="tx1"/>
                          </a:solidFill>
                        </a:rPr>
                        <a:t>FY20 Q2: Attended approximately</a:t>
                      </a:r>
                      <a:r>
                        <a:rPr lang="en-US" sz="1200" b="0" baseline="0" dirty="0">
                          <a:solidFill>
                            <a:schemeClr val="tx1"/>
                          </a:solidFill>
                        </a:rPr>
                        <a:t> </a:t>
                      </a:r>
                      <a:r>
                        <a:rPr lang="en-US" sz="1200" b="0" dirty="0">
                          <a:solidFill>
                            <a:schemeClr val="tx1"/>
                          </a:solidFill>
                        </a:rPr>
                        <a:t>15 meetings with</a:t>
                      </a:r>
                      <a:r>
                        <a:rPr lang="en-US" sz="1200" b="0" baseline="0" dirty="0">
                          <a:solidFill>
                            <a:schemeClr val="tx1"/>
                          </a:solidFill>
                        </a:rPr>
                        <a:t> State agencies and Industry organizations, including the National Cattlemen’s Beef Association. These meetings are an opportunity for the Agency to share current information with key stakeholders.</a:t>
                      </a:r>
                      <a:endParaRPr lang="en-US" sz="1200" b="0" dirty="0">
                        <a:solidFill>
                          <a:schemeClr val="tx1"/>
                        </a:solidFill>
                      </a:endParaRPr>
                    </a:p>
                  </a:txBody>
                  <a:tcPr/>
                </a:tc>
                <a:extLst>
                  <a:ext uri="{0D108BD9-81ED-4DB2-BD59-A6C34878D82A}">
                    <a16:rowId xmlns:a16="http://schemas.microsoft.com/office/drawing/2014/main" val="10003"/>
                  </a:ext>
                </a:extLst>
              </a:tr>
              <a:tr h="567049">
                <a:tc>
                  <a:txBody>
                    <a:bodyPr/>
                    <a:lstStyle/>
                    <a:p>
                      <a:pPr marL="0" indent="0">
                        <a:buFont typeface="Arial" panose="020B0604020202020204" pitchFamily="34" charset="0"/>
                        <a:buNone/>
                      </a:pPr>
                      <a:r>
                        <a:rPr lang="en-US" sz="1200" baseline="0" dirty="0">
                          <a:solidFill>
                            <a:schemeClr val="tx1"/>
                          </a:solidFill>
                        </a:rPr>
                        <a:t>Attend local meetings with stakeholders</a:t>
                      </a:r>
                    </a:p>
                    <a:p>
                      <a:pPr marL="0" marR="0" lvl="0" indent="0" algn="l" defTabSz="685800" rtl="0" eaLnBrk="1" fontAlgn="b" latinLnBrk="0" hangingPunct="1">
                        <a:lnSpc>
                          <a:spcPct val="100000"/>
                        </a:lnSpc>
                        <a:spcBef>
                          <a:spcPts val="0"/>
                        </a:spcBef>
                        <a:spcAft>
                          <a:spcPts val="0"/>
                        </a:spcAft>
                        <a:buClrTx/>
                        <a:buSzTx/>
                        <a:buFontTx/>
                        <a:buNone/>
                        <a:tabLst/>
                        <a:defRPr/>
                      </a:pPr>
                      <a:endParaRPr lang="en-US" sz="1200" baseline="0"/>
                    </a:p>
                  </a:txBody>
                  <a:tcPr marL="9525" marR="9525" marT="9527" marB="0">
                    <a:solidFill>
                      <a:schemeClr val="accent1"/>
                    </a:solidFill>
                  </a:tcPr>
                </a:tc>
                <a:tc>
                  <a:txBody>
                    <a:bodyPr/>
                    <a:lstStyle/>
                    <a:p>
                      <a:pPr algn="ctr" fontAlgn="b"/>
                      <a:r>
                        <a:rPr lang="en-US" sz="1200" b="0" i="0" u="none" strike="noStrike" baseline="0" dirty="0">
                          <a:solidFill>
                            <a:schemeClr val="tx1"/>
                          </a:solidFill>
                          <a:effectLst/>
                          <a:latin typeface="+mn-lt"/>
                        </a:rPr>
                        <a:t>FY 20 Q4</a:t>
                      </a:r>
                    </a:p>
                    <a:p>
                      <a:pPr algn="ctr" fontAlgn="b"/>
                      <a:r>
                        <a:rPr lang="en-US" sz="1200" b="0" i="0" u="none" strike="noStrike" baseline="0" dirty="0">
                          <a:solidFill>
                            <a:schemeClr val="tx1"/>
                          </a:solidFill>
                          <a:effectLst/>
                          <a:latin typeface="+mn-lt"/>
                        </a:rPr>
                        <a:t>FY 21 Q4</a:t>
                      </a:r>
                    </a:p>
                  </a:txBody>
                  <a:tcPr marL="9525" marR="9525" marT="9527" marB="0" anchor="ctr"/>
                </a:tc>
                <a:tc>
                  <a:txBody>
                    <a:bodyPr/>
                    <a:lstStyle/>
                    <a:p>
                      <a:pPr marL="0" indent="0" algn="ctr">
                        <a:buFont typeface="Arial" panose="020B0604020202020204" pitchFamily="34" charset="0"/>
                        <a:buNone/>
                      </a:pPr>
                      <a:endParaRPr lang="en-US" sz="1200" baseline="0"/>
                    </a:p>
                    <a:p>
                      <a:pPr marL="0" indent="0" algn="ctr">
                        <a:buFont typeface="Arial" panose="020B0604020202020204" pitchFamily="34" charset="0"/>
                        <a:buNone/>
                      </a:pPr>
                      <a:r>
                        <a:rPr lang="en-US" sz="1200" baseline="0" dirty="0"/>
                        <a:t>Ongoing</a:t>
                      </a:r>
                    </a:p>
                  </a:txBody>
                  <a:tcPr/>
                </a:tc>
                <a:tc>
                  <a:txBody>
                    <a:bodyPr/>
                    <a:lstStyle/>
                    <a:p>
                      <a:pPr marL="171450" indent="-171450">
                        <a:buFont typeface="Arial" panose="020B0604020202020204" pitchFamily="34" charset="0"/>
                        <a:buChar char="•"/>
                      </a:pPr>
                      <a:r>
                        <a:rPr lang="en-US" sz="1200" dirty="0">
                          <a:solidFill>
                            <a:schemeClr val="tx1"/>
                          </a:solidFill>
                        </a:rPr>
                        <a:t>FY20</a:t>
                      </a:r>
                      <a:r>
                        <a:rPr lang="en-US" sz="1200" baseline="0" dirty="0">
                          <a:solidFill>
                            <a:schemeClr val="tx1"/>
                          </a:solidFill>
                        </a:rPr>
                        <a:t> Q2: Attended approximately</a:t>
                      </a:r>
                      <a:r>
                        <a:rPr lang="en-US" sz="1200" dirty="0">
                          <a:solidFill>
                            <a:schemeClr val="tx1"/>
                          </a:solidFill>
                        </a:rPr>
                        <a:t> 75 meetings</a:t>
                      </a:r>
                      <a:r>
                        <a:rPr lang="en-US" sz="1200" baseline="0" dirty="0">
                          <a:solidFill>
                            <a:schemeClr val="tx1"/>
                          </a:solidFill>
                        </a:rPr>
                        <a:t>, reaching approximately 3,760 stakeholders. Mid-late March meetings cancelled by stakeholders due to COVID-19.</a:t>
                      </a:r>
                      <a:endParaRPr lang="en-US" sz="1200" dirty="0">
                        <a:solidFill>
                          <a:schemeClr val="tx1"/>
                        </a:solidFill>
                      </a:endParaRPr>
                    </a:p>
                  </a:txBody>
                  <a:tcPr/>
                </a:tc>
                <a:extLst>
                  <a:ext uri="{0D108BD9-81ED-4DB2-BD59-A6C34878D82A}">
                    <a16:rowId xmlns:a16="http://schemas.microsoft.com/office/drawing/2014/main" val="10004"/>
                  </a:ext>
                </a:extLst>
              </a:tr>
              <a:tr h="271200">
                <a:tc>
                  <a:txBody>
                    <a:bodyPr/>
                    <a:lstStyle/>
                    <a:p>
                      <a:pPr marL="0" indent="0">
                        <a:buFont typeface="Arial" panose="020B0604020202020204" pitchFamily="34" charset="0"/>
                        <a:buNone/>
                      </a:pPr>
                      <a:r>
                        <a:rPr lang="en-US" sz="1200" baseline="0" dirty="0"/>
                        <a:t>Continue developing  outreach materials for stakeholders</a:t>
                      </a:r>
                    </a:p>
                  </a:txBody>
                  <a:tcPr marL="9525" marR="9525" marT="9527" marB="0">
                    <a:solidFill>
                      <a:schemeClr val="accent1"/>
                    </a:solidFill>
                  </a:tcPr>
                </a:tc>
                <a:tc>
                  <a:txBody>
                    <a:bodyPr/>
                    <a:lstStyle/>
                    <a:p>
                      <a:pPr lvl="0" algn="ctr">
                        <a:buNone/>
                      </a:pPr>
                      <a:r>
                        <a:rPr lang="en-US" sz="1200" b="0" i="0" u="none" strike="noStrike" baseline="0" noProof="0" dirty="0">
                          <a:solidFill>
                            <a:schemeClr val="tx1"/>
                          </a:solidFill>
                          <a:effectLst/>
                          <a:latin typeface="Calibri"/>
                        </a:rPr>
                        <a:t>Quarterly</a:t>
                      </a:r>
                    </a:p>
                    <a:p>
                      <a:pPr lvl="0" algn="ctr">
                        <a:buNone/>
                      </a:pPr>
                      <a:r>
                        <a:rPr lang="en-US" sz="1200" b="0" i="0" u="none" strike="noStrike" baseline="0" noProof="0" dirty="0">
                          <a:solidFill>
                            <a:schemeClr val="tx1"/>
                          </a:solidFill>
                          <a:effectLst/>
                          <a:latin typeface="Calibri"/>
                        </a:rPr>
                        <a:t>FY 20, FY 21</a:t>
                      </a:r>
                      <a:endParaRPr lang="en-US" sz="1200" b="0" i="0" u="none" strike="noStrike" baseline="0" noProof="0" dirty="0">
                        <a:solidFill>
                          <a:schemeClr val="tx1"/>
                        </a:solidFill>
                        <a:effectLst/>
                      </a:endParaRPr>
                    </a:p>
                  </a:txBody>
                  <a:tcPr marL="9525" marR="9525" marT="9527" marB="0" anchor="ctr"/>
                </a:tc>
                <a:tc>
                  <a:txBody>
                    <a:bodyPr/>
                    <a:lstStyle/>
                    <a:p>
                      <a:pPr marL="0" indent="0" algn="ctr">
                        <a:buFont typeface="Arial" panose="020B0604020202020204" pitchFamily="34" charset="0"/>
                        <a:buNone/>
                      </a:pPr>
                      <a:endParaRPr lang="en-US" sz="1200" baseline="0"/>
                    </a:p>
                    <a:p>
                      <a:pPr marL="0" indent="0" algn="ctr">
                        <a:buFont typeface="Arial" panose="020B0604020202020204" pitchFamily="34" charset="0"/>
                        <a:buNone/>
                      </a:pPr>
                      <a:r>
                        <a:rPr lang="en-US" sz="1200" baseline="0" dirty="0"/>
                        <a:t>Ongoing</a:t>
                      </a:r>
                    </a:p>
                  </a:txBody>
                  <a:tcPr/>
                </a:tc>
                <a:tc>
                  <a:txBody>
                    <a:bodyPr/>
                    <a:lstStyle/>
                    <a:p>
                      <a:pPr marL="171450" indent="-171450">
                        <a:buFont typeface="Arial" panose="020B0604020202020204" pitchFamily="34" charset="0"/>
                        <a:buChar char="•"/>
                      </a:pPr>
                      <a:r>
                        <a:rPr lang="en-US" sz="1200" dirty="0">
                          <a:solidFill>
                            <a:schemeClr val="tx1"/>
                          </a:solidFill>
                        </a:rPr>
                        <a:t>Drafted </a:t>
                      </a:r>
                      <a:r>
                        <a:rPr lang="en-US" sz="1200" baseline="0" dirty="0">
                          <a:solidFill>
                            <a:schemeClr val="tx1"/>
                          </a:solidFill>
                        </a:rPr>
                        <a:t>a series of one-page informational flyers focusing on topics such as Animal Disease Traceability, Premises ID, and use of RFID.</a:t>
                      </a:r>
                      <a:endParaRPr lang="en-US" sz="1200" u="sng" dirty="0">
                        <a:solidFill>
                          <a:schemeClr val="tx1"/>
                        </a:solidFill>
                      </a:endParaRPr>
                    </a:p>
                  </a:txBody>
                  <a:tcPr/>
                </a:tc>
                <a:extLst>
                  <a:ext uri="{0D108BD9-81ED-4DB2-BD59-A6C34878D82A}">
                    <a16:rowId xmlns:a16="http://schemas.microsoft.com/office/drawing/2014/main" val="10005"/>
                  </a:ext>
                </a:extLst>
              </a:tr>
              <a:tr h="271200">
                <a:tc>
                  <a:txBody>
                    <a:bodyPr/>
                    <a:lstStyle/>
                    <a:p>
                      <a:pPr marL="0" indent="0">
                        <a:buFont typeface="Arial" panose="020B0604020202020204" pitchFamily="34" charset="0"/>
                        <a:buNone/>
                      </a:pPr>
                      <a:r>
                        <a:rPr lang="en-US" sz="1200" baseline="0" dirty="0">
                          <a:solidFill>
                            <a:schemeClr val="tx1"/>
                          </a:solidFill>
                        </a:rPr>
                        <a:t>Continue developing training materials for USDA officials and Accredited veterinarians.</a:t>
                      </a:r>
                    </a:p>
                  </a:txBody>
                  <a:tcPr marL="9525" marR="9525" marT="9527" marB="0">
                    <a:solidFill>
                      <a:schemeClr val="accent1"/>
                    </a:solidFill>
                  </a:tcPr>
                </a:tc>
                <a:tc>
                  <a:txBody>
                    <a:bodyPr/>
                    <a:lstStyle/>
                    <a:p>
                      <a:pPr lvl="0" algn="ctr">
                        <a:buNone/>
                      </a:pPr>
                      <a:r>
                        <a:rPr lang="en-US" sz="1200" b="0" i="0" u="none" strike="noStrike" baseline="0" noProof="0" dirty="0">
                          <a:solidFill>
                            <a:schemeClr val="tx1"/>
                          </a:solidFill>
                          <a:effectLst/>
                          <a:latin typeface="Calibri"/>
                        </a:rPr>
                        <a:t>Quarterly</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0" i="0" u="none" strike="noStrike" baseline="0" noProof="0" dirty="0">
                          <a:solidFill>
                            <a:schemeClr val="tx1"/>
                          </a:solidFill>
                          <a:effectLst/>
                          <a:latin typeface="+mn-lt"/>
                        </a:rPr>
                        <a:t>FY 20, FY 21</a:t>
                      </a:r>
                      <a:endParaRPr lang="en-US" sz="1200" b="0" i="0" u="none" strike="noStrike" baseline="0" noProof="0" dirty="0">
                        <a:solidFill>
                          <a:schemeClr val="tx1"/>
                        </a:solidFill>
                        <a:effectLst/>
                      </a:endParaRPr>
                    </a:p>
                  </a:txBody>
                  <a:tcPr marL="9525" marR="9525" marT="9527" marB="0" anchor="ctr"/>
                </a:tc>
                <a:tc>
                  <a:txBody>
                    <a:bodyPr/>
                    <a:lstStyle/>
                    <a:p>
                      <a:pPr marL="0" indent="0" algn="ctr">
                        <a:buFont typeface="Arial" panose="020B0604020202020204" pitchFamily="34" charset="0"/>
                        <a:buNone/>
                      </a:pPr>
                      <a:r>
                        <a:rPr lang="en-US" sz="1200" baseline="0" dirty="0"/>
                        <a:t>Ongoing</a:t>
                      </a:r>
                    </a:p>
                  </a:txBody>
                  <a:tcPr/>
                </a:tc>
                <a:tc>
                  <a:txBody>
                    <a:bodyPr/>
                    <a:lstStyle/>
                    <a:p>
                      <a:pPr marL="171450" indent="-171450">
                        <a:buFont typeface="Arial" panose="020B0604020202020204" pitchFamily="34" charset="0"/>
                        <a:buChar char="•"/>
                      </a:pPr>
                      <a:r>
                        <a:rPr lang="en-US" sz="1200" dirty="0">
                          <a:solidFill>
                            <a:schemeClr val="tx1"/>
                          </a:solidFill>
                        </a:rPr>
                        <a:t>Drafting</a:t>
                      </a:r>
                      <a:r>
                        <a:rPr lang="en-US" sz="1200" baseline="0" dirty="0">
                          <a:solidFill>
                            <a:schemeClr val="tx1"/>
                          </a:solidFill>
                        </a:rPr>
                        <a:t> </a:t>
                      </a:r>
                      <a:r>
                        <a:rPr lang="en-US" sz="1200" dirty="0">
                          <a:solidFill>
                            <a:schemeClr val="tx1"/>
                          </a:solidFill>
                        </a:rPr>
                        <a:t>a series of one-page</a:t>
                      </a:r>
                      <a:r>
                        <a:rPr lang="en-US" sz="1200" baseline="0" dirty="0">
                          <a:solidFill>
                            <a:schemeClr val="tx1"/>
                          </a:solidFill>
                        </a:rPr>
                        <a:t> informational flyers focused on the correct preparation of international health certificates and addressing common errors. These flyers will be delivered</a:t>
                      </a:r>
                      <a:r>
                        <a:rPr lang="en-US" sz="1200" b="0" i="0" u="none" strike="noStrike" baseline="0" noProof="0" dirty="0">
                          <a:solidFill>
                            <a:schemeClr val="tx1"/>
                          </a:solidFill>
                          <a:latin typeface="Calibri"/>
                        </a:rPr>
                        <a:t> to accredited veterinarians. </a:t>
                      </a:r>
                      <a:endParaRPr lang="en-US" sz="1200" baseline="0" dirty="0">
                        <a:solidFill>
                          <a:schemeClr val="tx1"/>
                        </a:solidFill>
                      </a:endParaRPr>
                    </a:p>
                  </a:txBody>
                  <a:tcPr/>
                </a:tc>
                <a:extLst>
                  <a:ext uri="{0D108BD9-81ED-4DB2-BD59-A6C34878D82A}">
                    <a16:rowId xmlns:a16="http://schemas.microsoft.com/office/drawing/2014/main" val="10011"/>
                  </a:ext>
                </a:extLst>
              </a:tr>
              <a:tr h="271200">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baseline="0" dirty="0"/>
                        <a:t>Work with State and Industry stakeholders to explore implementation strategies</a:t>
                      </a:r>
                    </a:p>
                    <a:p>
                      <a:pPr marL="0" marR="0" lvl="0" indent="0" algn="l" defTabSz="685800" rtl="0" eaLnBrk="1" fontAlgn="b" latinLnBrk="0" hangingPunct="1">
                        <a:lnSpc>
                          <a:spcPct val="100000"/>
                        </a:lnSpc>
                        <a:spcBef>
                          <a:spcPts val="0"/>
                        </a:spcBef>
                        <a:spcAft>
                          <a:spcPts val="0"/>
                        </a:spcAft>
                        <a:buClrTx/>
                        <a:buSzTx/>
                        <a:buFontTx/>
                        <a:buNone/>
                        <a:tabLst/>
                        <a:defRPr/>
                      </a:pPr>
                      <a:endParaRPr lang="en-US" sz="1200" baseline="0"/>
                    </a:p>
                  </a:txBody>
                  <a:tcPr marL="9525" marR="9525" marT="9527" marB="0">
                    <a:solidFill>
                      <a:schemeClr val="accent1"/>
                    </a:solidFill>
                  </a:tcPr>
                </a:tc>
                <a:tc>
                  <a:txBody>
                    <a:bodyPr/>
                    <a:lstStyle/>
                    <a:p>
                      <a:pPr algn="ctr" fontAlgn="b"/>
                      <a:r>
                        <a:rPr lang="en-US" sz="1200" b="0" i="0" u="none" strike="noStrike" dirty="0">
                          <a:solidFill>
                            <a:srgbClr val="000000"/>
                          </a:solidFill>
                          <a:effectLst/>
                          <a:latin typeface="Calibri"/>
                        </a:rPr>
                        <a:t>FY 21 Q1</a:t>
                      </a:r>
                    </a:p>
                  </a:txBody>
                  <a:tcPr marL="9525" marR="9525" marT="9527" marB="0" anchor="ctr"/>
                </a:tc>
                <a:tc>
                  <a:txBody>
                    <a:bodyPr/>
                    <a:lstStyle/>
                    <a:p>
                      <a:pPr marL="0" indent="0" algn="ctr">
                        <a:buFont typeface="Arial" panose="020B0604020202020204" pitchFamily="34" charset="0"/>
                        <a:buNone/>
                      </a:pPr>
                      <a:endParaRPr lang="en-US" sz="1200" baseline="0"/>
                    </a:p>
                    <a:p>
                      <a:pPr marL="0" indent="0" algn="ctr">
                        <a:buFont typeface="Arial" panose="020B0604020202020204" pitchFamily="34" charset="0"/>
                        <a:buNone/>
                      </a:pPr>
                      <a:endParaRPr lang="en-US" sz="1200" baseline="0"/>
                    </a:p>
                    <a:p>
                      <a:pPr marL="0" indent="0" algn="ctr">
                        <a:buFont typeface="Arial" panose="020B0604020202020204" pitchFamily="34" charset="0"/>
                        <a:buNone/>
                      </a:pPr>
                      <a:r>
                        <a:rPr lang="en-US" sz="1200" baseline="0" dirty="0"/>
                        <a:t>Ongoing</a:t>
                      </a:r>
                    </a:p>
                  </a:txBody>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rPr>
                        <a:t>As of January 31</a:t>
                      </a:r>
                      <a:r>
                        <a:rPr lang="en-US" sz="1200" baseline="30000" dirty="0">
                          <a:solidFill>
                            <a:schemeClr val="tx1"/>
                          </a:solidFill>
                        </a:rPr>
                        <a:t>st</a:t>
                      </a:r>
                      <a:r>
                        <a:rPr lang="en-US" sz="1200" baseline="0" dirty="0">
                          <a:solidFill>
                            <a:schemeClr val="tx1"/>
                          </a:solidFill>
                        </a:rPr>
                        <a:t>, 2020, USDA began offering free RFID tags for use on cattle and bison and is working with States on equitable tag distribution.</a:t>
                      </a:r>
                    </a:p>
                  </a:txBody>
                  <a:tcPr/>
                </a:tc>
                <a:extLst>
                  <a:ext uri="{0D108BD9-81ED-4DB2-BD59-A6C34878D82A}">
                    <a16:rowId xmlns:a16="http://schemas.microsoft.com/office/drawing/2014/main" val="10006"/>
                  </a:ext>
                </a:extLst>
              </a:tr>
            </a:tbl>
          </a:graphicData>
        </a:graphic>
      </p:graphicFrame>
      <p:sp>
        <p:nvSpPr>
          <p:cNvPr id="3" name="Subtitle 2"/>
          <p:cNvSpPr>
            <a:spLocks noGrp="1"/>
          </p:cNvSpPr>
          <p:nvPr>
            <p:ph type="subTitle" idx="1"/>
          </p:nvPr>
        </p:nvSpPr>
        <p:spPr>
          <a:xfrm>
            <a:off x="0" y="0"/>
            <a:ext cx="9144000" cy="838200"/>
          </a:xfrm>
        </p:spPr>
        <p:txBody>
          <a:bodyPr vert="horz" lIns="91440" tIns="45720" rIns="91440" bIns="45720" rtlCol="0" anchor="t">
            <a:normAutofit/>
          </a:bodyPr>
          <a:lstStyle/>
          <a:p>
            <a:pPr algn="l">
              <a:defRPr/>
            </a:pPr>
            <a:r>
              <a:rPr lang="en-US" sz="2800" b="1" dirty="0">
                <a:latin typeface="+mj-lt"/>
              </a:rPr>
              <a:t>Key Milestones</a:t>
            </a:r>
            <a:endParaRPr lang="en-US" sz="2800" dirty="0"/>
          </a:p>
          <a:p>
            <a:pPr algn="l" eaLnBrk="1" fontAlgn="auto" hangingPunct="1">
              <a:spcAft>
                <a:spcPts val="0"/>
              </a:spcAft>
              <a:defRPr/>
            </a:pP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8</a:t>
            </a:fld>
            <a:endParaRPr lang="en-US"/>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3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73495379"/>
              </p:ext>
            </p:extLst>
          </p:nvPr>
        </p:nvGraphicFramePr>
        <p:xfrm>
          <a:off x="304800" y="838200"/>
          <a:ext cx="8076541" cy="5019086"/>
        </p:xfrm>
        <a:graphic>
          <a:graphicData uri="http://schemas.openxmlformats.org/drawingml/2006/table">
            <a:tbl>
              <a:tblPr firstRow="1" bandRow="1">
                <a:tableStyleId>{5C22544A-7EE6-4342-B048-85BDC9FD1C3A}</a:tableStyleId>
              </a:tblPr>
              <a:tblGrid>
                <a:gridCol w="1717183">
                  <a:extLst>
                    <a:ext uri="{9D8B030D-6E8A-4147-A177-3AD203B41FA5}">
                      <a16:colId xmlns:a16="http://schemas.microsoft.com/office/drawing/2014/main" val="20000"/>
                    </a:ext>
                  </a:extLst>
                </a:gridCol>
                <a:gridCol w="1268663">
                  <a:extLst>
                    <a:ext uri="{9D8B030D-6E8A-4147-A177-3AD203B41FA5}">
                      <a16:colId xmlns:a16="http://schemas.microsoft.com/office/drawing/2014/main" val="20002"/>
                    </a:ext>
                  </a:extLst>
                </a:gridCol>
                <a:gridCol w="1497263">
                  <a:extLst>
                    <a:ext uri="{9D8B030D-6E8A-4147-A177-3AD203B41FA5}">
                      <a16:colId xmlns:a16="http://schemas.microsoft.com/office/drawing/2014/main" val="20003"/>
                    </a:ext>
                  </a:extLst>
                </a:gridCol>
                <a:gridCol w="3593432">
                  <a:extLst>
                    <a:ext uri="{9D8B030D-6E8A-4147-A177-3AD203B41FA5}">
                      <a16:colId xmlns:a16="http://schemas.microsoft.com/office/drawing/2014/main" val="20004"/>
                    </a:ext>
                  </a:extLst>
                </a:gridCol>
              </a:tblGrid>
              <a:tr h="471849">
                <a:tc gridSpan="4">
                  <a:txBody>
                    <a:bodyPr/>
                    <a:lstStyle/>
                    <a:p>
                      <a:pPr algn="ctr"/>
                      <a:r>
                        <a:rPr lang="en-US" sz="2400" i="1" dirty="0">
                          <a:effectLst>
                            <a:outerShdw blurRad="38100" dist="38100" dir="2700000" algn="tl">
                              <a:srgbClr val="000000">
                                <a:alpha val="43137"/>
                              </a:srgbClr>
                            </a:outerShdw>
                          </a:effectLst>
                        </a:rPr>
                        <a:t>Milestone</a:t>
                      </a:r>
                      <a:r>
                        <a:rPr lang="en-US" sz="2400" i="1" baseline="0" dirty="0">
                          <a:effectLst>
                            <a:outerShdw blurRad="38100" dist="38100" dir="2700000" algn="tl">
                              <a:srgbClr val="000000">
                                <a:alpha val="43137"/>
                              </a:srgbClr>
                            </a:outerShdw>
                          </a:effectLst>
                        </a:rPr>
                        <a:t> Summary</a:t>
                      </a:r>
                      <a:endParaRPr lang="en-US" sz="2400" i="1" dirty="0">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tc hMerge="1">
                  <a:txBody>
                    <a:bodyPr/>
                    <a:lstStyle/>
                    <a:p>
                      <a:pPr algn="ctr"/>
                      <a:endParaRPr lang="en-US" sz="2800" i="1">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150655">
                <a:tc>
                  <a:txBody>
                    <a:bodyPr/>
                    <a:lstStyle/>
                    <a:p>
                      <a:pPr algn="l"/>
                      <a:r>
                        <a:rPr lang="en-US" sz="2000" b="1" i="1" dirty="0">
                          <a:effectLst>
                            <a:outerShdw blurRad="38100" dist="38100" dir="2700000" algn="tl">
                              <a:srgbClr val="000000">
                                <a:alpha val="43137"/>
                              </a:srgbClr>
                            </a:outerShdw>
                          </a:effectLst>
                        </a:rPr>
                        <a:t>Key</a:t>
                      </a:r>
                      <a:r>
                        <a:rPr lang="en-US" sz="2000" b="1" i="1" baseline="0" dirty="0">
                          <a:effectLst>
                            <a:outerShdw blurRad="38100" dist="38100" dir="2700000" algn="tl">
                              <a:srgbClr val="000000">
                                <a:alpha val="43137"/>
                              </a:srgbClr>
                            </a:outerShdw>
                          </a:effectLst>
                        </a:rPr>
                        <a:t> Milestones</a:t>
                      </a:r>
                    </a:p>
                  </a:txBody>
                  <a:tcPr anchor="ctr">
                    <a:solidFill>
                      <a:schemeClr val="accent1"/>
                    </a:solidFill>
                  </a:tcPr>
                </a:tc>
                <a:tc>
                  <a:txBody>
                    <a:bodyPr/>
                    <a:lstStyle/>
                    <a:p>
                      <a:pPr algn="ctr"/>
                      <a:r>
                        <a:rPr lang="en-US" sz="2000" b="1" i="1" dirty="0">
                          <a:effectLst>
                            <a:outerShdw blurRad="38100" dist="38100" dir="2700000" algn="tl">
                              <a:srgbClr val="000000">
                                <a:alpha val="43137"/>
                              </a:srgbClr>
                            </a:outerShdw>
                          </a:effectLst>
                        </a:rPr>
                        <a:t>Milestone</a:t>
                      </a:r>
                      <a:endParaRPr lang="en-US" sz="2000" b="1" i="1" baseline="0" dirty="0">
                        <a:effectLst>
                          <a:outerShdw blurRad="38100" dist="38100" dir="2700000" algn="tl">
                            <a:srgbClr val="000000">
                              <a:alpha val="43137"/>
                            </a:srgbClr>
                          </a:outerShdw>
                        </a:effectLst>
                      </a:endParaRPr>
                    </a:p>
                    <a:p>
                      <a:pPr algn="ctr"/>
                      <a:r>
                        <a:rPr lang="en-US" sz="2000" b="1" i="1" baseline="0" dirty="0">
                          <a:effectLst>
                            <a:outerShdw blurRad="38100" dist="38100" dir="2700000" algn="tl">
                              <a:srgbClr val="000000">
                                <a:alpha val="43137"/>
                              </a:srgbClr>
                            </a:outerShdw>
                          </a:effectLst>
                        </a:rPr>
                        <a:t>Due Date</a:t>
                      </a:r>
                    </a:p>
                  </a:txBody>
                  <a:tcPr>
                    <a:solidFill>
                      <a:schemeClr val="accent1"/>
                    </a:solidFill>
                  </a:tcPr>
                </a:tc>
                <a:tc>
                  <a:txBody>
                    <a:bodyPr/>
                    <a:lstStyle/>
                    <a:p>
                      <a:pPr algn="ctr"/>
                      <a:r>
                        <a:rPr lang="en-US" sz="2000" b="1" i="1" dirty="0">
                          <a:effectLst>
                            <a:outerShdw blurRad="38100" dist="38100" dir="2700000" algn="tl">
                              <a:srgbClr val="000000">
                                <a:alpha val="43137"/>
                              </a:srgbClr>
                            </a:outerShdw>
                          </a:effectLst>
                        </a:rPr>
                        <a:t>Milestone</a:t>
                      </a:r>
                      <a:endParaRPr lang="en-US" sz="2000" b="1" i="1" baseline="0" dirty="0">
                        <a:effectLst>
                          <a:outerShdw blurRad="38100" dist="38100" dir="2700000" algn="tl">
                            <a:srgbClr val="000000">
                              <a:alpha val="43137"/>
                            </a:srgbClr>
                          </a:outerShdw>
                        </a:effectLst>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i="1" baseline="0" dirty="0">
                          <a:effectLst>
                            <a:outerShdw blurRad="38100" dist="38100" dir="2700000" algn="tl">
                              <a:srgbClr val="000000">
                                <a:alpha val="43137"/>
                              </a:srgbClr>
                            </a:outerShdw>
                          </a:effectLst>
                        </a:rPr>
                        <a:t>Status</a:t>
                      </a:r>
                      <a:endParaRPr lang="en-US" sz="1400" b="0" i="1" u="none" strike="noStrike" dirty="0">
                        <a:solidFill>
                          <a:srgbClr val="000000"/>
                        </a:solidFill>
                        <a:effectLst/>
                        <a:latin typeface="+mn-lt"/>
                      </a:endParaRPr>
                    </a:p>
                  </a:txBody>
                  <a:tcPr>
                    <a:solidFill>
                      <a:schemeClr val="accent1"/>
                    </a:solidFill>
                  </a:tcPr>
                </a:tc>
                <a:tc>
                  <a:txBody>
                    <a:bodyPr/>
                    <a:lstStyle/>
                    <a:p>
                      <a:pPr algn="ctr"/>
                      <a:r>
                        <a:rPr lang="en-US" sz="2000" b="1" i="1" dirty="0">
                          <a:effectLst>
                            <a:outerShdw blurRad="38100" dist="38100" dir="2700000" algn="tl">
                              <a:srgbClr val="000000">
                                <a:alpha val="43137"/>
                              </a:srgbClr>
                            </a:outerShdw>
                          </a:effectLst>
                        </a:rPr>
                        <a:t>Comments</a:t>
                      </a:r>
                      <a:r>
                        <a:rPr lang="en-US" sz="2000" b="1" i="1" baseline="0" dirty="0">
                          <a:effectLst>
                            <a:outerShdw blurRad="38100" dist="38100" dir="2700000" algn="tl">
                              <a:srgbClr val="000000">
                                <a:alpha val="43137"/>
                              </a:srgbClr>
                            </a:outerShdw>
                          </a:effectLst>
                        </a:rPr>
                        <a:t> /</a:t>
                      </a:r>
                      <a:endParaRPr lang="en-US" sz="2000" b="1" i="1" dirty="0">
                        <a:effectLst>
                          <a:outerShdw blurRad="38100" dist="38100" dir="2700000" algn="tl">
                            <a:srgbClr val="000000">
                              <a:alpha val="43137"/>
                            </a:srgbClr>
                          </a:outerShdw>
                        </a:effectLst>
                      </a:endParaRPr>
                    </a:p>
                    <a:p>
                      <a:pPr algn="ctr"/>
                      <a:r>
                        <a:rPr lang="en-US" sz="2000" b="1" i="1" dirty="0">
                          <a:effectLst>
                            <a:outerShdw blurRad="38100" dist="38100" dir="2700000" algn="tl">
                              <a:srgbClr val="000000">
                                <a:alpha val="43137"/>
                              </a:srgbClr>
                            </a:outerShdw>
                          </a:effectLst>
                        </a:rPr>
                        <a:t>Change</a:t>
                      </a:r>
                      <a:r>
                        <a:rPr lang="en-US" sz="2000" b="1" i="1" baseline="0" dirty="0">
                          <a:effectLst>
                            <a:outerShdw blurRad="38100" dist="38100" dir="2700000" algn="tl">
                              <a:srgbClr val="000000">
                                <a:alpha val="43137"/>
                              </a:srgbClr>
                            </a:outerShdw>
                          </a:effectLst>
                        </a:rPr>
                        <a:t> from last quarter</a:t>
                      </a:r>
                      <a:endParaRPr lang="en-US" sz="2000" b="1" i="1" dirty="0">
                        <a:effectLst>
                          <a:outerShdw blurRad="38100" dist="38100" dir="2700000" algn="tl">
                            <a:srgbClr val="000000">
                              <a:alpha val="43137"/>
                            </a:srgbClr>
                          </a:outerShdw>
                        </a:effectLst>
                      </a:endParaRPr>
                    </a:p>
                  </a:txBody>
                  <a:tcPr anchor="ctr">
                    <a:solidFill>
                      <a:schemeClr val="accent1"/>
                    </a:solidFill>
                  </a:tcPr>
                </a:tc>
                <a:extLst>
                  <a:ext uri="{0D108BD9-81ED-4DB2-BD59-A6C34878D82A}">
                    <a16:rowId xmlns:a16="http://schemas.microsoft.com/office/drawing/2014/main" val="10001"/>
                  </a:ext>
                </a:extLst>
              </a:tr>
              <a:tr h="701877">
                <a:tc>
                  <a:txBody>
                    <a:bodyPr/>
                    <a:lstStyle/>
                    <a:p>
                      <a:r>
                        <a:rPr lang="en-US" sz="1600" b="1" i="1" dirty="0">
                          <a:solidFill>
                            <a:schemeClr val="tx1"/>
                          </a:solidFill>
                          <a:effectLst>
                            <a:outerShdw blurRad="38100" dist="38100" dir="2700000" algn="tl">
                              <a:srgbClr val="000000">
                                <a:alpha val="43137"/>
                              </a:srgbClr>
                            </a:outerShdw>
                          </a:effectLst>
                        </a:rPr>
                        <a:t>Technology</a:t>
                      </a:r>
                      <a:r>
                        <a:rPr lang="en-US" sz="1600" b="1" i="1" baseline="0" dirty="0">
                          <a:solidFill>
                            <a:schemeClr val="tx1"/>
                          </a:solidFill>
                          <a:effectLst>
                            <a:outerShdw blurRad="38100" dist="38100" dir="2700000" algn="tl">
                              <a:srgbClr val="000000">
                                <a:alpha val="43137"/>
                              </a:srgbClr>
                            </a:outerShdw>
                          </a:effectLst>
                        </a:rPr>
                        <a:t> Improvements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1" dirty="0">
                          <a:solidFill>
                            <a:schemeClr val="tx1"/>
                          </a:solidFill>
                          <a:effectLst>
                            <a:outerShdw blurRad="38100" dist="38100" dir="2700000" algn="tl">
                              <a:srgbClr val="000000">
                                <a:alpha val="43137"/>
                              </a:srgbClr>
                            </a:outerShdw>
                          </a:effectLst>
                        </a:rPr>
                        <a:t>(Supporting measure)</a:t>
                      </a:r>
                    </a:p>
                  </a:txBody>
                  <a:tcPr marL="9525" marR="9525" marT="9527" marB="0" anchor="ctr">
                    <a:solidFill>
                      <a:schemeClr val="accent1"/>
                    </a:solidFill>
                  </a:tcPr>
                </a:tc>
                <a:tc>
                  <a:txBody>
                    <a:bodyPr/>
                    <a:lstStyle/>
                    <a:p>
                      <a:pPr algn="ctr" fontAlgn="b"/>
                      <a:endParaRPr lang="en-US" sz="1200" b="0" i="0" u="none" strike="noStrike">
                        <a:solidFill>
                          <a:srgbClr val="000000"/>
                        </a:solidFill>
                        <a:effectLst/>
                        <a:latin typeface="Calibri"/>
                      </a:endParaRPr>
                    </a:p>
                  </a:txBody>
                  <a:tcPr marL="9525" marR="9525" marT="9527" marB="0" anchor="ctr"/>
                </a:tc>
                <a:tc>
                  <a:txBody>
                    <a:bodyPr/>
                    <a:lstStyle/>
                    <a:p>
                      <a:pPr marL="0" indent="0">
                        <a:buFont typeface="Arial" panose="020B0604020202020204" pitchFamily="34" charset="0"/>
                        <a:buNone/>
                      </a:pPr>
                      <a:endParaRPr lang="en-US" sz="1200" baseline="0"/>
                    </a:p>
                  </a:txBody>
                  <a:tcPr/>
                </a:tc>
                <a:tc>
                  <a:txBody>
                    <a:bodyPr/>
                    <a:lstStyle/>
                    <a:p>
                      <a:pPr marL="285750" indent="-285750">
                        <a:buFont typeface="Arial" panose="020B0604020202020204" pitchFamily="34" charset="0"/>
                        <a:buChar char="•"/>
                      </a:pPr>
                      <a:endParaRPr lang="en-US" sz="1200"/>
                    </a:p>
                  </a:txBody>
                  <a:tcPr/>
                </a:tc>
                <a:extLst>
                  <a:ext uri="{0D108BD9-81ED-4DB2-BD59-A6C34878D82A}">
                    <a16:rowId xmlns:a16="http://schemas.microsoft.com/office/drawing/2014/main" val="10002"/>
                  </a:ext>
                </a:extLst>
              </a:tr>
              <a:tr h="537726">
                <a:tc>
                  <a:txBody>
                    <a:bodyPr/>
                    <a:lstStyle/>
                    <a:p>
                      <a:pPr marL="0" indent="0">
                        <a:buFont typeface="Arial" panose="020B0604020202020204" pitchFamily="34" charset="0"/>
                        <a:buNone/>
                      </a:pPr>
                      <a:r>
                        <a:rPr lang="en-US" sz="1200" dirty="0"/>
                        <a:t>Complete</a:t>
                      </a:r>
                      <a:r>
                        <a:rPr lang="en-US" sz="1200" baseline="0" dirty="0"/>
                        <a:t> </a:t>
                      </a:r>
                      <a:r>
                        <a:rPr lang="en-US" sz="1200" dirty="0"/>
                        <a:t>Mobile</a:t>
                      </a:r>
                      <a:r>
                        <a:rPr lang="en-US" sz="1200" baseline="0" dirty="0"/>
                        <a:t> Information Messaging System (MIMS)</a:t>
                      </a:r>
                      <a:r>
                        <a:rPr lang="en-US" sz="1200" dirty="0"/>
                        <a:t> modernization</a:t>
                      </a:r>
                    </a:p>
                  </a:txBody>
                  <a:tcPr marL="9525" marR="9525" marT="9527" marB="0">
                    <a:solidFill>
                      <a:schemeClr val="accent1"/>
                    </a:solidFill>
                  </a:tcPr>
                </a:tc>
                <a:tc>
                  <a:txBody>
                    <a:bodyPr/>
                    <a:lstStyle/>
                    <a:p>
                      <a:pPr algn="ctr" fontAlgn="b"/>
                      <a:r>
                        <a:rPr lang="en-US" sz="1200" b="0" i="0" u="none" strike="noStrike" dirty="0">
                          <a:solidFill>
                            <a:schemeClr val="tx1"/>
                          </a:solidFill>
                          <a:effectLst/>
                          <a:latin typeface="Calibri"/>
                        </a:rPr>
                        <a:t>FY 21 Q3</a:t>
                      </a:r>
                      <a:endParaRPr lang="en-US" sz="1200" b="0" i="0" u="none" strike="noStrike" baseline="0" noProof="0" dirty="0">
                        <a:solidFill>
                          <a:schemeClr val="tx1"/>
                        </a:solidFill>
                        <a:effectLst/>
                      </a:endParaRPr>
                    </a:p>
                    <a:p>
                      <a:pPr lvl="0" algn="ctr">
                        <a:buNone/>
                      </a:pPr>
                      <a:endParaRPr lang="en-US" sz="1200" b="0" i="0" u="none" strike="sngStrike" baseline="0">
                        <a:solidFill>
                          <a:srgbClr val="FF0000"/>
                        </a:solidFill>
                        <a:effectLst/>
                        <a:latin typeface="Calibri"/>
                      </a:endParaRPr>
                    </a:p>
                  </a:txBody>
                  <a:tcPr marL="9525" marR="9525" marT="9527" marB="0" anchor="ctr"/>
                </a:tc>
                <a:tc>
                  <a:txBody>
                    <a:bodyPr/>
                    <a:lstStyle/>
                    <a:p>
                      <a:pPr marL="0" lvl="0" indent="0" algn="ctr">
                        <a:buNone/>
                      </a:pPr>
                      <a:endParaRPr lang="en-US" sz="1200" baseline="0"/>
                    </a:p>
                    <a:p>
                      <a:pPr marL="0" lvl="0" indent="0" algn="ctr">
                        <a:buNone/>
                      </a:pPr>
                      <a:r>
                        <a:rPr lang="en-US" sz="1200" baseline="0" dirty="0"/>
                        <a:t>Ongoing</a:t>
                      </a:r>
                    </a:p>
                  </a:txBody>
                  <a:tcPr/>
                </a:tc>
                <a:tc>
                  <a:txBody>
                    <a:bodyPr/>
                    <a:lstStyle/>
                    <a:p>
                      <a:pPr marL="0" indent="0">
                        <a:buFont typeface="Arial" panose="020B0604020202020204" pitchFamily="34" charset="0"/>
                        <a:buNone/>
                      </a:pPr>
                      <a:endParaRPr lang="en-US" sz="1200">
                        <a:solidFill>
                          <a:srgbClr val="FF0000"/>
                        </a:solidFill>
                      </a:endParaRPr>
                    </a:p>
                  </a:txBody>
                  <a:tcPr/>
                </a:tc>
                <a:extLst>
                  <a:ext uri="{0D108BD9-81ED-4DB2-BD59-A6C34878D82A}">
                    <a16:rowId xmlns:a16="http://schemas.microsoft.com/office/drawing/2014/main" val="10003"/>
                  </a:ext>
                </a:extLst>
              </a:tr>
              <a:tr h="786415">
                <a:tc>
                  <a:txBody>
                    <a:bodyPr/>
                    <a:lstStyle/>
                    <a:p>
                      <a:pPr marL="0" indent="0">
                        <a:buFont typeface="Arial" panose="020B0604020202020204" pitchFamily="34" charset="0"/>
                        <a:buNone/>
                      </a:pPr>
                      <a:r>
                        <a:rPr lang="en-US" sz="1200" dirty="0"/>
                        <a:t>Continue</a:t>
                      </a:r>
                      <a:r>
                        <a:rPr lang="en-US" sz="1200" baseline="0" dirty="0"/>
                        <a:t> to solicit</a:t>
                      </a:r>
                      <a:r>
                        <a:rPr lang="en-US" sz="1200" dirty="0"/>
                        <a:t> States and</a:t>
                      </a:r>
                      <a:r>
                        <a:rPr lang="en-US" sz="1200" baseline="0" dirty="0"/>
                        <a:t> 3</a:t>
                      </a:r>
                      <a:r>
                        <a:rPr lang="en-US" sz="1200" baseline="30000" dirty="0"/>
                        <a:t>rd</a:t>
                      </a:r>
                      <a:r>
                        <a:rPr lang="en-US" sz="1200" baseline="0" dirty="0"/>
                        <a:t> party </a:t>
                      </a:r>
                      <a:r>
                        <a:rPr lang="en-US" sz="1200" dirty="0"/>
                        <a:t>databases </a:t>
                      </a:r>
                      <a:r>
                        <a:rPr lang="en-US" sz="1200" dirty="0">
                          <a:solidFill>
                            <a:schemeClr val="tx1"/>
                          </a:solidFill>
                        </a:rPr>
                        <a:t>sharing</a:t>
                      </a:r>
                      <a:r>
                        <a:rPr lang="en-US" sz="1200" baseline="0" dirty="0">
                          <a:solidFill>
                            <a:schemeClr val="tx1"/>
                          </a:solidFill>
                        </a:rPr>
                        <a:t> data with the Animal Health Events Repository (AHER)</a:t>
                      </a:r>
                      <a:endParaRPr lang="en-US" sz="1200" dirty="0">
                        <a:solidFill>
                          <a:schemeClr val="tx1"/>
                        </a:solidFill>
                      </a:endParaRPr>
                    </a:p>
                  </a:txBody>
                  <a:tcPr marL="9525" marR="9525" marT="9527" marB="0">
                    <a:solidFill>
                      <a:schemeClr val="accent1"/>
                    </a:solidFill>
                  </a:tcPr>
                </a:tc>
                <a:tc>
                  <a:txBody>
                    <a:bodyPr/>
                    <a:lstStyle/>
                    <a:p>
                      <a:pPr lvl="0" algn="ctr">
                        <a:buNone/>
                      </a:pPr>
                      <a:r>
                        <a:rPr lang="en-US" sz="1200" b="0" i="0" u="none" strike="noStrike" baseline="0" noProof="0" dirty="0">
                          <a:solidFill>
                            <a:schemeClr val="tx1"/>
                          </a:solidFill>
                          <a:effectLst/>
                          <a:latin typeface="Calibri"/>
                        </a:rPr>
                        <a:t>Quarterly</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0" i="0" u="none" strike="noStrike" baseline="0" noProof="0" dirty="0">
                          <a:solidFill>
                            <a:schemeClr val="tx1"/>
                          </a:solidFill>
                          <a:effectLst/>
                          <a:latin typeface="+mn-lt"/>
                        </a:rPr>
                        <a:t>FY 20, FY 21</a:t>
                      </a:r>
                      <a:endParaRPr lang="en-US" sz="1200" b="0" i="0" u="none" strike="noStrike" baseline="0" noProof="0" dirty="0">
                        <a:solidFill>
                          <a:schemeClr val="tx1"/>
                        </a:solidFill>
                        <a:effectLst/>
                      </a:endParaRPr>
                    </a:p>
                  </a:txBody>
                  <a:tcPr marL="9525" marR="9525" marT="9527" marB="0" anchor="ctr"/>
                </a:tc>
                <a:tc>
                  <a:txBody>
                    <a:bodyPr/>
                    <a:lstStyle/>
                    <a:p>
                      <a:pPr marL="0" lvl="0" indent="0" algn="ctr">
                        <a:buFont typeface="Arial" panose="020B0604020202020204" pitchFamily="34" charset="0"/>
                        <a:buNone/>
                      </a:pPr>
                      <a:r>
                        <a:rPr lang="en-US" sz="1200" baseline="0" dirty="0">
                          <a:solidFill>
                            <a:schemeClr val="tx1"/>
                          </a:solidFill>
                        </a:rPr>
                        <a:t>Ongoing</a:t>
                      </a:r>
                    </a:p>
                  </a:txBody>
                  <a:tcPr anchor="ctr"/>
                </a:tc>
                <a:tc>
                  <a:txBody>
                    <a:bodyPr/>
                    <a:lstStyle/>
                    <a:p>
                      <a:pPr marL="285750" indent="-285750">
                        <a:buFont typeface="Arial" panose="020B0604020202020204" pitchFamily="34" charset="0"/>
                        <a:buChar char="•"/>
                      </a:pPr>
                      <a:r>
                        <a:rPr lang="en-US" sz="1200" dirty="0">
                          <a:solidFill>
                            <a:schemeClr val="tx1"/>
                          </a:solidFill>
                        </a:rPr>
                        <a:t>USDA provided a webinar </a:t>
                      </a:r>
                      <a:r>
                        <a:rPr lang="en-US" sz="1200" baseline="0" dirty="0">
                          <a:solidFill>
                            <a:schemeClr val="tx1"/>
                          </a:solidFill>
                        </a:rPr>
                        <a:t>demonstration on AHER to State Animal Health Officials and developed an AHER </a:t>
                      </a:r>
                      <a:r>
                        <a:rPr lang="en-US" sz="1200" b="0" i="0" u="none" strike="noStrike" baseline="0" noProof="0" dirty="0">
                          <a:solidFill>
                            <a:schemeClr val="tx1"/>
                          </a:solidFill>
                          <a:latin typeface="Calibri"/>
                        </a:rPr>
                        <a:t>rollout plan.</a:t>
                      </a:r>
                      <a:endParaRPr lang="en-US" sz="1200" baseline="0" dirty="0">
                        <a:solidFill>
                          <a:schemeClr val="tx1"/>
                        </a:solidFill>
                      </a:endParaRPr>
                    </a:p>
                    <a:p>
                      <a:pPr marL="285750" indent="-285750">
                        <a:buFont typeface="Arial" panose="020B0604020202020204" pitchFamily="34" charset="0"/>
                        <a:buChar char="•"/>
                      </a:pPr>
                      <a:endParaRPr lang="en-US" sz="1200" dirty="0">
                        <a:solidFill>
                          <a:schemeClr val="tx1"/>
                        </a:solidFill>
                      </a:endParaRPr>
                    </a:p>
                  </a:txBody>
                  <a:tcPr/>
                </a:tc>
                <a:extLst>
                  <a:ext uri="{0D108BD9-81ED-4DB2-BD59-A6C34878D82A}">
                    <a16:rowId xmlns:a16="http://schemas.microsoft.com/office/drawing/2014/main" val="10004"/>
                  </a:ext>
                </a:extLst>
              </a:tr>
              <a:tr h="1029731">
                <a:tc>
                  <a:txBody>
                    <a:bodyPr/>
                    <a:lstStyle/>
                    <a:p>
                      <a:pPr marL="0" indent="0">
                        <a:buFont typeface="Arial" panose="020B0604020202020204" pitchFamily="34" charset="0"/>
                        <a:buNone/>
                      </a:pPr>
                      <a:r>
                        <a:rPr lang="en-US" sz="1200" baseline="0" dirty="0"/>
                        <a:t>Continue to work with industry stakeholders (i.e. </a:t>
                      </a:r>
                      <a:r>
                        <a:rPr lang="en-US" sz="1200" baseline="0" dirty="0">
                          <a:solidFill>
                            <a:schemeClr val="tx1"/>
                          </a:solidFill>
                        </a:rPr>
                        <a:t>slaughter facilities </a:t>
                      </a:r>
                      <a:r>
                        <a:rPr lang="en-US" sz="1200" baseline="0" dirty="0"/>
                        <a:t>and livestock markets) to utilize electronic ID technology</a:t>
                      </a:r>
                      <a:endParaRPr lang="en-US" sz="1200" dirty="0"/>
                    </a:p>
                  </a:txBody>
                  <a:tcPr marL="9525" marR="9525" marT="9527" marB="0">
                    <a:solidFill>
                      <a:schemeClr val="accent1"/>
                    </a:solidFill>
                  </a:tcPr>
                </a:tc>
                <a:tc>
                  <a:txBody>
                    <a:bodyPr/>
                    <a:lstStyle/>
                    <a:p>
                      <a:pPr lvl="0" algn="ctr">
                        <a:buNone/>
                      </a:pPr>
                      <a:r>
                        <a:rPr lang="en-US" sz="1200" b="0" i="0" u="none" strike="noStrike" baseline="0" noProof="0" dirty="0">
                          <a:solidFill>
                            <a:schemeClr val="tx1"/>
                          </a:solidFill>
                          <a:effectLst/>
                          <a:latin typeface="Calibri"/>
                        </a:rPr>
                        <a:t>Quarterly</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0" i="0" u="none" strike="noStrike" baseline="0" noProof="0" dirty="0">
                          <a:solidFill>
                            <a:schemeClr val="tx1"/>
                          </a:solidFill>
                          <a:effectLst/>
                          <a:latin typeface="+mn-lt"/>
                        </a:rPr>
                        <a:t>FY 20, FY 21</a:t>
                      </a:r>
                      <a:endParaRPr lang="en-US" sz="1200" b="0" i="0" u="none" strike="noStrike" baseline="0" noProof="0" dirty="0">
                        <a:solidFill>
                          <a:schemeClr val="tx1"/>
                        </a:solidFill>
                        <a:effectLst/>
                      </a:endParaRPr>
                    </a:p>
                  </a:txBody>
                  <a:tcPr marL="9525" marR="9525" marT="9527" marB="0" anchor="ctr"/>
                </a:tc>
                <a:tc>
                  <a:txBody>
                    <a:bodyPr/>
                    <a:lstStyle/>
                    <a:p>
                      <a:pPr marL="0" lvl="0" indent="0" algn="ctr">
                        <a:buFont typeface="Arial" panose="020B0604020202020204" pitchFamily="34" charset="0"/>
                        <a:buNone/>
                      </a:pPr>
                      <a:r>
                        <a:rPr lang="en-US" sz="1200" baseline="0" dirty="0">
                          <a:solidFill>
                            <a:schemeClr val="tx1"/>
                          </a:solidFill>
                        </a:rPr>
                        <a:t>Ongoing</a:t>
                      </a:r>
                    </a:p>
                  </a:txBody>
                  <a:tcPr anchor="ctr"/>
                </a:tc>
                <a:tc>
                  <a:txBody>
                    <a:bodyPr/>
                    <a:lstStyle/>
                    <a:p>
                      <a:pPr marL="285750" indent="-285750">
                        <a:buFont typeface="Arial" panose="020B0604020202020204" pitchFamily="34" charset="0"/>
                        <a:buChar char="•"/>
                      </a:pPr>
                      <a:r>
                        <a:rPr lang="en-US" sz="1200" dirty="0">
                          <a:solidFill>
                            <a:schemeClr val="tx1"/>
                          </a:solidFill>
                        </a:rPr>
                        <a:t>Continued</a:t>
                      </a:r>
                      <a:r>
                        <a:rPr lang="en-US" sz="1200" baseline="0" dirty="0">
                          <a:solidFill>
                            <a:schemeClr val="tx1"/>
                          </a:solidFill>
                        </a:rPr>
                        <a:t> evaluation, reassessment, and adjustments to feasibility of use of electronic readers in slaughter facilities.</a:t>
                      </a:r>
                      <a:endParaRPr lang="en-US" sz="12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ubtitle 2"/>
          <p:cNvSpPr>
            <a:spLocks noGrp="1"/>
          </p:cNvSpPr>
          <p:nvPr>
            <p:ph type="subTitle" idx="1"/>
          </p:nvPr>
        </p:nvSpPr>
        <p:spPr>
          <a:xfrm>
            <a:off x="0" y="0"/>
            <a:ext cx="9144000" cy="838200"/>
          </a:xfrm>
        </p:spPr>
        <p:txBody>
          <a:bodyPr vert="horz" lIns="91440" tIns="45720" rIns="91440" bIns="45720" rtlCol="0" anchor="t">
            <a:normAutofit/>
          </a:bodyPr>
          <a:lstStyle/>
          <a:p>
            <a:pPr algn="l">
              <a:defRPr/>
            </a:pPr>
            <a:r>
              <a:rPr lang="en-US" sz="2800" b="1" dirty="0">
                <a:latin typeface="+mj-lt"/>
              </a:rPr>
              <a:t>Key Milestones</a:t>
            </a:r>
            <a:endParaRPr lang="en-US" sz="2800" dirty="0"/>
          </a:p>
          <a:p>
            <a:pPr algn="l" eaLnBrk="1" fontAlgn="auto" hangingPunct="1">
              <a:spcAft>
                <a:spcPts val="0"/>
              </a:spcAft>
              <a:defRPr/>
            </a:pP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9</a:t>
            </a:fld>
            <a:endParaRPr lang="en-US"/>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717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2EEFB95230B7428ED162CD298338D3" ma:contentTypeVersion="2" ma:contentTypeDescription="Create a new document." ma:contentTypeScope="" ma:versionID="d7efb457dadfbcb224c515b66921ce66">
  <xsd:schema xmlns:xsd="http://www.w3.org/2001/XMLSchema" xmlns:xs="http://www.w3.org/2001/XMLSchema" xmlns:p="http://schemas.microsoft.com/office/2006/metadata/properties" xmlns:ns2="e4883d9a-6745-47a3-9a2a-0b40a63ace38" targetNamespace="http://schemas.microsoft.com/office/2006/metadata/properties" ma:root="true" ma:fieldsID="c4bdf574f448c2be17e2ba75dffb0bdb" ns2:_="">
    <xsd:import namespace="e4883d9a-6745-47a3-9a2a-0b40a63ace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83d9a-6745-47a3-9a2a-0b40a63ac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4AF354-85C3-4198-B67B-87AAB8A16D53}">
  <ds:schemaRefs>
    <ds:schemaRef ds:uri="http://schemas.microsoft.com/sharepoint/v3/contenttype/forms"/>
  </ds:schemaRefs>
</ds:datastoreItem>
</file>

<file path=customXml/itemProps2.xml><?xml version="1.0" encoding="utf-8"?>
<ds:datastoreItem xmlns:ds="http://schemas.openxmlformats.org/officeDocument/2006/customXml" ds:itemID="{86492925-4EC2-42BA-9457-8AE7BF21BA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83d9a-6745-47a3-9a2a-0b40a63ac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98BD95-219E-46F1-93A7-0F3DE817E37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4883d9a-6745-47a3-9a2a-0b40a63ace3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478</TotalTime>
  <Words>1637</Words>
  <Application>Microsoft Office PowerPoint</Application>
  <PresentationFormat>On-screen Show (4:3)</PresentationFormat>
  <Paragraphs>234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Lucida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James.Bae@treasury.gov;Andrea.Fisher-Colwill@treasury.gov</Manager>
  <Company>The U.S. Department of the Treasury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Performance Review Template Spring 2013</dc:title>
  <dc:creator>Akshay.Gupta@treasury.gov</dc:creator>
  <cp:keywords>QPR;STAT;STAT Related</cp:keywords>
  <cp:lastModifiedBy>Maxwell, Karl - OBPA, Washington, DC</cp:lastModifiedBy>
  <cp:revision>179</cp:revision>
  <cp:lastPrinted>2017-10-19T17:36:51Z</cp:lastPrinted>
  <dcterms:created xsi:type="dcterms:W3CDTF">2011-02-07T17:23:58Z</dcterms:created>
  <dcterms:modified xsi:type="dcterms:W3CDTF">2020-06-26T08:30:34Z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0x010100EB2EEFB95230B7428ED162CD298338D3</vt:lpwstr>
  </property>
  <property fmtid="{D5CDD505-2E9C-101B-9397-08002B2CF9AE}" pid="3" name="_dlc_DocIdItemGuid">
    <vt:lpwstr>29911dad-ee4d-4556-b4db-a6ab94402037</vt:lpwstr>
  </property>
</Properties>
</file>