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5" r:id="rId4"/>
  </p:sldMasterIdLst>
  <p:notesMasterIdLst>
    <p:notesMasterId r:id="rId26"/>
  </p:notesMasterIdLst>
  <p:handoutMasterIdLst>
    <p:handoutMasterId r:id="rId27"/>
  </p:handoutMasterIdLst>
  <p:sldIdLst>
    <p:sldId id="456" r:id="rId5"/>
    <p:sldId id="435" r:id="rId6"/>
    <p:sldId id="457" r:id="rId7"/>
    <p:sldId id="461" r:id="rId8"/>
    <p:sldId id="458" r:id="rId9"/>
    <p:sldId id="467" r:id="rId10"/>
    <p:sldId id="451" r:id="rId11"/>
    <p:sldId id="469" r:id="rId12"/>
    <p:sldId id="470" r:id="rId13"/>
    <p:sldId id="473" r:id="rId14"/>
    <p:sldId id="474" r:id="rId15"/>
    <p:sldId id="475" r:id="rId16"/>
    <p:sldId id="462" r:id="rId17"/>
    <p:sldId id="452" r:id="rId18"/>
    <p:sldId id="463" r:id="rId19"/>
    <p:sldId id="465" r:id="rId20"/>
    <p:sldId id="453" r:id="rId21"/>
    <p:sldId id="466" r:id="rId22"/>
    <p:sldId id="454" r:id="rId23"/>
    <p:sldId id="455" r:id="rId24"/>
    <p:sldId id="464"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sher-Colwill, Andrea" initials="FA" lastIdx="2" clrIdx="0"/>
  <p:cmAuthor id="1" name="Bussow, Mark A. EOP/OMB" initials="BMAE" lastIdx="2" clrIdx="1"/>
  <p:cmAuthor id="2" name="Lipton, Adam S. EOP/OMB" initials="LASE" lastIdx="1" clrIdx="2"/>
  <p:cmAuthor id="3" name="Barham, James - RD, Washington, DC" initials="BJ-RWD" lastIdx="3" clrIdx="3">
    <p:extLst>
      <p:ext uri="{19B8F6BF-5375-455C-9EA6-DF929625EA0E}">
        <p15:presenceInfo xmlns:p15="http://schemas.microsoft.com/office/powerpoint/2012/main" userId="Barham, James - RD, Washington, DC" providerId="None"/>
      </p:ext>
    </p:extLst>
  </p:cmAuthor>
  <p:cmAuthor id="4" name="Hernandez, Cecilia - OBPA, Washington, DC" initials="HC-OWD" lastIdx="2" clrIdx="4">
    <p:extLst>
      <p:ext uri="{19B8F6BF-5375-455C-9EA6-DF929625EA0E}">
        <p15:presenceInfo xmlns:p15="http://schemas.microsoft.com/office/powerpoint/2012/main" userId="S-1-5-21-2443529608-3098792306-3041422421-450202" providerId="AD"/>
      </p:ext>
    </p:extLst>
  </p:cmAuthor>
  <p:cmAuthor id="5" name="Sfecla, Laura - OBPA, Washington, DC" initials="SD" lastIdx="1" clrIdx="5">
    <p:extLst>
      <p:ext uri="{19B8F6BF-5375-455C-9EA6-DF929625EA0E}">
        <p15:presenceInfo xmlns:p15="http://schemas.microsoft.com/office/powerpoint/2012/main" userId="S::laura.sfecla@usda.gov::6724e9f1-e154-4359-898e-e85dfc59060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890000"/>
    <a:srgbClr val="666699"/>
    <a:srgbClr val="A50021"/>
    <a:srgbClr val="008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DF675-AF67-4DBC-A679-E0EA1169C2F7}" v="1" dt="2020-06-18T10:12:05.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84548" autoAdjust="0"/>
  </p:normalViewPr>
  <p:slideViewPr>
    <p:cSldViewPr>
      <p:cViewPr varScale="1">
        <p:scale>
          <a:sx n="72" d="100"/>
          <a:sy n="72" d="100"/>
        </p:scale>
        <p:origin x="193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700" y="21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3"/>
            <a:ext cx="3039219" cy="465775"/>
          </a:xfrm>
          <a:prstGeom prst="rect">
            <a:avLst/>
          </a:prstGeom>
        </p:spPr>
        <p:txBody>
          <a:bodyPr vert="horz" lIns="92664" tIns="46331" rIns="92664" bIns="46331"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69598" y="3"/>
            <a:ext cx="3039219" cy="465775"/>
          </a:xfrm>
          <a:prstGeom prst="rect">
            <a:avLst/>
          </a:prstGeom>
        </p:spPr>
        <p:txBody>
          <a:bodyPr vert="horz" lIns="92664" tIns="46331" rIns="92664" bIns="46331" rtlCol="0"/>
          <a:lstStyle>
            <a:lvl1pPr algn="r" fontAlgn="auto">
              <a:spcBef>
                <a:spcPts val="0"/>
              </a:spcBef>
              <a:spcAft>
                <a:spcPts val="0"/>
              </a:spcAft>
              <a:defRPr sz="1200">
                <a:latin typeface="+mn-lt"/>
                <a:cs typeface="+mn-cs"/>
              </a:defRPr>
            </a:lvl1pPr>
          </a:lstStyle>
          <a:p>
            <a:pPr>
              <a:defRPr/>
            </a:pPr>
            <a:fld id="{46E18A7C-1E4B-4CA5-A5BE-97380EA5825B}" type="datetimeFigureOut">
              <a:rPr lang="en-US"/>
              <a:pPr>
                <a:defRPr/>
              </a:pPr>
              <a:t>6/25/2020</a:t>
            </a:fld>
            <a:endParaRPr lang="en-US"/>
          </a:p>
        </p:txBody>
      </p:sp>
      <p:sp>
        <p:nvSpPr>
          <p:cNvPr id="4" name="Footer Placeholder 3"/>
          <p:cNvSpPr>
            <a:spLocks noGrp="1"/>
          </p:cNvSpPr>
          <p:nvPr>
            <p:ph type="ftr" sz="quarter" idx="2"/>
          </p:nvPr>
        </p:nvSpPr>
        <p:spPr>
          <a:xfrm>
            <a:off x="8" y="8844934"/>
            <a:ext cx="3039219" cy="449878"/>
          </a:xfrm>
          <a:prstGeom prst="rect">
            <a:avLst/>
          </a:prstGeom>
        </p:spPr>
        <p:txBody>
          <a:bodyPr vert="horz" lIns="92664" tIns="46331" rIns="92664" bIns="46331"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969598" y="8829038"/>
            <a:ext cx="3039219" cy="465775"/>
          </a:xfrm>
          <a:prstGeom prst="rect">
            <a:avLst/>
          </a:prstGeom>
        </p:spPr>
        <p:txBody>
          <a:bodyPr vert="horz" lIns="92664" tIns="46331" rIns="92664" bIns="46331" rtlCol="0" anchor="b"/>
          <a:lstStyle>
            <a:lvl1pPr algn="r" fontAlgn="auto">
              <a:spcBef>
                <a:spcPts val="0"/>
              </a:spcBef>
              <a:spcAft>
                <a:spcPts val="0"/>
              </a:spcAft>
              <a:defRPr sz="1200">
                <a:latin typeface="+mn-lt"/>
                <a:cs typeface="+mn-cs"/>
              </a:defRPr>
            </a:lvl1pPr>
          </a:lstStyle>
          <a:p>
            <a:pPr>
              <a:defRPr/>
            </a:pPr>
            <a:fld id="{F770221B-DCCF-4CF6-A176-F1569CDC927D}" type="slidenum">
              <a:rPr lang="en-US"/>
              <a:pPr>
                <a:defRPr/>
              </a:pPr>
              <a:t>‹#›</a:t>
            </a:fld>
            <a:endParaRPr lang="en-US"/>
          </a:p>
        </p:txBody>
      </p:sp>
    </p:spTree>
    <p:extLst>
      <p:ext uri="{BB962C8B-B14F-4D97-AF65-F5344CB8AC3E}">
        <p14:creationId xmlns:p14="http://schemas.microsoft.com/office/powerpoint/2010/main" val="1994637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3"/>
            <a:ext cx="3039219" cy="465775"/>
          </a:xfrm>
          <a:prstGeom prst="rect">
            <a:avLst/>
          </a:prstGeom>
        </p:spPr>
        <p:txBody>
          <a:bodyPr vert="horz" lIns="92664" tIns="46331" rIns="92664" bIns="46331"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69598" y="3"/>
            <a:ext cx="3039219" cy="465775"/>
          </a:xfrm>
          <a:prstGeom prst="rect">
            <a:avLst/>
          </a:prstGeom>
        </p:spPr>
        <p:txBody>
          <a:bodyPr vert="horz" lIns="92664" tIns="46331" rIns="92664" bIns="46331" rtlCol="0"/>
          <a:lstStyle>
            <a:lvl1pPr algn="r" fontAlgn="auto">
              <a:spcBef>
                <a:spcPts val="0"/>
              </a:spcBef>
              <a:spcAft>
                <a:spcPts val="0"/>
              </a:spcAft>
              <a:defRPr sz="1200">
                <a:latin typeface="+mn-lt"/>
                <a:cs typeface="+mn-cs"/>
              </a:defRPr>
            </a:lvl1pPr>
          </a:lstStyle>
          <a:p>
            <a:pPr>
              <a:defRPr/>
            </a:pPr>
            <a:fld id="{73009DB8-3D72-4311-B9D8-FE0E7F7653D4}" type="datetimeFigureOut">
              <a:rPr lang="en-US"/>
              <a:pPr>
                <a:defRPr/>
              </a:pPr>
              <a:t>6/25/2020</a:t>
            </a:fld>
            <a:endParaRPr lang="en-US"/>
          </a:p>
        </p:txBody>
      </p:sp>
      <p:sp>
        <p:nvSpPr>
          <p:cNvPr id="4" name="Slide Image Placeholder 3"/>
          <p:cNvSpPr>
            <a:spLocks noGrp="1" noRot="1" noChangeAspect="1"/>
          </p:cNvSpPr>
          <p:nvPr>
            <p:ph type="sldImg" idx="2"/>
          </p:nvPr>
        </p:nvSpPr>
        <p:spPr>
          <a:xfrm>
            <a:off x="1182688" y="696913"/>
            <a:ext cx="4645025" cy="3484562"/>
          </a:xfrm>
          <a:prstGeom prst="rect">
            <a:avLst/>
          </a:prstGeom>
          <a:noFill/>
          <a:ln w="12700">
            <a:solidFill>
              <a:prstClr val="black"/>
            </a:solidFill>
          </a:ln>
        </p:spPr>
        <p:txBody>
          <a:bodyPr vert="horz" lIns="92664" tIns="46331" rIns="92664" bIns="46331" rtlCol="0" anchor="ctr"/>
          <a:lstStyle/>
          <a:p>
            <a:pPr lvl="0"/>
            <a:endParaRPr lang="en-US" noProof="0"/>
          </a:p>
        </p:txBody>
      </p:sp>
      <p:sp>
        <p:nvSpPr>
          <p:cNvPr id="5" name="Notes Placeholder 4"/>
          <p:cNvSpPr>
            <a:spLocks noGrp="1"/>
          </p:cNvSpPr>
          <p:nvPr>
            <p:ph type="body" sz="quarter" idx="3"/>
          </p:nvPr>
        </p:nvSpPr>
        <p:spPr>
          <a:xfrm>
            <a:off x="701360" y="4416112"/>
            <a:ext cx="5607684" cy="4182426"/>
          </a:xfrm>
          <a:prstGeom prst="rect">
            <a:avLst/>
          </a:prstGeom>
        </p:spPr>
        <p:txBody>
          <a:bodyPr vert="horz" lIns="92664" tIns="46331" rIns="92664" bIns="46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8" y="8829038"/>
            <a:ext cx="3039219" cy="465775"/>
          </a:xfrm>
          <a:prstGeom prst="rect">
            <a:avLst/>
          </a:prstGeom>
        </p:spPr>
        <p:txBody>
          <a:bodyPr vert="horz" lIns="92664" tIns="46331" rIns="92664" bIns="46331" rtlCol="0" anchor="b"/>
          <a:lstStyle>
            <a:lvl1pPr algn="l" fontAlgn="auto">
              <a:spcBef>
                <a:spcPts val="0"/>
              </a:spcBef>
              <a:spcAft>
                <a:spcPts val="0"/>
              </a:spcAft>
              <a:defRPr sz="1200">
                <a:latin typeface="+mn-lt"/>
                <a:cs typeface="+mn-cs"/>
              </a:defRPr>
            </a:lvl1pPr>
          </a:lstStyle>
          <a:p>
            <a:pPr>
              <a:defRPr/>
            </a:pPr>
            <a:r>
              <a:rPr lang="en-US"/>
              <a:t>*Please indicate the performance measures that relate to Agency Priority Goals with an asterik</a:t>
            </a:r>
          </a:p>
        </p:txBody>
      </p:sp>
      <p:sp>
        <p:nvSpPr>
          <p:cNvPr id="7" name="Slide Number Placeholder 6"/>
          <p:cNvSpPr>
            <a:spLocks noGrp="1"/>
          </p:cNvSpPr>
          <p:nvPr>
            <p:ph type="sldNum" sz="quarter" idx="5"/>
          </p:nvPr>
        </p:nvSpPr>
        <p:spPr>
          <a:xfrm>
            <a:off x="3969598" y="8829038"/>
            <a:ext cx="3039219" cy="465775"/>
          </a:xfrm>
          <a:prstGeom prst="rect">
            <a:avLst/>
          </a:prstGeom>
        </p:spPr>
        <p:txBody>
          <a:bodyPr vert="horz" lIns="92664" tIns="46331" rIns="92664" bIns="46331" rtlCol="0" anchor="b"/>
          <a:lstStyle>
            <a:lvl1pPr algn="r" fontAlgn="auto">
              <a:spcBef>
                <a:spcPts val="0"/>
              </a:spcBef>
              <a:spcAft>
                <a:spcPts val="0"/>
              </a:spcAft>
              <a:defRPr sz="1200">
                <a:latin typeface="+mn-lt"/>
                <a:cs typeface="+mn-cs"/>
              </a:defRPr>
            </a:lvl1pPr>
          </a:lstStyle>
          <a:p>
            <a:pPr>
              <a:defRPr/>
            </a:pPr>
            <a:fld id="{50FF4534-B329-401B-AE23-89FA4CAE54CB}" type="slidenum">
              <a:rPr lang="en-US"/>
              <a:pPr>
                <a:defRPr/>
              </a:pPr>
              <a:t>‹#›</a:t>
            </a:fld>
            <a:endParaRPr lang="en-US"/>
          </a:p>
        </p:txBody>
      </p:sp>
    </p:spTree>
    <p:extLst>
      <p:ext uri="{BB962C8B-B14F-4D97-AF65-F5344CB8AC3E}">
        <p14:creationId xmlns:p14="http://schemas.microsoft.com/office/powerpoint/2010/main" val="22541292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FF4534-B329-401B-AE23-89FA4CAE54CB}" type="slidenum">
              <a:rPr lang="en-US" smtClean="0"/>
              <a:pPr>
                <a:defRPr/>
              </a:pPr>
              <a:t>1</a:t>
            </a:fld>
            <a:endParaRPr lang="en-US"/>
          </a:p>
        </p:txBody>
      </p:sp>
    </p:spTree>
    <p:extLst>
      <p:ext uri="{BB962C8B-B14F-4D97-AF65-F5344CB8AC3E}">
        <p14:creationId xmlns:p14="http://schemas.microsoft.com/office/powerpoint/2010/main" val="26196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10</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50056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11</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2629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12</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34435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13</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00206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14</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949557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15</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27988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16</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61309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17</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599318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18</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88683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19</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7801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414217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20</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731725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21</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38052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3</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76367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4</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89328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pPr>
                <a:defRPr/>
              </a:pPr>
              <a:t>5</a:t>
            </a:fld>
            <a:endParaRPr lang="en-US"/>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217490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6</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109356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7</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509621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8</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3775594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50FF4534-B329-401B-AE23-89FA4CAE54CB}" type="slidenum">
              <a:rPr lang="en-US">
                <a:solidFill>
                  <a:prstClr val="black"/>
                </a:solidFill>
              </a:rPr>
              <a:pPr>
                <a:defRPr/>
              </a:pPr>
              <a:t>9</a:t>
            </a:fld>
            <a:endParaRPr lang="en-US">
              <a:solidFill>
                <a:prstClr val="black"/>
              </a:solidFill>
            </a:endParaRPr>
          </a:p>
        </p:txBody>
      </p:sp>
      <p:sp>
        <p:nvSpPr>
          <p:cNvPr id="6" name="Notes Placeholder 5"/>
          <p:cNvSpPr>
            <a:spLocks noGrp="1"/>
          </p:cNvSpPr>
          <p:nvPr>
            <p:ph type="body" sz="quarter" idx="11"/>
          </p:nvPr>
        </p:nvSpPr>
        <p:spPr/>
        <p:txBody>
          <a:bodyPr>
            <a:normAutofit/>
          </a:bodyPr>
          <a:lstStyle/>
          <a:p>
            <a:endParaRPr lang="en-US" dirty="0"/>
          </a:p>
        </p:txBody>
      </p:sp>
    </p:spTree>
    <p:extLst>
      <p:ext uri="{BB962C8B-B14F-4D97-AF65-F5344CB8AC3E}">
        <p14:creationId xmlns:p14="http://schemas.microsoft.com/office/powerpoint/2010/main" val="93410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993D543-B9AD-4541-8D50-FC0DB6793694}"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a:t>
            </a:fld>
            <a:endParaRPr lang="en-US"/>
          </a:p>
        </p:txBody>
      </p:sp>
    </p:spTree>
    <p:extLst>
      <p:ext uri="{BB962C8B-B14F-4D97-AF65-F5344CB8AC3E}">
        <p14:creationId xmlns:p14="http://schemas.microsoft.com/office/powerpoint/2010/main" val="210031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D92CDEA-0595-4CD2-AB12-750352C61034}"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CB3B7C-A4C3-4582-A892-33FFA8B1DEB9}" type="slidenum">
              <a:rPr lang="en-US" smtClean="0"/>
              <a:pPr>
                <a:defRPr/>
              </a:pPr>
              <a:t>‹#›</a:t>
            </a:fld>
            <a:endParaRPr lang="en-US"/>
          </a:p>
        </p:txBody>
      </p:sp>
    </p:spTree>
    <p:extLst>
      <p:ext uri="{BB962C8B-B14F-4D97-AF65-F5344CB8AC3E}">
        <p14:creationId xmlns:p14="http://schemas.microsoft.com/office/powerpoint/2010/main" val="233586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2FD303E-E507-4F3D-A405-065880C06DB1}"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609018-3517-4D44-9489-AB74389E0E90}" type="slidenum">
              <a:rPr lang="en-US" smtClean="0"/>
              <a:pPr>
                <a:defRPr/>
              </a:pPr>
              <a:t>‹#›</a:t>
            </a:fld>
            <a:endParaRPr lang="en-US"/>
          </a:p>
        </p:txBody>
      </p:sp>
    </p:spTree>
    <p:extLst>
      <p:ext uri="{BB962C8B-B14F-4D97-AF65-F5344CB8AC3E}">
        <p14:creationId xmlns:p14="http://schemas.microsoft.com/office/powerpoint/2010/main" val="422261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6BBDA07-6C4A-45A7-8D6E-FCE60B3A696E}"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673FB3-C29E-47C8-9BFD-B08D4E5245E2}" type="slidenum">
              <a:rPr lang="en-US" smtClean="0"/>
              <a:pPr>
                <a:defRPr/>
              </a:pPr>
              <a:t>‹#›</a:t>
            </a:fld>
            <a:endParaRPr lang="en-US"/>
          </a:p>
        </p:txBody>
      </p:sp>
    </p:spTree>
    <p:extLst>
      <p:ext uri="{BB962C8B-B14F-4D97-AF65-F5344CB8AC3E}">
        <p14:creationId xmlns:p14="http://schemas.microsoft.com/office/powerpoint/2010/main" val="294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FC9EC1C-17E7-4876-A5B9-E345375D393E}" type="datetime1">
              <a:rPr lang="en-US" smtClean="0"/>
              <a:pPr>
                <a:defRPr/>
              </a:pPr>
              <a:t>6/25/2020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420569-7746-48CD-AF55-182514A6F7DA}" type="slidenum">
              <a:rPr lang="en-US" smtClean="0"/>
              <a:pPr>
                <a:defRPr/>
              </a:pPr>
              <a:t>‹#›</a:t>
            </a:fld>
            <a:endParaRPr lang="en-US"/>
          </a:p>
        </p:txBody>
      </p:sp>
    </p:spTree>
    <p:extLst>
      <p:ext uri="{BB962C8B-B14F-4D97-AF65-F5344CB8AC3E}">
        <p14:creationId xmlns:p14="http://schemas.microsoft.com/office/powerpoint/2010/main" val="334988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D9B6FA6B-F14C-49E5-BF02-7122386C8ADE}"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7F2626-5647-4C95-95FE-50FA160DC312}" type="slidenum">
              <a:rPr lang="en-US" smtClean="0"/>
              <a:pPr>
                <a:defRPr/>
              </a:pPr>
              <a:t>‹#›</a:t>
            </a:fld>
            <a:endParaRPr lang="en-US"/>
          </a:p>
        </p:txBody>
      </p:sp>
    </p:spTree>
    <p:extLst>
      <p:ext uri="{BB962C8B-B14F-4D97-AF65-F5344CB8AC3E}">
        <p14:creationId xmlns:p14="http://schemas.microsoft.com/office/powerpoint/2010/main" val="298547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A5BA0F53-C87C-416C-AA8F-09ECA46FD558}" type="datetime1">
              <a:rPr lang="en-US" smtClean="0"/>
              <a:pPr>
                <a:defRPr/>
              </a:pPr>
              <a:t>6/25/2020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80FF5CF-EFE5-4A4A-A96E-F1E17A2A09BD}" type="slidenum">
              <a:rPr lang="en-US" smtClean="0"/>
              <a:pPr>
                <a:defRPr/>
              </a:pPr>
              <a:t>‹#›</a:t>
            </a:fld>
            <a:endParaRPr lang="en-US"/>
          </a:p>
        </p:txBody>
      </p:sp>
    </p:spTree>
    <p:extLst>
      <p:ext uri="{BB962C8B-B14F-4D97-AF65-F5344CB8AC3E}">
        <p14:creationId xmlns:p14="http://schemas.microsoft.com/office/powerpoint/2010/main" val="27921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700610E-F571-4A51-B01B-45852481F52C}" type="datetime1">
              <a:rPr lang="en-US" smtClean="0"/>
              <a:pPr>
                <a:defRPr/>
              </a:pPr>
              <a:t>6/25/2020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18E8902-04E4-4F7B-A445-6BB141A709A0}" type="slidenum">
              <a:rPr lang="en-US" smtClean="0"/>
              <a:pPr>
                <a:defRPr/>
              </a:pPr>
              <a:t>‹#›</a:t>
            </a:fld>
            <a:endParaRPr lang="en-US"/>
          </a:p>
        </p:txBody>
      </p:sp>
    </p:spTree>
    <p:extLst>
      <p:ext uri="{BB962C8B-B14F-4D97-AF65-F5344CB8AC3E}">
        <p14:creationId xmlns:p14="http://schemas.microsoft.com/office/powerpoint/2010/main" val="42376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DC02DDB-B073-4E10-B6F5-85A4CD03F53F}" type="datetime1">
              <a:rPr lang="en-US" smtClean="0"/>
              <a:pPr>
                <a:defRPr/>
              </a:pPr>
              <a:t>6/25/2020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323B054-33F4-442A-94F9-CF4ACA445542}" type="slidenum">
              <a:rPr lang="en-US" smtClean="0"/>
              <a:pPr>
                <a:defRPr/>
              </a:pPr>
              <a:t>‹#›</a:t>
            </a:fld>
            <a:endParaRPr lang="en-US"/>
          </a:p>
        </p:txBody>
      </p:sp>
    </p:spTree>
    <p:extLst>
      <p:ext uri="{BB962C8B-B14F-4D97-AF65-F5344CB8AC3E}">
        <p14:creationId xmlns:p14="http://schemas.microsoft.com/office/powerpoint/2010/main" val="228958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B5678B0-3276-4883-93A0-381D6C5098A6}"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378FB6-EC10-489B-820E-CFAB31844336}" type="slidenum">
              <a:rPr lang="en-US" smtClean="0"/>
              <a:pPr>
                <a:defRPr/>
              </a:pPr>
              <a:t>‹#›</a:t>
            </a:fld>
            <a:endParaRPr lang="en-US"/>
          </a:p>
        </p:txBody>
      </p:sp>
    </p:spTree>
    <p:extLst>
      <p:ext uri="{BB962C8B-B14F-4D97-AF65-F5344CB8AC3E}">
        <p14:creationId xmlns:p14="http://schemas.microsoft.com/office/powerpoint/2010/main" val="34306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84D048F-F5E5-4629-BD23-9DD9881C804E}" type="datetime1">
              <a:rPr lang="en-US" smtClean="0"/>
              <a:pPr>
                <a:defRPr/>
              </a:pPr>
              <a:t>6/25/2020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500AFE-7403-435C-8413-901EC948BB62}" type="slidenum">
              <a:rPr lang="en-US" smtClean="0"/>
              <a:pPr>
                <a:defRPr/>
              </a:pPr>
              <a:t>‹#›</a:t>
            </a:fld>
            <a:endParaRPr lang="en-US"/>
          </a:p>
        </p:txBody>
      </p:sp>
    </p:spTree>
    <p:extLst>
      <p:ext uri="{BB962C8B-B14F-4D97-AF65-F5344CB8AC3E}">
        <p14:creationId xmlns:p14="http://schemas.microsoft.com/office/powerpoint/2010/main" val="34190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EAD120-2A39-4E95-B35A-900D9441A22E}" type="datetime1">
              <a:rPr lang="en-US" smtClean="0"/>
              <a:pPr>
                <a:defRPr/>
              </a:pPr>
              <a:t>6/25/2020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0D54715-C98C-48DA-B0D7-91A96D2CA1F2}" type="slidenum">
              <a:rPr lang="en-US" smtClean="0"/>
              <a:pPr>
                <a:defRPr/>
              </a:pPr>
              <a:t>‹#›</a:t>
            </a:fld>
            <a:endParaRPr lang="en-US"/>
          </a:p>
        </p:txBody>
      </p:sp>
    </p:spTree>
    <p:extLst>
      <p:ext uri="{BB962C8B-B14F-4D97-AF65-F5344CB8AC3E}">
        <p14:creationId xmlns:p14="http://schemas.microsoft.com/office/powerpoint/2010/main" val="206244105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usda.gov/media/press-releases/2020/02/28/usda-invests-28-million-broadband-rural-virginia-communitie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usda.gov/media/blog/2020/01/13/uniquely-alaskan-solution-bring-broadband-isolated-gulf-communit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usda.gov/files/508_RDeConnectivityToolkit121918.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file:///C:\Users\kasey.martin\Desktop\FCC-20-50A1.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da.gov/broadband"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3.amazonaws.com/media.hudson.org/files/publications/20160419KuttnerTheEconomicImpactofRuralBroadband.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s://www.rd.usda.gov/files/fact-sheet/RD-FactSheet-RUS-CommunityConnect.pdf" TargetMode="External"/><Relationship Id="rId7" Type="http://schemas.openxmlformats.org/officeDocument/2006/relationships/hyperlink" Target="https://www.rd.usda.gov/files/fact-sheet/RD-FactSheet-RUSTelecommunicationsLoan.p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rd.usda.gov/files/ReConnect_Program-Factsheet.pdf" TargetMode="External"/><Relationship Id="rId5" Type="http://schemas.openxmlformats.org/officeDocument/2006/relationships/hyperlink" Target="https://www.rd.usda.gov/files/fact-sheet/RD-FactSheet-RUS-FarmBillBroadbandLoans.pdf" TargetMode="External"/><Relationship Id="rId4" Type="http://schemas.openxmlformats.org/officeDocument/2006/relationships/hyperlink" Target="https://www.rd.usda.gov/files/fact-sheet/RD-FactSheet-RUS-DLTGrant.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nks.gd/l/eyJhbGciOiJIUzI1NiJ9.eyJidWxsZXRpbl9saW5rX2lkIjoxMDAsInVyaSI6ImJwMjpjbGljayIsImJ1bGxldGluX2lkIjoiMjAxOTEyMTIuMTQyMjc1MzEiLCJ1cmwiOiJodHRwczovL3d3dy51c2RhLmdvdi9yZWNvbm5lY3QifQ.ctiiNyp0SgvRSLqMGmcrElsQdzAUyIDfWTROlMakqQQ/br/72845394427-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brianallmerradionetwork.wordpress.com/2019/12/12/12-12-19-usda-to-make-550-million-in-funding-available-in-2020-to-deploy-high-speed-broadband-internet-infrastructure-in-rural-americ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usda.gov/reconnect/application-webinar-materia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81200"/>
            <a:ext cx="9144000" cy="1200337"/>
          </a:xfrm>
          <a:prstGeom prst="rect">
            <a:avLst/>
          </a:prstGeom>
          <a:solidFill>
            <a:srgbClr val="0024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2C4F"/>
              </a:solidFill>
            </a:endParaRPr>
          </a:p>
        </p:txBody>
      </p:sp>
      <p:sp>
        <p:nvSpPr>
          <p:cNvPr id="7" name="Rectangle 6"/>
          <p:cNvSpPr/>
          <p:nvPr/>
        </p:nvSpPr>
        <p:spPr>
          <a:xfrm>
            <a:off x="0" y="2013372"/>
            <a:ext cx="9144000" cy="584775"/>
          </a:xfrm>
          <a:prstGeom prst="rect">
            <a:avLst/>
          </a:prstGeom>
        </p:spPr>
        <p:txBody>
          <a:bodyPr wrap="square">
            <a:spAutoFit/>
          </a:bodyPr>
          <a:lstStyle/>
          <a:p>
            <a:pPr algn="ctr">
              <a:defRPr/>
            </a:pPr>
            <a:r>
              <a:rPr lang="en-US" sz="1400" b="1" dirty="0">
                <a:solidFill>
                  <a:schemeClr val="bg1"/>
                </a:solidFill>
                <a:latin typeface="Lucida Sans" panose="020B0602030504020204" pitchFamily="34" charset="0"/>
                <a:cs typeface="Times New Roman" panose="02020603050405020304" pitchFamily="18" charset="0"/>
              </a:rPr>
              <a:t>Agency Priority Goal Action Plan</a:t>
            </a:r>
          </a:p>
          <a:p>
            <a:pPr algn="ctr">
              <a:defRPr/>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295400" y="3272597"/>
            <a:ext cx="7239000" cy="2799430"/>
          </a:xfrm>
          <a:prstGeom prst="rect">
            <a:avLst/>
          </a:prstGeom>
          <a:noFill/>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solidFill>
                  <a:srgbClr val="00244B"/>
                </a:solidFill>
                <a:latin typeface="Lucida Sans" panose="020B0602030504020204" pitchFamily="34" charset="0"/>
                <a:cs typeface="Times New Roman" panose="02020603050405020304" pitchFamily="18" charset="0"/>
              </a:rPr>
              <a:t>Goal Leader(s): </a:t>
            </a:r>
          </a:p>
          <a:p>
            <a:endParaRPr lang="en-US" sz="1400" b="1" dirty="0">
              <a:solidFill>
                <a:srgbClr val="00244B"/>
              </a:solidFill>
              <a:latin typeface="Lucida Sans" panose="020B0602030504020204" pitchFamily="34" charset="0"/>
              <a:cs typeface="Times New Roman" panose="02020603050405020304" pitchFamily="18" charset="0"/>
            </a:endParaRPr>
          </a:p>
          <a:p>
            <a:r>
              <a:rPr lang="en-US" sz="1400" dirty="0"/>
              <a:t>Jacki Ponti-Lazaruk, Chief Innovation Officer, Rural Development Innovation Center</a:t>
            </a:r>
          </a:p>
          <a:p>
            <a:r>
              <a:rPr lang="en-US" sz="1400" dirty="0"/>
              <a:t>Jim Barham, Acting Division Director, Data Analytics Division, Rural Development Innovation Center</a:t>
            </a:r>
            <a:br>
              <a:rPr lang="en-US" sz="1400" dirty="0"/>
            </a:br>
            <a:br>
              <a:rPr lang="en-US" sz="1400" dirty="0"/>
            </a:br>
            <a:br>
              <a:rPr lang="en-US" sz="1400" dirty="0"/>
            </a:br>
            <a:br>
              <a:rPr lang="en-US" sz="1200" dirty="0">
                <a:solidFill>
                  <a:srgbClr val="00244B"/>
                </a:solidFill>
                <a:latin typeface="Lucida Sans" panose="020B0602030504020204" pitchFamily="34" charset="0"/>
                <a:cs typeface="Times New Roman" panose="02020603050405020304" pitchFamily="18" charset="0"/>
              </a:rPr>
            </a:br>
            <a:endParaRPr lang="en-US" sz="1200" dirty="0">
              <a:solidFill>
                <a:srgbClr val="00244B"/>
              </a:solidFill>
              <a:latin typeface="Lucida Sans" panose="020B0602030504020204" pitchFamily="34" charset="0"/>
              <a:cs typeface="Times New Roman" panose="02020603050405020304" pitchFamily="18" charset="0"/>
            </a:endParaRPr>
          </a:p>
          <a:p>
            <a:endParaRPr lang="en-US" sz="1200" dirty="0">
              <a:solidFill>
                <a:srgbClr val="00244B"/>
              </a:solidFill>
              <a:latin typeface="Lucida Sans" panose="020B0602030504020204" pitchFamily="34" charset="0"/>
              <a:cs typeface="Times New Roman" panose="02020603050405020304" pitchFamily="18" charset="0"/>
            </a:endParaRPr>
          </a:p>
        </p:txBody>
      </p:sp>
      <p:sp>
        <p:nvSpPr>
          <p:cNvPr id="2" name="Rectangle 1"/>
          <p:cNvSpPr/>
          <p:nvPr/>
        </p:nvSpPr>
        <p:spPr>
          <a:xfrm>
            <a:off x="0" y="2367816"/>
            <a:ext cx="9144000" cy="523220"/>
          </a:xfrm>
          <a:prstGeom prst="rect">
            <a:avLst/>
          </a:prstGeom>
        </p:spPr>
        <p:txBody>
          <a:bodyPr wrap="square">
            <a:spAutoFit/>
          </a:bodyPr>
          <a:lstStyle/>
          <a:p>
            <a:pPr algn="ctr"/>
            <a:r>
              <a:rPr lang="en-US" sz="2800" dirty="0">
                <a:solidFill>
                  <a:schemeClr val="bg1"/>
                </a:solidFill>
                <a:latin typeface="Lucida Sans" panose="020B0602030504020204" pitchFamily="34" charset="0"/>
                <a:cs typeface="Times New Roman" panose="02020603050405020304" pitchFamily="18" charset="0"/>
              </a:rPr>
              <a:t>Rural Connectivity</a:t>
            </a:r>
          </a:p>
        </p:txBody>
      </p:sp>
      <p:pic>
        <p:nvPicPr>
          <p:cNvPr id="11" name="Picture 10"/>
          <p:cNvPicPr/>
          <p:nvPr/>
        </p:nvPicPr>
        <p:blipFill>
          <a:blip r:embed="rId3"/>
          <a:stretch>
            <a:fillRect/>
          </a:stretch>
        </p:blipFill>
        <p:spPr>
          <a:xfrm>
            <a:off x="304800" y="6119952"/>
            <a:ext cx="3125422" cy="585648"/>
          </a:xfrm>
          <a:prstGeom prst="rect">
            <a:avLst/>
          </a:prstGeom>
        </p:spPr>
      </p:pic>
      <p:sp>
        <p:nvSpPr>
          <p:cNvPr id="17" name="Rectangle 16"/>
          <p:cNvSpPr/>
          <p:nvPr/>
        </p:nvSpPr>
        <p:spPr>
          <a:xfrm>
            <a:off x="5498827" y="6258887"/>
            <a:ext cx="3187973" cy="307777"/>
          </a:xfrm>
          <a:prstGeom prst="rect">
            <a:avLst/>
          </a:prstGeom>
        </p:spPr>
        <p:txBody>
          <a:bodyPr wrap="square">
            <a:spAutoFit/>
          </a:bodyPr>
          <a:lstStyle/>
          <a:p>
            <a:pPr algn="r"/>
            <a:r>
              <a:rPr lang="en-US" sz="1400" dirty="0">
                <a:solidFill>
                  <a:srgbClr val="00244B"/>
                </a:solidFill>
                <a:latin typeface="Lucida Sans" panose="020B0602030504020204" pitchFamily="34" charset="0"/>
                <a:cs typeface="Times New Roman" panose="02020603050405020304" pitchFamily="18" charset="0"/>
              </a:rPr>
              <a:t>May, 2020</a:t>
            </a:r>
            <a:endParaRPr lang="en-US" sz="1400" dirty="0">
              <a:solidFill>
                <a:srgbClr val="00244B"/>
              </a:solidFill>
              <a:latin typeface="Lucida Sans" panose="020B06020305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173" y="72974"/>
            <a:ext cx="1853654" cy="1853654"/>
          </a:xfrm>
          <a:prstGeom prst="rect">
            <a:avLst/>
          </a:prstGeom>
        </p:spPr>
      </p:pic>
      <p:pic>
        <p:nvPicPr>
          <p:cNvPr id="12" name="Picture 8" descr="File:US-DeptOfAgriculture-Seal.svg">
            <a:extLst>
              <a:ext uri="{FF2B5EF4-FFF2-40B4-BE49-F238E27FC236}">
                <a16:creationId xmlns:a16="http://schemas.microsoft.com/office/drawing/2014/main" id="{2DEB27AD-E05F-4FF0-A3A5-5B0E87AA1E7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00972" y="152400"/>
            <a:ext cx="1742056" cy="174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10</a:t>
            </a:fld>
            <a:endParaRPr lang="en-US">
              <a:solidFill>
                <a:prstClr val="black">
                  <a:tint val="75000"/>
                </a:prstClr>
              </a:solidFill>
            </a:endParaRPr>
          </a:p>
        </p:txBody>
      </p:sp>
      <p:sp>
        <p:nvSpPr>
          <p:cNvPr id="9" name="Content Placeholder 2"/>
          <p:cNvSpPr txBox="1">
            <a:spLocks/>
          </p:cNvSpPr>
          <p:nvPr/>
        </p:nvSpPr>
        <p:spPr bwMode="auto">
          <a:xfrm>
            <a:off x="228600" y="726693"/>
            <a:ext cx="8534400" cy="599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Example Press Release : </a:t>
            </a:r>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r>
              <a:rPr lang="en-US" sz="2000" dirty="0">
                <a:solidFill>
                  <a:schemeClr val="tx1"/>
                </a:solidFill>
                <a:latin typeface="+mj-lt"/>
              </a:rPr>
              <a:t>“USDA Invests $28 Million in Broadband for Rural Virginia Communities”</a:t>
            </a:r>
          </a:p>
          <a:p>
            <a:pPr marL="800100" lvl="1" indent="-342900" algn="l">
              <a:buFont typeface="Arial" panose="020B0604020202020204" pitchFamily="34" charset="0"/>
              <a:buChar char="•"/>
            </a:pPr>
            <a:r>
              <a:rPr lang="en-US" sz="2000" b="1" dirty="0">
                <a:solidFill>
                  <a:schemeClr val="tx1"/>
                </a:solidFill>
                <a:latin typeface="+mj-lt"/>
              </a:rPr>
              <a:t>BUCKINGHAM, Va., Feb. 28, 2020 </a:t>
            </a:r>
            <a:r>
              <a:rPr lang="en-US" sz="2000" dirty="0">
                <a:solidFill>
                  <a:schemeClr val="tx1"/>
                </a:solidFill>
                <a:latin typeface="+mj-lt"/>
              </a:rPr>
              <a:t>– Today, U.S. Department of Agriculture (USDA) Rural Development State Director for Virginia Beth Green announced USDA has invested $28 million in high-speed broadband infrastructure for more than 17,000 rural households in Virginia. This is one of many funding announcements in the first round of USDA’s ReConnect Pilot Program investments.</a:t>
            </a:r>
          </a:p>
          <a:p>
            <a:pPr marL="800100" lvl="1" indent="-342900" algn="l">
              <a:buFont typeface="Arial" panose="020B0604020202020204" pitchFamily="34" charset="0"/>
              <a:buChar char="•"/>
            </a:pPr>
            <a:r>
              <a:rPr lang="en-US" sz="2000" dirty="0">
                <a:solidFill>
                  <a:schemeClr val="tx1"/>
                </a:solidFill>
                <a:latin typeface="+mj-lt"/>
              </a:rPr>
              <a:t>Central Virginia Electric Cooperative will use a $28 million ReConnect Program loan and grant combination to construct a fiber-to-the-premises network encompassing 704 square miles. The service area is expected to reach 17,023 households, 35 pre-subscribed businesses, 20 pre-subscribed farms, 15 educational facilities, 15 critical community facilities and six health care centers in Albemarle, Amherst, Appomattox, Buckingham, Campbell, Cumberland, Fluvanna, Greene, Goochland, Louisa, Orange, Prince Edward and Powhatan counties.</a:t>
            </a:r>
          </a:p>
          <a:p>
            <a:pPr marL="800100" lvl="1" indent="-342900" algn="l">
              <a:buFont typeface="Arial" panose="020B0604020202020204" pitchFamily="34" charset="0"/>
              <a:buChar char="•"/>
            </a:pPr>
            <a:r>
              <a:rPr lang="en-US" sz="2000" dirty="0">
                <a:solidFill>
                  <a:schemeClr val="tx1"/>
                </a:solidFill>
                <a:latin typeface="+mj-lt"/>
              </a:rPr>
              <a:t>Link: </a:t>
            </a:r>
            <a:r>
              <a:rPr lang="en-US" sz="2000" dirty="0">
                <a:solidFill>
                  <a:schemeClr val="tx1"/>
                </a:solidFill>
                <a:latin typeface="+mj-lt"/>
                <a:hlinkClick r:id="rId3"/>
              </a:rPr>
              <a:t>https://www.usda.gov/media/press-releases/2020/02/28/usda-invests-28-million-broadband-rural-virginia-communities</a:t>
            </a:r>
            <a:endParaRPr lang="en-US" sz="2000" dirty="0">
              <a:solidFill>
                <a:schemeClr val="tx1"/>
              </a:solidFill>
              <a:latin typeface="+mj-lt"/>
            </a:endParaRPr>
          </a:p>
          <a:p>
            <a:pPr marL="800100" lvl="1" indent="-342900" algn="l">
              <a:buFont typeface="Arial" panose="020B0604020202020204" pitchFamily="34" charset="0"/>
              <a:buChar char="•"/>
            </a:pPr>
            <a:endParaRPr lang="en-US" sz="2000" dirty="0">
              <a:solidFill>
                <a:schemeClr val="tx1"/>
              </a:solidFill>
              <a:latin typeface="+mj-lt"/>
            </a:endParaRPr>
          </a:p>
          <a:p>
            <a:pPr marL="800100" lvl="1" indent="-342900" algn="l">
              <a:buFont typeface="Arial" panose="020B0604020202020204" pitchFamily="34" charset="0"/>
              <a:buChar char="•"/>
            </a:pPr>
            <a:endParaRPr lang="en-US" sz="2000" dirty="0">
              <a:solidFill>
                <a:schemeClr val="tx1"/>
              </a:solidFill>
            </a:endParaRPr>
          </a:p>
          <a:p>
            <a:pPr lvl="1" algn="l"/>
            <a:endParaRPr lang="en-US" sz="2000" dirty="0">
              <a:solidFill>
                <a:schemeClr val="tx1"/>
              </a:solidFill>
              <a:latin typeface="Calibri Light" panose="020F0302020204030204"/>
            </a:endParaRPr>
          </a:p>
          <a:p>
            <a:pPr lvl="1" algn="l"/>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endParaRPr lang="en-US" sz="24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9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11</a:t>
            </a:fld>
            <a:endParaRPr lang="en-US">
              <a:solidFill>
                <a:prstClr val="black">
                  <a:tint val="75000"/>
                </a:prstClr>
              </a:solidFill>
            </a:endParaRPr>
          </a:p>
        </p:txBody>
      </p:sp>
      <p:sp>
        <p:nvSpPr>
          <p:cNvPr id="9" name="Content Placeholder 2"/>
          <p:cNvSpPr txBox="1">
            <a:spLocks/>
          </p:cNvSpPr>
          <p:nvPr/>
        </p:nvSpPr>
        <p:spPr bwMode="auto">
          <a:xfrm>
            <a:off x="228600" y="726693"/>
            <a:ext cx="8534400" cy="599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Example Blog Post: </a:t>
            </a:r>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r>
              <a:rPr lang="en-US" sz="2000" dirty="0">
                <a:solidFill>
                  <a:schemeClr val="tx1"/>
                </a:solidFill>
                <a:latin typeface="+mj-lt"/>
              </a:rPr>
              <a:t>“A Uniquely Alaskan Solution to Bring Broadband to an Isolated Gulf Community”</a:t>
            </a:r>
          </a:p>
          <a:p>
            <a:pPr marL="800100" lvl="1" indent="-342900" algn="l">
              <a:buFont typeface="Arial" panose="020B0604020202020204" pitchFamily="34" charset="0"/>
              <a:buChar char="•"/>
            </a:pPr>
            <a:r>
              <a:rPr lang="en-US" sz="2000" dirty="0">
                <a:solidFill>
                  <a:schemeClr val="tx1"/>
                </a:solidFill>
                <a:latin typeface="+mj-lt"/>
              </a:rPr>
              <a:t>Imagine building a broadband network where there are no roads to move supplies, or electrical grids to power cellular towers. Yakutat is an isolated community of about 650 tucked into a sheltered bay off the Gulf of Alaska, disconnected from the road system, and hundreds of miles from Alaska population centers. For Yakutat, which has a substantial Alaska Native population and struggles with a fifteen percent poverty rate, modern conveniences like fast internet are unavailable.</a:t>
            </a:r>
          </a:p>
          <a:p>
            <a:pPr marL="800100" lvl="1" indent="-342900" algn="l">
              <a:buFont typeface="Arial" panose="020B0604020202020204" pitchFamily="34" charset="0"/>
              <a:buChar char="•"/>
            </a:pPr>
            <a:r>
              <a:rPr lang="en-US" sz="2000" dirty="0">
                <a:solidFill>
                  <a:schemeClr val="tx1"/>
                </a:solidFill>
                <a:latin typeface="+mj-lt"/>
              </a:rPr>
              <a:t>Cordova Telecom’s solution is to install five towers on mountaintops and refuel them annually via helicopter - truly an Alaskan solution to a uniquely Alaskan problem. In early December we announced we’re partnering with Cordova Telecom Cooperative through USDA’s ReConnect program and providing them $18.88 million to expand their broadband network over 200 miles to their neighbors in Yakutat.</a:t>
            </a:r>
          </a:p>
          <a:p>
            <a:pPr marL="800100" lvl="1" indent="-342900" algn="l">
              <a:buFont typeface="Arial" panose="020B0604020202020204" pitchFamily="34" charset="0"/>
              <a:buChar char="•"/>
            </a:pPr>
            <a:r>
              <a:rPr lang="en-US" sz="2000" dirty="0">
                <a:solidFill>
                  <a:schemeClr val="tx1"/>
                </a:solidFill>
                <a:latin typeface="+mj-lt"/>
              </a:rPr>
              <a:t>Link: </a:t>
            </a:r>
            <a:r>
              <a:rPr lang="en-US" sz="2000" dirty="0">
                <a:solidFill>
                  <a:schemeClr val="tx1"/>
                </a:solidFill>
                <a:latin typeface="+mj-lt"/>
                <a:hlinkClick r:id="rId3"/>
              </a:rPr>
              <a:t>https://www.usda.gov/media/blog/2020/01/13/uniquely-alaskan-solution-bring-broadband-isolated-gulf-community</a:t>
            </a:r>
            <a:endParaRPr lang="en-US" sz="2000" dirty="0">
              <a:solidFill>
                <a:schemeClr val="tx1"/>
              </a:solidFill>
              <a:latin typeface="+mj-lt"/>
            </a:endParaRPr>
          </a:p>
          <a:p>
            <a:pPr lvl="1" algn="l"/>
            <a:endParaRPr lang="en-US" sz="2000" dirty="0">
              <a:solidFill>
                <a:schemeClr val="tx1"/>
              </a:solidFill>
              <a:latin typeface="+mj-lt"/>
            </a:endParaRPr>
          </a:p>
          <a:p>
            <a:pPr marL="800100" lvl="1" indent="-342900" algn="l">
              <a:buFont typeface="Arial" panose="020B0604020202020204" pitchFamily="34" charset="0"/>
              <a:buChar char="•"/>
            </a:pPr>
            <a:endParaRPr lang="en-US" sz="2000" dirty="0">
              <a:solidFill>
                <a:schemeClr val="tx1"/>
              </a:solidFill>
            </a:endParaRPr>
          </a:p>
          <a:p>
            <a:pPr lvl="1" algn="l"/>
            <a:endParaRPr lang="en-US" sz="2000" dirty="0">
              <a:solidFill>
                <a:schemeClr val="tx1"/>
              </a:solidFill>
              <a:latin typeface="Calibri Light" panose="020F0302020204030204"/>
            </a:endParaRPr>
          </a:p>
          <a:p>
            <a:pPr lvl="1" algn="l"/>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endParaRPr lang="en-US" sz="24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47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COVID -19 Changes</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12</a:t>
            </a:fld>
            <a:endParaRPr lang="en-US">
              <a:solidFill>
                <a:prstClr val="black">
                  <a:tint val="75000"/>
                </a:prstClr>
              </a:solidFill>
            </a:endParaRPr>
          </a:p>
        </p:txBody>
      </p:sp>
      <p:sp>
        <p:nvSpPr>
          <p:cNvPr id="9" name="Content Placeholder 2"/>
          <p:cNvSpPr txBox="1">
            <a:spLocks/>
          </p:cNvSpPr>
          <p:nvPr/>
        </p:nvSpPr>
        <p:spPr bwMode="auto">
          <a:xfrm>
            <a:off x="228600" y="726693"/>
            <a:ext cx="8534400" cy="599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Operational Changes: </a:t>
            </a:r>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r>
              <a:rPr lang="en-US" sz="2000" dirty="0">
                <a:solidFill>
                  <a:schemeClr val="tx1"/>
                </a:solidFill>
                <a:latin typeface="+mj-lt"/>
              </a:rPr>
              <a:t>USDA Rural Development has taken a number of immediate actions to help rural residents, businesses, and communities affected by the COVID-19 outbreak. </a:t>
            </a:r>
          </a:p>
          <a:p>
            <a:pPr marL="800100" lvl="1" indent="-342900" algn="l">
              <a:buFont typeface="Arial" panose="020B0604020202020204" pitchFamily="34" charset="0"/>
              <a:buChar char="•"/>
            </a:pPr>
            <a:r>
              <a:rPr lang="en-US" sz="2000" dirty="0">
                <a:solidFill>
                  <a:schemeClr val="tx1"/>
                </a:solidFill>
                <a:latin typeface="+mj-lt"/>
              </a:rPr>
              <a:t>USDA Rural Development has adapted its program outreach and deployment to be fully operational in a telework/virtual environment. </a:t>
            </a:r>
          </a:p>
          <a:p>
            <a:pPr marL="800100" lvl="1" indent="-342900" algn="l">
              <a:buFont typeface="Arial" panose="020B0604020202020204" pitchFamily="34" charset="0"/>
              <a:buChar char="•"/>
            </a:pPr>
            <a:r>
              <a:rPr lang="en-US" sz="2000" dirty="0">
                <a:solidFill>
                  <a:schemeClr val="tx1"/>
                </a:solidFill>
                <a:latin typeface="+mj-lt"/>
              </a:rPr>
              <a:t>The </a:t>
            </a:r>
            <a:r>
              <a:rPr lang="en-US" sz="2000" dirty="0" err="1">
                <a:solidFill>
                  <a:schemeClr val="tx1"/>
                </a:solidFill>
                <a:latin typeface="+mj-lt"/>
              </a:rPr>
              <a:t>ReConnect</a:t>
            </a:r>
            <a:r>
              <a:rPr lang="en-US" sz="2000" dirty="0">
                <a:solidFill>
                  <a:schemeClr val="tx1"/>
                </a:solidFill>
                <a:latin typeface="+mj-lt"/>
              </a:rPr>
              <a:t>  Post Award  Workshop for Round 1 awardees was moved to a virtual webinar series. </a:t>
            </a:r>
            <a:endParaRPr lang="en-US" sz="2000" dirty="0">
              <a:solidFill>
                <a:schemeClr val="tx1"/>
              </a:solidFill>
              <a:highlight>
                <a:srgbClr val="FFFF00"/>
              </a:highlight>
              <a:latin typeface="+mj-lt"/>
            </a:endParaRPr>
          </a:p>
          <a:p>
            <a:pPr lvl="1" algn="l"/>
            <a:endParaRPr lang="en-US" sz="2000" dirty="0">
              <a:solidFill>
                <a:schemeClr val="tx1"/>
              </a:solidFill>
              <a:latin typeface="+mj-lt"/>
            </a:endParaRPr>
          </a:p>
          <a:p>
            <a:pPr marL="0" lvl="1" algn="l"/>
            <a:r>
              <a:rPr lang="en-US" sz="2000" b="1" dirty="0">
                <a:solidFill>
                  <a:schemeClr val="tx1"/>
                </a:solidFill>
                <a:latin typeface="+mj-lt"/>
              </a:rPr>
              <a:t>CARES Act: </a:t>
            </a:r>
          </a:p>
          <a:p>
            <a:pPr marL="800100" lvl="1" indent="-342900" algn="l">
              <a:buFont typeface="Arial" panose="020B0604020202020204" pitchFamily="34" charset="0"/>
              <a:buChar char="•"/>
            </a:pPr>
            <a:r>
              <a:rPr lang="en-US" sz="2000" dirty="0">
                <a:solidFill>
                  <a:schemeClr val="tx1"/>
                </a:solidFill>
                <a:latin typeface="+mj-lt"/>
              </a:rPr>
              <a:t>Rural Development was provided an additional $25 million in the CARES Act for the Distance Learning and Telemedicine (DLT) grant program. </a:t>
            </a:r>
          </a:p>
          <a:p>
            <a:pPr marL="800100" lvl="1" indent="-342900" algn="l">
              <a:buFont typeface="Arial" panose="020B0604020202020204" pitchFamily="34" charset="0"/>
              <a:buChar char="•"/>
            </a:pPr>
            <a:r>
              <a:rPr lang="en-US" sz="2000" dirty="0">
                <a:solidFill>
                  <a:schemeClr val="tx1"/>
                </a:solidFill>
                <a:latin typeface="+mj-lt"/>
              </a:rPr>
              <a:t>Applicants eligible for DLT grants include most state and local governmental entities, federally recognized tribes, nonprofits, and for-profit businesses.</a:t>
            </a:r>
          </a:p>
          <a:p>
            <a:pPr marL="800100" lvl="1" indent="-342900" algn="l">
              <a:buFont typeface="Arial" panose="020B0604020202020204" pitchFamily="34" charset="0"/>
              <a:buChar char="•"/>
            </a:pPr>
            <a:r>
              <a:rPr lang="en-US" sz="2000" dirty="0">
                <a:solidFill>
                  <a:schemeClr val="tx1"/>
                </a:solidFill>
                <a:latin typeface="+mj-lt"/>
              </a:rPr>
              <a:t>The legislation also includes $100 million in ReConnect grants to expand access to broadband in rural America for educational purposes, business, and access to critical telehealth services.</a:t>
            </a:r>
          </a:p>
          <a:p>
            <a:pPr marL="0" lvl="1" algn="l"/>
            <a:endParaRPr lang="en-US" sz="2000" dirty="0">
              <a:solidFill>
                <a:schemeClr val="tx1"/>
              </a:solidFill>
              <a:latin typeface="+mj-lt"/>
            </a:endParaRPr>
          </a:p>
          <a:p>
            <a:pPr marL="800100" lvl="1" indent="-342900" algn="l">
              <a:buFont typeface="Arial" panose="020B0604020202020204" pitchFamily="34" charset="0"/>
              <a:buChar char="•"/>
            </a:pPr>
            <a:endParaRPr lang="en-US" sz="2000" dirty="0">
              <a:solidFill>
                <a:schemeClr val="tx1"/>
              </a:solidFill>
            </a:endParaRPr>
          </a:p>
          <a:p>
            <a:pPr lvl="1" algn="l"/>
            <a:endParaRPr lang="en-US" sz="2000" dirty="0">
              <a:solidFill>
                <a:schemeClr val="tx1"/>
              </a:solidFill>
              <a:latin typeface="Calibri Light" panose="020F0302020204030204"/>
            </a:endParaRPr>
          </a:p>
          <a:p>
            <a:pPr lvl="1" algn="l"/>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endParaRPr lang="en-US" sz="24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28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Goal Structure &amp; Strategies – cont’d</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13</a:t>
            </a:fld>
            <a:endParaRPr lang="en-US"/>
          </a:p>
        </p:txBody>
      </p:sp>
      <p:sp>
        <p:nvSpPr>
          <p:cNvPr id="9" name="Content Placeholder 2"/>
          <p:cNvSpPr txBox="1">
            <a:spLocks/>
          </p:cNvSpPr>
          <p:nvPr/>
        </p:nvSpPr>
        <p:spPr bwMode="auto">
          <a:xfrm>
            <a:off x="152400" y="866078"/>
            <a:ext cx="8610600" cy="603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startAt="2"/>
            </a:pPr>
            <a:r>
              <a:rPr lang="en-US" sz="1800" b="1" dirty="0">
                <a:solidFill>
                  <a:schemeClr val="tx1"/>
                </a:solidFill>
                <a:latin typeface="+mj-lt"/>
              </a:rPr>
              <a:t>Rural Broadband Program Rule-Making: </a:t>
            </a:r>
            <a:r>
              <a:rPr lang="en-US" sz="1800" dirty="0">
                <a:solidFill>
                  <a:schemeClr val="tx1"/>
                </a:solidFill>
                <a:latin typeface="+mj-lt"/>
              </a:rPr>
              <a:t>Support the implementation of the new rules, which ensures that private providers that participate in the program have a significant capital invested in the projects. </a:t>
            </a:r>
          </a:p>
          <a:p>
            <a:pPr marL="342900" indent="-342900" algn="l">
              <a:buFont typeface="+mj-lt"/>
              <a:buAutoNum type="arabicPeriod" startAt="2"/>
            </a:pPr>
            <a:endParaRPr lang="en-US" sz="1800" dirty="0">
              <a:solidFill>
                <a:schemeClr val="tx1"/>
              </a:solidFill>
              <a:latin typeface="+mj-lt"/>
            </a:endParaRPr>
          </a:p>
          <a:p>
            <a:pPr marL="342900" indent="-342900" algn="l">
              <a:buFont typeface="+mj-lt"/>
              <a:buAutoNum type="arabicPeriod" startAt="2"/>
            </a:pPr>
            <a:r>
              <a:rPr lang="en-US" sz="1800" b="1" dirty="0">
                <a:solidFill>
                  <a:schemeClr val="tx1"/>
                </a:solidFill>
                <a:latin typeface="+mj-lt"/>
              </a:rPr>
              <a:t>Utilize E-Connectivity Toolkit and Other Online Resources: </a:t>
            </a:r>
            <a:r>
              <a:rPr lang="en-US" sz="1800" dirty="0">
                <a:solidFill>
                  <a:schemeClr val="tx1"/>
                </a:solidFill>
                <a:latin typeface="+mj-lt"/>
              </a:rPr>
              <a:t>Toolkit features 27 USDA programs that support broadband deployment. The easy-to-use resource is a simple guide that allows customers to identify their type of e-Connectivity project and locate resources the federal government offers for planning, equipment, construction, research and other e-Connectivity projects. </a:t>
            </a:r>
            <a:r>
              <a:rPr lang="en-US" sz="1400" dirty="0">
                <a:solidFill>
                  <a:schemeClr val="tx1"/>
                </a:solidFill>
                <a:latin typeface="+mj-lt"/>
              </a:rPr>
              <a:t>(</a:t>
            </a:r>
            <a:r>
              <a:rPr lang="en-US" sz="1400" dirty="0">
                <a:solidFill>
                  <a:schemeClr val="tx1"/>
                </a:solidFill>
                <a:latin typeface="+mj-lt"/>
                <a:hlinkClick r:id="rId3"/>
              </a:rPr>
              <a:t>https://www.rd.usda.gov/files/508_RDeConnectivityToolkit121918.pdf</a:t>
            </a:r>
            <a:r>
              <a:rPr lang="en-US" sz="1400" dirty="0">
                <a:solidFill>
                  <a:schemeClr val="tx1"/>
                </a:solidFill>
                <a:latin typeface="+mj-lt"/>
              </a:rPr>
              <a:t>)</a:t>
            </a:r>
          </a:p>
          <a:p>
            <a:pPr marL="342900" indent="-342900" algn="l">
              <a:buFont typeface="+mj-lt"/>
              <a:buAutoNum type="arabicPeriod" startAt="2"/>
            </a:pPr>
            <a:endParaRPr lang="en-US" sz="1400" dirty="0">
              <a:solidFill>
                <a:schemeClr val="tx1"/>
              </a:solidFill>
              <a:latin typeface="+mj-lt"/>
            </a:endParaRPr>
          </a:p>
          <a:p>
            <a:pPr marL="342900" indent="-342900" algn="l">
              <a:buFont typeface="+mj-lt"/>
              <a:buAutoNum type="arabicPeriod" startAt="2"/>
            </a:pPr>
            <a:r>
              <a:rPr lang="en-US" sz="1800" b="1" dirty="0">
                <a:solidFill>
                  <a:schemeClr val="tx1"/>
                </a:solidFill>
                <a:latin typeface="+mj-lt"/>
              </a:rPr>
              <a:t>Targeted Outreach: </a:t>
            </a:r>
            <a:r>
              <a:rPr lang="en-US" sz="1800" dirty="0">
                <a:solidFill>
                  <a:schemeClr val="tx1"/>
                </a:solidFill>
                <a:latin typeface="+mj-lt"/>
              </a:rPr>
              <a:t>Rural Utilities Service has included in their FY 2020 mission area goals that each State host or participate in at least one broadband workshop. Innovation Center’s Partnership Division is helping coordinate and host these broadband workshops. </a:t>
            </a:r>
          </a:p>
          <a:p>
            <a:pPr marL="342900" indent="-342900" algn="l">
              <a:buFont typeface="+mj-lt"/>
              <a:buAutoNum type="arabicPeriod" startAt="2"/>
            </a:pPr>
            <a:endParaRPr lang="en-US" sz="1800" b="1" dirty="0">
              <a:solidFill>
                <a:schemeClr val="tx1"/>
              </a:solidFill>
              <a:latin typeface="+mj-lt"/>
            </a:endParaRPr>
          </a:p>
          <a:p>
            <a:pPr marL="342900" indent="-342900" algn="l">
              <a:buFont typeface="+mj-lt"/>
              <a:buAutoNum type="arabicPeriod" startAt="2"/>
            </a:pPr>
            <a:r>
              <a:rPr lang="en-US" sz="1800" b="1" dirty="0">
                <a:solidFill>
                  <a:schemeClr val="tx1"/>
                </a:solidFill>
                <a:latin typeface="+mj-lt"/>
              </a:rPr>
              <a:t>Mission Area Key Performance Indicator 4.1.2</a:t>
            </a:r>
            <a:r>
              <a:rPr lang="en-US" sz="1800" dirty="0">
                <a:solidFill>
                  <a:schemeClr val="tx1"/>
                </a:solidFill>
                <a:latin typeface="+mj-lt"/>
              </a:rPr>
              <a:t>: Focuses on increasing awardees/subscribers access to new and/or improved telecommunications services; KPI goal for FY20 is 160,000 awardees/subscribers per year. </a:t>
            </a:r>
          </a:p>
          <a:p>
            <a:pPr algn="l"/>
            <a:endParaRPr lang="en-US" sz="1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3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 – Rule-Making</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14</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228600" y="685800"/>
            <a:ext cx="8153400" cy="177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b="1" dirty="0">
                <a:solidFill>
                  <a:schemeClr val="tx1"/>
                </a:solidFill>
                <a:latin typeface="+mj-lt"/>
              </a:rPr>
              <a:t>Rural Broadband Program Rule-Making: </a:t>
            </a:r>
            <a:r>
              <a:rPr lang="en-US" sz="1600" dirty="0">
                <a:solidFill>
                  <a:schemeClr val="tx1"/>
                </a:solidFill>
                <a:latin typeface="+mj-lt"/>
              </a:rPr>
              <a:t>Support the implementation of the new rules, which ensures that private providers that participate in the program have a significant capital invested in the projects. </a:t>
            </a:r>
          </a:p>
          <a:p>
            <a:pPr marL="285750" indent="-285750" algn="l">
              <a:buFont typeface="Arial" panose="020B0604020202020204" pitchFamily="34" charset="0"/>
              <a:buChar char="•"/>
            </a:pPr>
            <a:r>
              <a:rPr lang="en-US" sz="1600" dirty="0">
                <a:solidFill>
                  <a:prstClr val="black"/>
                </a:solidFill>
                <a:latin typeface="+mj-lt"/>
              </a:rPr>
              <a:t>This strategy includes new regulations and funding opportunity announcements via the federal registry. </a:t>
            </a:r>
          </a:p>
        </p:txBody>
      </p:sp>
      <p:graphicFrame>
        <p:nvGraphicFramePr>
          <p:cNvPr id="2" name="Table 1">
            <a:extLst>
              <a:ext uri="{FF2B5EF4-FFF2-40B4-BE49-F238E27FC236}">
                <a16:creationId xmlns:a16="http://schemas.microsoft.com/office/drawing/2014/main" id="{F021A45B-0B13-4546-88F7-76B53B1232EC}"/>
              </a:ext>
            </a:extLst>
          </p:cNvPr>
          <p:cNvGraphicFramePr>
            <a:graphicFrameLocks noGrp="1"/>
          </p:cNvGraphicFramePr>
          <p:nvPr>
            <p:extLst>
              <p:ext uri="{D42A27DB-BD31-4B8C-83A1-F6EECF244321}">
                <p14:modId xmlns:p14="http://schemas.microsoft.com/office/powerpoint/2010/main" val="3758375607"/>
              </p:ext>
            </p:extLst>
          </p:nvPr>
        </p:nvGraphicFramePr>
        <p:xfrm>
          <a:off x="137160" y="2232980"/>
          <a:ext cx="8869680" cy="3817505"/>
        </p:xfrm>
        <a:graphic>
          <a:graphicData uri="http://schemas.openxmlformats.org/drawingml/2006/table">
            <a:tbl>
              <a:tblPr>
                <a:tableStyleId>{5C22544A-7EE6-4342-B048-85BDC9FD1C3A}</a:tableStyleId>
              </a:tblPr>
              <a:tblGrid>
                <a:gridCol w="2529840">
                  <a:extLst>
                    <a:ext uri="{9D8B030D-6E8A-4147-A177-3AD203B41FA5}">
                      <a16:colId xmlns:a16="http://schemas.microsoft.com/office/drawing/2014/main" val="3173961833"/>
                    </a:ext>
                  </a:extLst>
                </a:gridCol>
                <a:gridCol w="1032026">
                  <a:extLst>
                    <a:ext uri="{9D8B030D-6E8A-4147-A177-3AD203B41FA5}">
                      <a16:colId xmlns:a16="http://schemas.microsoft.com/office/drawing/2014/main" val="1997648785"/>
                    </a:ext>
                  </a:extLst>
                </a:gridCol>
                <a:gridCol w="1025374">
                  <a:extLst>
                    <a:ext uri="{9D8B030D-6E8A-4147-A177-3AD203B41FA5}">
                      <a16:colId xmlns:a16="http://schemas.microsoft.com/office/drawing/2014/main" val="1627032275"/>
                    </a:ext>
                  </a:extLst>
                </a:gridCol>
                <a:gridCol w="533400">
                  <a:extLst>
                    <a:ext uri="{9D8B030D-6E8A-4147-A177-3AD203B41FA5}">
                      <a16:colId xmlns:a16="http://schemas.microsoft.com/office/drawing/2014/main" val="656947603"/>
                    </a:ext>
                  </a:extLst>
                </a:gridCol>
                <a:gridCol w="653892">
                  <a:extLst>
                    <a:ext uri="{9D8B030D-6E8A-4147-A177-3AD203B41FA5}">
                      <a16:colId xmlns:a16="http://schemas.microsoft.com/office/drawing/2014/main" val="2100206596"/>
                    </a:ext>
                  </a:extLst>
                </a:gridCol>
                <a:gridCol w="3095148">
                  <a:extLst>
                    <a:ext uri="{9D8B030D-6E8A-4147-A177-3AD203B41FA5}">
                      <a16:colId xmlns:a16="http://schemas.microsoft.com/office/drawing/2014/main" val="3884184809"/>
                    </a:ext>
                  </a:extLst>
                </a:gridCol>
              </a:tblGrid>
              <a:tr h="323497">
                <a:tc gridSpan="6">
                  <a:txBody>
                    <a:bodyPr/>
                    <a:lstStyle/>
                    <a:p>
                      <a:pPr algn="ctr" fontAlgn="b"/>
                      <a:r>
                        <a:rPr lang="en-US" sz="1200" b="1" i="0" u="none" strike="noStrike" dirty="0">
                          <a:solidFill>
                            <a:srgbClr val="000000"/>
                          </a:solidFill>
                          <a:effectLst/>
                          <a:latin typeface="+mn-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endParaRPr lang="en-US"/>
                    </a:p>
                  </a:txBody>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3166024675"/>
                  </a:ext>
                </a:extLst>
              </a:tr>
              <a:tr h="1533096">
                <a:tc>
                  <a:txBody>
                    <a:bodyPr/>
                    <a:lstStyle/>
                    <a:p>
                      <a:pPr algn="l" fontAlgn="b"/>
                      <a:r>
                        <a:rPr lang="en-US" sz="1200" b="1" u="none" strike="noStrike" dirty="0">
                          <a:effectLst/>
                          <a:latin typeface="+mn-lt"/>
                        </a:rPr>
                        <a:t>Key Milestone</a:t>
                      </a: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effectLst/>
                          <a:latin typeface="+mn-lt"/>
                        </a:rPr>
                        <a:t>Milestone Due Date</a:t>
                      </a:r>
                      <a:endParaRPr lang="en-US" sz="1200" b="0" u="none" strike="noStrike" dirty="0">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baseline="0"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Change from last quarter</a:t>
                      </a: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Owner</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chemeClr val="dk1"/>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extLst>
                  <a:ext uri="{0D108BD9-81ED-4DB2-BD59-A6C34878D82A}">
                    <a16:rowId xmlns:a16="http://schemas.microsoft.com/office/drawing/2014/main" val="498916579"/>
                  </a:ext>
                </a:extLst>
              </a:tr>
              <a:tr h="490228">
                <a:tc>
                  <a:txBody>
                    <a:bodyPr/>
                    <a:lstStyle/>
                    <a:p>
                      <a:pPr marL="0" indent="0" eaLnBrk="0" hangingPunct="0">
                        <a:spcBef>
                          <a:spcPts val="0"/>
                        </a:spcBef>
                        <a:spcAft>
                          <a:spcPts val="0"/>
                        </a:spcAft>
                        <a:buFont typeface="Arial" pitchFamily="34" charset="0"/>
                        <a:buNone/>
                      </a:pPr>
                      <a:r>
                        <a:rPr lang="en-US" sz="1200" b="0" dirty="0">
                          <a:latin typeface="+mn-lt"/>
                        </a:rPr>
                        <a:t>ReConnect  Round 2 FOA </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Q1, FY 2020 </a:t>
                      </a:r>
                    </a:p>
                    <a:p>
                      <a:pPr algn="ctr" fontAlgn="b"/>
                      <a:r>
                        <a:rPr lang="en-US" sz="1200" b="0" i="0" u="none" strike="noStrike" dirty="0">
                          <a:solidFill>
                            <a:schemeClr val="tx1"/>
                          </a:solidFill>
                          <a:effectLst/>
                          <a:latin typeface="+mn-lt"/>
                        </a:rPr>
                        <a:t>12/2020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mn-lt"/>
                        </a:rPr>
                        <a:t>Published in Federal Registry </a:t>
                      </a:r>
                    </a:p>
                  </a:txBody>
                  <a:tcPr marL="9525" marR="9525" marT="9527" marB="0">
                    <a:solidFill>
                      <a:schemeClr val="bg1">
                        <a:lumMod val="95000"/>
                      </a:schemeClr>
                    </a:solidFill>
                  </a:tcPr>
                </a:tc>
                <a:extLst>
                  <a:ext uri="{0D108BD9-81ED-4DB2-BD59-A6C34878D82A}">
                    <a16:rowId xmlns:a16="http://schemas.microsoft.com/office/drawing/2014/main" val="4118626046"/>
                  </a:ext>
                </a:extLst>
              </a:tr>
              <a:tr h="49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rPr>
                        <a:t>Rural Broadband Program Regulation</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Q2 FY 2020</a:t>
                      </a:r>
                    </a:p>
                    <a:p>
                      <a:pPr algn="ctr" fontAlgn="b"/>
                      <a:r>
                        <a:rPr lang="en-US" sz="1200" b="0" i="0" u="none" strike="noStrike" dirty="0">
                          <a:solidFill>
                            <a:schemeClr val="tx1"/>
                          </a:solidFill>
                          <a:effectLst/>
                          <a:latin typeface="+mn-lt"/>
                        </a:rPr>
                        <a:t>03/2020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mn-lt"/>
                        </a:rPr>
                        <a:t>Published in Federal Registry</a:t>
                      </a:r>
                    </a:p>
                  </a:txBody>
                  <a:tcPr marL="9525" marR="9525" marT="9527" marB="0">
                    <a:solidFill>
                      <a:schemeClr val="bg1">
                        <a:lumMod val="95000"/>
                      </a:schemeClr>
                    </a:solidFill>
                  </a:tcPr>
                </a:tc>
                <a:extLst>
                  <a:ext uri="{0D108BD9-81ED-4DB2-BD59-A6C34878D82A}">
                    <a16:rowId xmlns:a16="http://schemas.microsoft.com/office/drawing/2014/main" val="1162311100"/>
                  </a:ext>
                </a:extLst>
              </a:tr>
              <a:tr h="49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Community Connect Regulation </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Q2 FY 2020</a:t>
                      </a:r>
                    </a:p>
                    <a:p>
                      <a:pPr algn="ctr" fontAlgn="b"/>
                      <a:r>
                        <a:rPr lang="en-US" sz="1200" b="0" i="0" u="none" strike="noStrike" dirty="0">
                          <a:solidFill>
                            <a:schemeClr val="tx1"/>
                          </a:solidFill>
                          <a:effectLst/>
                          <a:latin typeface="+mn-lt"/>
                        </a:rPr>
                        <a:t>03/2020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mn-lt"/>
                        </a:rPr>
                        <a:t>Published in Federal Registry</a:t>
                      </a:r>
                    </a:p>
                  </a:txBody>
                  <a:tcPr marL="9525" marR="9525" marT="9527" marB="0">
                    <a:solidFill>
                      <a:schemeClr val="bg1">
                        <a:lumMod val="95000"/>
                      </a:schemeClr>
                    </a:solidFill>
                  </a:tcPr>
                </a:tc>
                <a:extLst>
                  <a:ext uri="{0D108BD9-81ED-4DB2-BD59-A6C34878D82A}">
                    <a16:rowId xmlns:a16="http://schemas.microsoft.com/office/drawing/2014/main" val="2178223166"/>
                  </a:ext>
                </a:extLst>
              </a:tr>
              <a:tr h="49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Telecom Infrastructure Program Regulation</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Q1 FY 2021</a:t>
                      </a:r>
                    </a:p>
                    <a:p>
                      <a:pPr algn="ctr" fontAlgn="b"/>
                      <a:r>
                        <a:rPr lang="en-US" sz="1200" b="0" i="0" u="none" strike="noStrike" dirty="0">
                          <a:solidFill>
                            <a:schemeClr val="tx1"/>
                          </a:solidFill>
                          <a:effectLst/>
                          <a:latin typeface="+mn-lt"/>
                        </a:rPr>
                        <a:t>12/31/2020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On-Track</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mn-lt"/>
                        </a:rPr>
                        <a:t>Being drafted by  program </a:t>
                      </a:r>
                    </a:p>
                  </a:txBody>
                  <a:tcPr marL="9525" marR="9525" marT="9527" marB="0">
                    <a:solidFill>
                      <a:schemeClr val="bg1">
                        <a:lumMod val="95000"/>
                      </a:schemeClr>
                    </a:solidFill>
                  </a:tcPr>
                </a:tc>
                <a:extLst>
                  <a:ext uri="{0D108BD9-81ED-4DB2-BD59-A6C34878D82A}">
                    <a16:rowId xmlns:a16="http://schemas.microsoft.com/office/drawing/2014/main" val="1294183039"/>
                  </a:ext>
                </a:extLst>
              </a:tr>
            </a:tbl>
          </a:graphicData>
        </a:graphic>
      </p:graphicFrame>
    </p:spTree>
    <p:extLst>
      <p:ext uri="{BB962C8B-B14F-4D97-AF65-F5344CB8AC3E}">
        <p14:creationId xmlns:p14="http://schemas.microsoft.com/office/powerpoint/2010/main" val="375122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 – Targeted Outreach</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15</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330777" y="813953"/>
            <a:ext cx="8153400" cy="214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prstClr val="black"/>
                </a:solidFill>
                <a:latin typeface="Calibri Light" panose="020F0302020204030204"/>
              </a:rPr>
              <a:t>Rural Utilities Service has included in their FY 2020 mission area goals that each State host or participate in at least one broadband workshop. Innovation Center’s Partnership Division is helping coordinate and host these broadband workshops. </a:t>
            </a:r>
          </a:p>
          <a:p>
            <a:pPr marL="285750" indent="-285750" algn="l">
              <a:buFont typeface="Arial" panose="020B0604020202020204" pitchFamily="34" charset="0"/>
              <a:buChar char="•"/>
            </a:pPr>
            <a:r>
              <a:rPr lang="en-US" sz="1600" dirty="0">
                <a:solidFill>
                  <a:prstClr val="black"/>
                </a:solidFill>
                <a:latin typeface="Calibri Light" panose="020F0302020204030204"/>
              </a:rPr>
              <a:t>The goal is to track the broadband workshops hosted by USDA. Some of the indicators we will track include date of workshop, location of workshop, number of attendees, and types of attendees (if possible). </a:t>
            </a:r>
          </a:p>
          <a:p>
            <a:pPr marL="285750" indent="-285750" algn="l">
              <a:buFont typeface="Arial" panose="020B0604020202020204" pitchFamily="34" charset="0"/>
              <a:buChar char="•"/>
            </a:pPr>
            <a:r>
              <a:rPr lang="en-US" sz="1600" dirty="0">
                <a:solidFill>
                  <a:prstClr val="black"/>
                </a:solidFill>
                <a:latin typeface="Calibri Light" panose="020F0302020204030204"/>
              </a:rPr>
              <a:t>The tracking of outreach will require coordination with Rural Development field offices and Office of External Affairs (OEA). </a:t>
            </a:r>
          </a:p>
          <a:p>
            <a:pPr marL="285750" indent="-285750" algn="l">
              <a:buFont typeface="Arial" panose="020B0604020202020204" pitchFamily="34" charset="0"/>
              <a:buChar char="•"/>
            </a:pPr>
            <a:endParaRPr lang="en-US" sz="1600" dirty="0">
              <a:solidFill>
                <a:prstClr val="black"/>
              </a:solidFill>
              <a:latin typeface="Calibri Light" panose="020F0302020204030204"/>
            </a:endParaRPr>
          </a:p>
        </p:txBody>
      </p:sp>
      <p:graphicFrame>
        <p:nvGraphicFramePr>
          <p:cNvPr id="2" name="Table 1">
            <a:extLst>
              <a:ext uri="{FF2B5EF4-FFF2-40B4-BE49-F238E27FC236}">
                <a16:creationId xmlns:a16="http://schemas.microsoft.com/office/drawing/2014/main" id="{F021A45B-0B13-4546-88F7-76B53B1232EC}"/>
              </a:ext>
            </a:extLst>
          </p:cNvPr>
          <p:cNvGraphicFramePr>
            <a:graphicFrameLocks noGrp="1"/>
          </p:cNvGraphicFramePr>
          <p:nvPr>
            <p:extLst>
              <p:ext uri="{D42A27DB-BD31-4B8C-83A1-F6EECF244321}">
                <p14:modId xmlns:p14="http://schemas.microsoft.com/office/powerpoint/2010/main" val="1504640519"/>
              </p:ext>
            </p:extLst>
          </p:nvPr>
        </p:nvGraphicFramePr>
        <p:xfrm>
          <a:off x="137160" y="3184621"/>
          <a:ext cx="8869680" cy="3171728"/>
        </p:xfrm>
        <a:graphic>
          <a:graphicData uri="http://schemas.openxmlformats.org/drawingml/2006/table">
            <a:tbl>
              <a:tblPr>
                <a:tableStyleId>{5C22544A-7EE6-4342-B048-85BDC9FD1C3A}</a:tableStyleId>
              </a:tblPr>
              <a:tblGrid>
                <a:gridCol w="2453640">
                  <a:extLst>
                    <a:ext uri="{9D8B030D-6E8A-4147-A177-3AD203B41FA5}">
                      <a16:colId xmlns:a16="http://schemas.microsoft.com/office/drawing/2014/main" val="3173961833"/>
                    </a:ext>
                  </a:extLst>
                </a:gridCol>
                <a:gridCol w="914400">
                  <a:extLst>
                    <a:ext uri="{9D8B030D-6E8A-4147-A177-3AD203B41FA5}">
                      <a16:colId xmlns:a16="http://schemas.microsoft.com/office/drawing/2014/main" val="1997648785"/>
                    </a:ext>
                  </a:extLst>
                </a:gridCol>
                <a:gridCol w="903400">
                  <a:extLst>
                    <a:ext uri="{9D8B030D-6E8A-4147-A177-3AD203B41FA5}">
                      <a16:colId xmlns:a16="http://schemas.microsoft.com/office/drawing/2014/main" val="1627032275"/>
                    </a:ext>
                  </a:extLst>
                </a:gridCol>
                <a:gridCol w="638617">
                  <a:extLst>
                    <a:ext uri="{9D8B030D-6E8A-4147-A177-3AD203B41FA5}">
                      <a16:colId xmlns:a16="http://schemas.microsoft.com/office/drawing/2014/main" val="656947603"/>
                    </a:ext>
                  </a:extLst>
                </a:gridCol>
                <a:gridCol w="864475">
                  <a:extLst>
                    <a:ext uri="{9D8B030D-6E8A-4147-A177-3AD203B41FA5}">
                      <a16:colId xmlns:a16="http://schemas.microsoft.com/office/drawing/2014/main" val="2100206596"/>
                    </a:ext>
                  </a:extLst>
                </a:gridCol>
                <a:gridCol w="3095148">
                  <a:extLst>
                    <a:ext uri="{9D8B030D-6E8A-4147-A177-3AD203B41FA5}">
                      <a16:colId xmlns:a16="http://schemas.microsoft.com/office/drawing/2014/main" val="3884184809"/>
                    </a:ext>
                  </a:extLst>
                </a:gridCol>
              </a:tblGrid>
              <a:tr h="282736">
                <a:tc gridSpan="6">
                  <a:txBody>
                    <a:bodyPr/>
                    <a:lstStyle/>
                    <a:p>
                      <a:pPr algn="ctr" fontAlgn="b"/>
                      <a:r>
                        <a:rPr lang="en-US" sz="1200" b="1" i="0" u="none" strike="noStrike" dirty="0">
                          <a:solidFill>
                            <a:srgbClr val="000000"/>
                          </a:solidFill>
                          <a:effectLst/>
                          <a:latin typeface="+mn-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endParaRPr lang="en-US"/>
                    </a:p>
                  </a:txBody>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3166024675"/>
                  </a:ext>
                </a:extLst>
              </a:tr>
              <a:tr h="1915364">
                <a:tc>
                  <a:txBody>
                    <a:bodyPr/>
                    <a:lstStyle/>
                    <a:p>
                      <a:pPr algn="l" fontAlgn="b"/>
                      <a:r>
                        <a:rPr lang="en-US" sz="1200" b="1" u="none" strike="noStrike" dirty="0">
                          <a:effectLst/>
                          <a:latin typeface="+mn-lt"/>
                        </a:rPr>
                        <a:t>Key Milestone</a:t>
                      </a: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effectLst/>
                          <a:latin typeface="+mn-lt"/>
                        </a:rPr>
                        <a:t>Milestone Due Date</a:t>
                      </a:r>
                      <a:endParaRPr lang="en-US" sz="1200" b="0" u="none" strike="noStrike" dirty="0">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Change from last quarter</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Owner</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chemeClr val="dk1"/>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extLst>
                  <a:ext uri="{0D108BD9-81ED-4DB2-BD59-A6C34878D82A}">
                    <a16:rowId xmlns:a16="http://schemas.microsoft.com/office/drawing/2014/main" val="498916579"/>
                  </a:ext>
                </a:extLst>
              </a:tr>
              <a:tr h="486814">
                <a:tc>
                  <a:txBody>
                    <a:bodyPr/>
                    <a:lstStyle/>
                    <a:p>
                      <a:pPr marL="0" indent="0" eaLnBrk="0" hangingPunct="0">
                        <a:spcBef>
                          <a:spcPts val="0"/>
                        </a:spcBef>
                        <a:spcAft>
                          <a:spcPts val="0"/>
                        </a:spcAft>
                        <a:buFont typeface="Arial" pitchFamily="34" charset="0"/>
                        <a:buNone/>
                      </a:pPr>
                      <a:r>
                        <a:rPr lang="en-US" sz="1200" b="0" dirty="0">
                          <a:latin typeface="+mn-lt"/>
                        </a:rPr>
                        <a:t>Rural Broadband Funding Workshops</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Ongoing</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On-Track </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mn-lt"/>
                        </a:rPr>
                        <a:t> Need to establish mechanism for tracking workshops</a:t>
                      </a:r>
                    </a:p>
                  </a:txBody>
                  <a:tcPr marL="9525" marR="9525" marT="9527" marB="0">
                    <a:solidFill>
                      <a:schemeClr val="bg1">
                        <a:lumMod val="95000"/>
                      </a:schemeClr>
                    </a:solidFill>
                  </a:tcPr>
                </a:tc>
                <a:extLst>
                  <a:ext uri="{0D108BD9-81ED-4DB2-BD59-A6C34878D82A}">
                    <a16:rowId xmlns:a16="http://schemas.microsoft.com/office/drawing/2014/main" val="4118626046"/>
                  </a:ext>
                </a:extLst>
              </a:tr>
              <a:tr h="4868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rPr>
                        <a:t>Rural Broadband Funding Webinars</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Ongoing </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On-Track </a:t>
                      </a:r>
                    </a:p>
                  </a:txBody>
                  <a:tcPr marL="9525" marR="9525" marT="9527" marB="0">
                    <a:solidFill>
                      <a:schemeClr val="bg1">
                        <a:lumMod val="95000"/>
                      </a:schemeClr>
                    </a:solidFill>
                  </a:tcPr>
                </a:tc>
                <a:tc>
                  <a:txBody>
                    <a:bodyPr/>
                    <a:lstStyle/>
                    <a:p>
                      <a:endParaRPr lang="en-US" sz="1200" dirty="0">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 </a:t>
                      </a:r>
                    </a:p>
                  </a:txBody>
                  <a:tcPr marL="9525" marR="9525" marT="9527" marB="0">
                    <a:solidFill>
                      <a:schemeClr val="bg1">
                        <a:lumMod val="95000"/>
                      </a:schemeClr>
                    </a:solidFill>
                  </a:tcPr>
                </a:tc>
                <a:tc>
                  <a:txBody>
                    <a:bodyPr/>
                    <a:lstStyle/>
                    <a:p>
                      <a:pPr algn="l" fontAlgn="b"/>
                      <a:r>
                        <a:rPr lang="en-US" sz="1200" b="0" i="0" u="none" strike="noStrike" dirty="0">
                          <a:solidFill>
                            <a:schemeClr val="tx1"/>
                          </a:solidFill>
                          <a:effectLst/>
                          <a:latin typeface="+mn-lt"/>
                        </a:rPr>
                        <a:t>Need to establish mechanism for tracking workshops</a:t>
                      </a:r>
                      <a:endParaRPr lang="en-US" sz="1200" b="0" i="0" u="none" strike="noStrike" dirty="0">
                        <a:solidFill>
                          <a:srgbClr val="000000"/>
                        </a:solidFill>
                        <a:effectLst/>
                        <a:latin typeface="+mn-lt"/>
                      </a:endParaRPr>
                    </a:p>
                  </a:txBody>
                  <a:tcPr marL="9525" marR="9525" marT="9527" marB="0">
                    <a:solidFill>
                      <a:schemeClr val="bg1">
                        <a:lumMod val="95000"/>
                      </a:schemeClr>
                    </a:solidFill>
                  </a:tcPr>
                </a:tc>
                <a:extLst>
                  <a:ext uri="{0D108BD9-81ED-4DB2-BD59-A6C34878D82A}">
                    <a16:rowId xmlns:a16="http://schemas.microsoft.com/office/drawing/2014/main" val="1162311100"/>
                  </a:ext>
                </a:extLst>
              </a:tr>
            </a:tbl>
          </a:graphicData>
        </a:graphic>
      </p:graphicFrame>
    </p:spTree>
    <p:extLst>
      <p:ext uri="{BB962C8B-B14F-4D97-AF65-F5344CB8AC3E}">
        <p14:creationId xmlns:p14="http://schemas.microsoft.com/office/powerpoint/2010/main" val="180942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Milestones – Online Resources</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16</a:t>
            </a:fld>
            <a:endParaRPr lang="en-US">
              <a:solidFill>
                <a:prstClr val="black">
                  <a:tint val="75000"/>
                </a:prstClr>
              </a:solidFill>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279687" y="810322"/>
            <a:ext cx="8584623" cy="307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400" b="1" dirty="0">
                <a:solidFill>
                  <a:prstClr val="black"/>
                </a:solidFill>
                <a:latin typeface="Calibri Light" panose="020F0302020204030204"/>
              </a:rPr>
              <a:t>USDA Broadband and ReConnect websites </a:t>
            </a:r>
            <a:r>
              <a:rPr lang="en-US" sz="1400" dirty="0">
                <a:solidFill>
                  <a:prstClr val="black"/>
                </a:solidFill>
                <a:latin typeface="Calibri Light" panose="020F0302020204030204"/>
              </a:rPr>
              <a:t>– both provide extensive information and tools on funding available through USDA and opportunities for both rural residents and rural internet providers to share feedback, questions or concerns.</a:t>
            </a:r>
          </a:p>
          <a:p>
            <a:pPr marL="285750" indent="-285750" algn="l">
              <a:buFont typeface="Arial" panose="020B0604020202020204" pitchFamily="34" charset="0"/>
              <a:buChar char="•"/>
            </a:pPr>
            <a:r>
              <a:rPr lang="en-US" sz="1400" b="1" dirty="0">
                <a:solidFill>
                  <a:prstClr val="black"/>
                </a:solidFill>
                <a:latin typeface="Calibri Light" panose="020F0302020204030204"/>
              </a:rPr>
              <a:t>Utilize E-Connectivity Toolkit: </a:t>
            </a:r>
            <a:r>
              <a:rPr lang="en-US" sz="1400" dirty="0">
                <a:solidFill>
                  <a:prstClr val="black"/>
                </a:solidFill>
                <a:latin typeface="Calibri Light" panose="020F0302020204030204"/>
              </a:rPr>
              <a:t>Toolkit features 27 USDA programs that support broadband deployment. The easy-to-use resource is a simple guide that allows customers to identify their type of e-Connectivity project and locate resources the federal government offers for planning, equipment, construction, research and other e-Connectivity projects. (https://www.rd.usda.gov/files/508_RDeConnectivityToolkit121918.pdf)</a:t>
            </a:r>
          </a:p>
          <a:p>
            <a:pPr marL="285750" indent="-285750" algn="l">
              <a:buFont typeface="Arial" panose="020B0604020202020204" pitchFamily="34" charset="0"/>
              <a:buChar char="•"/>
            </a:pPr>
            <a:r>
              <a:rPr lang="en-US" sz="1400" dirty="0">
                <a:solidFill>
                  <a:prstClr val="black"/>
                </a:solidFill>
                <a:latin typeface="Calibri Light" panose="020F0302020204030204"/>
              </a:rPr>
              <a:t>The goal is to track the utilization of the USDA broadband websites and resources. Some of the indicators we will track include date of access, clicks, downloads, and feedback posted. </a:t>
            </a:r>
          </a:p>
          <a:p>
            <a:pPr marL="285750" indent="-285750" algn="l">
              <a:buFont typeface="Arial" panose="020B0604020202020204" pitchFamily="34" charset="0"/>
              <a:buChar char="•"/>
            </a:pPr>
            <a:r>
              <a:rPr lang="en-US" sz="1400" dirty="0">
                <a:solidFill>
                  <a:prstClr val="black"/>
                </a:solidFill>
                <a:latin typeface="Calibri Light" panose="020F0302020204030204"/>
              </a:rPr>
              <a:t>The tracking of outreach will require coordination with USDA Office of External Affairs and Office of the Chief Information Officer to access data related to the indicators we would like to track.</a:t>
            </a:r>
          </a:p>
          <a:p>
            <a:pPr marL="285750" indent="-285750" algn="l">
              <a:buFont typeface="Arial" panose="020B0604020202020204" pitchFamily="34" charset="0"/>
              <a:buChar char="•"/>
            </a:pPr>
            <a:endParaRPr lang="en-US" sz="1600" dirty="0">
              <a:solidFill>
                <a:prstClr val="black"/>
              </a:solidFill>
              <a:latin typeface="Calibri Light" panose="020F0302020204030204"/>
            </a:endParaRPr>
          </a:p>
        </p:txBody>
      </p:sp>
      <p:graphicFrame>
        <p:nvGraphicFramePr>
          <p:cNvPr id="2" name="Table 1">
            <a:extLst>
              <a:ext uri="{FF2B5EF4-FFF2-40B4-BE49-F238E27FC236}">
                <a16:creationId xmlns:a16="http://schemas.microsoft.com/office/drawing/2014/main" id="{F021A45B-0B13-4546-88F7-76B53B1232EC}"/>
              </a:ext>
            </a:extLst>
          </p:cNvPr>
          <p:cNvGraphicFramePr>
            <a:graphicFrameLocks noGrp="1"/>
          </p:cNvGraphicFramePr>
          <p:nvPr>
            <p:extLst>
              <p:ext uri="{D42A27DB-BD31-4B8C-83A1-F6EECF244321}">
                <p14:modId xmlns:p14="http://schemas.microsoft.com/office/powerpoint/2010/main" val="1433203822"/>
              </p:ext>
            </p:extLst>
          </p:nvPr>
        </p:nvGraphicFramePr>
        <p:xfrm>
          <a:off x="299180" y="3429000"/>
          <a:ext cx="8584623" cy="2953838"/>
        </p:xfrm>
        <a:graphic>
          <a:graphicData uri="http://schemas.openxmlformats.org/drawingml/2006/table">
            <a:tbl>
              <a:tblPr>
                <a:tableStyleId>{5C22544A-7EE6-4342-B048-85BDC9FD1C3A}</a:tableStyleId>
              </a:tblPr>
              <a:tblGrid>
                <a:gridCol w="2717982">
                  <a:extLst>
                    <a:ext uri="{9D8B030D-6E8A-4147-A177-3AD203B41FA5}">
                      <a16:colId xmlns:a16="http://schemas.microsoft.com/office/drawing/2014/main" val="3173961833"/>
                    </a:ext>
                  </a:extLst>
                </a:gridCol>
                <a:gridCol w="996882">
                  <a:extLst>
                    <a:ext uri="{9D8B030D-6E8A-4147-A177-3AD203B41FA5}">
                      <a16:colId xmlns:a16="http://schemas.microsoft.com/office/drawing/2014/main" val="1997648785"/>
                    </a:ext>
                  </a:extLst>
                </a:gridCol>
                <a:gridCol w="910474">
                  <a:extLst>
                    <a:ext uri="{9D8B030D-6E8A-4147-A177-3AD203B41FA5}">
                      <a16:colId xmlns:a16="http://schemas.microsoft.com/office/drawing/2014/main" val="1627032275"/>
                    </a:ext>
                  </a:extLst>
                </a:gridCol>
                <a:gridCol w="990728">
                  <a:extLst>
                    <a:ext uri="{9D8B030D-6E8A-4147-A177-3AD203B41FA5}">
                      <a16:colId xmlns:a16="http://schemas.microsoft.com/office/drawing/2014/main" val="2100206596"/>
                    </a:ext>
                  </a:extLst>
                </a:gridCol>
                <a:gridCol w="2968557">
                  <a:extLst>
                    <a:ext uri="{9D8B030D-6E8A-4147-A177-3AD203B41FA5}">
                      <a16:colId xmlns:a16="http://schemas.microsoft.com/office/drawing/2014/main" val="3884184809"/>
                    </a:ext>
                  </a:extLst>
                </a:gridCol>
              </a:tblGrid>
              <a:tr h="237038">
                <a:tc gridSpan="5">
                  <a:txBody>
                    <a:bodyPr/>
                    <a:lstStyle/>
                    <a:p>
                      <a:pPr algn="ctr" fontAlgn="b"/>
                      <a:r>
                        <a:rPr lang="en-US" sz="1200" b="1" i="0" u="none" strike="noStrike" dirty="0">
                          <a:solidFill>
                            <a:srgbClr val="000000"/>
                          </a:solidFill>
                          <a:effectLst/>
                          <a:latin typeface="+mn-lt"/>
                        </a:rPr>
                        <a:t>Milestone Summary</a:t>
                      </a:r>
                    </a:p>
                  </a:txBody>
                  <a:tcPr marL="9525" marR="9525" marT="9527" marB="0">
                    <a:solidFill>
                      <a:schemeClr val="accent1">
                        <a:lumMod val="20000"/>
                        <a:lumOff val="8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tc hMerge="1">
                  <a:txBody>
                    <a:bodyPr/>
                    <a:lstStyle/>
                    <a:p>
                      <a:endParaRPr lang="en-US"/>
                    </a:p>
                  </a:txBody>
                  <a:tcPr/>
                </a:tc>
                <a:tc hMerge="1">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nchor="b">
                    <a:solidFill>
                      <a:schemeClr val="accent1">
                        <a:lumMod val="40000"/>
                        <a:lumOff val="60000"/>
                      </a:schemeClr>
                    </a:solidFill>
                  </a:tcPr>
                </a:tc>
                <a:extLst>
                  <a:ext uri="{0D108BD9-81ED-4DB2-BD59-A6C34878D82A}">
                    <a16:rowId xmlns:a16="http://schemas.microsoft.com/office/drawing/2014/main" val="3166024675"/>
                  </a:ext>
                </a:extLst>
              </a:tr>
              <a:tr h="1387413">
                <a:tc>
                  <a:txBody>
                    <a:bodyPr/>
                    <a:lstStyle/>
                    <a:p>
                      <a:pPr algn="l" fontAlgn="b"/>
                      <a:r>
                        <a:rPr lang="en-US" sz="1200" b="1" u="none" strike="noStrike" dirty="0">
                          <a:effectLst/>
                          <a:latin typeface="+mn-lt"/>
                        </a:rPr>
                        <a:t>Key Milestone</a:t>
                      </a: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effectLst/>
                          <a:latin typeface="+mn-lt"/>
                        </a:rPr>
                        <a:t>Milestone Due Date</a:t>
                      </a:r>
                      <a:endParaRPr lang="en-US" sz="1200" b="0" u="none" strike="noStrike" dirty="0">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baseline="0" dirty="0">
                          <a:solidFill>
                            <a:srgbClr val="000000"/>
                          </a:solidFill>
                          <a:effectLst/>
                          <a:latin typeface="+mn-lt"/>
                        </a:rPr>
                        <a:t>Milestone Status</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baseline="0"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0" i="1"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Owner</a:t>
                      </a: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mn-lt"/>
                      </a:endParaRPr>
                    </a:p>
                    <a:p>
                      <a:pPr marL="0" marR="0" indent="0" algn="l"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rgbClr val="000000"/>
                        </a:solidFill>
                        <a:effectLst/>
                        <a:latin typeface="+mn-lt"/>
                      </a:endParaRPr>
                    </a:p>
                  </a:txBody>
                  <a:tcPr marL="9525" marR="9525" marT="9527" marB="0">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dk1"/>
                          </a:solidFill>
                          <a:effectLst/>
                          <a:latin typeface="+mn-lt"/>
                        </a:rPr>
                        <a:t>Comments</a:t>
                      </a:r>
                    </a:p>
                  </a:txBody>
                  <a:tcPr marL="9525" marR="9525" marT="9527" marB="0">
                    <a:solidFill>
                      <a:schemeClr val="accent1">
                        <a:lumMod val="40000"/>
                        <a:lumOff val="60000"/>
                      </a:schemeClr>
                    </a:solidFill>
                  </a:tcPr>
                </a:tc>
                <a:extLst>
                  <a:ext uri="{0D108BD9-81ED-4DB2-BD59-A6C34878D82A}">
                    <a16:rowId xmlns:a16="http://schemas.microsoft.com/office/drawing/2014/main" val="498916579"/>
                  </a:ext>
                </a:extLst>
              </a:tr>
              <a:tr h="469715">
                <a:tc>
                  <a:txBody>
                    <a:bodyPr/>
                    <a:lstStyle/>
                    <a:p>
                      <a:pPr marL="0" indent="0" eaLnBrk="0" hangingPunct="0">
                        <a:spcBef>
                          <a:spcPts val="0"/>
                        </a:spcBef>
                        <a:spcAft>
                          <a:spcPts val="0"/>
                        </a:spcAft>
                        <a:buFont typeface="Arial" pitchFamily="34" charset="0"/>
                        <a:buNone/>
                      </a:pPr>
                      <a:r>
                        <a:rPr lang="en-US" sz="1200" b="0" dirty="0">
                          <a:latin typeface="+mn-lt"/>
                        </a:rPr>
                        <a:t>Establish measurement strategy</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Q1 FY 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Complete</a:t>
                      </a: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 </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mn-lt"/>
                        </a:rPr>
                        <a:t> </a:t>
                      </a:r>
                    </a:p>
                  </a:txBody>
                  <a:tcPr marL="9525" marR="9525" marT="9527" marB="0">
                    <a:solidFill>
                      <a:schemeClr val="bg1">
                        <a:lumMod val="95000"/>
                      </a:schemeClr>
                    </a:solidFill>
                  </a:tcPr>
                </a:tc>
                <a:extLst>
                  <a:ext uri="{0D108BD9-81ED-4DB2-BD59-A6C34878D82A}">
                    <a16:rowId xmlns:a16="http://schemas.microsoft.com/office/drawing/2014/main" val="3992603813"/>
                  </a:ext>
                </a:extLst>
              </a:tr>
              <a:tr h="168244">
                <a:tc>
                  <a:txBody>
                    <a:bodyPr/>
                    <a:lstStyle/>
                    <a:p>
                      <a:pPr marL="0" indent="0" eaLnBrk="0" hangingPunct="0">
                        <a:spcBef>
                          <a:spcPts val="0"/>
                        </a:spcBef>
                        <a:spcAft>
                          <a:spcPts val="0"/>
                        </a:spcAft>
                        <a:buFont typeface="Arial" pitchFamily="34" charset="0"/>
                        <a:buNone/>
                      </a:pPr>
                      <a:r>
                        <a:rPr lang="en-US" sz="1200" b="0" dirty="0">
                          <a:latin typeface="+mn-lt"/>
                        </a:rPr>
                        <a:t>Establish plan for data tracking </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Q3 FY 2020</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On-Track</a:t>
                      </a: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mn-lt"/>
                        </a:rPr>
                        <a:t>Coordinating with OEA and OCIO </a:t>
                      </a:r>
                    </a:p>
                  </a:txBody>
                  <a:tcPr marL="9525" marR="9525" marT="9527" marB="0">
                    <a:solidFill>
                      <a:schemeClr val="bg1">
                        <a:lumMod val="95000"/>
                      </a:schemeClr>
                    </a:solidFill>
                  </a:tcPr>
                </a:tc>
                <a:extLst>
                  <a:ext uri="{0D108BD9-81ED-4DB2-BD59-A6C34878D82A}">
                    <a16:rowId xmlns:a16="http://schemas.microsoft.com/office/drawing/2014/main" val="1132302116"/>
                  </a:ext>
                </a:extLst>
              </a:tr>
              <a:tr h="168244">
                <a:tc>
                  <a:txBody>
                    <a:bodyPr/>
                    <a:lstStyle/>
                    <a:p>
                      <a:pPr marL="0" indent="0" eaLnBrk="0" hangingPunct="0">
                        <a:spcBef>
                          <a:spcPts val="0"/>
                        </a:spcBef>
                        <a:spcAft>
                          <a:spcPts val="0"/>
                        </a:spcAft>
                        <a:buFont typeface="Arial" pitchFamily="34" charset="0"/>
                        <a:buNone/>
                      </a:pPr>
                      <a:r>
                        <a:rPr lang="en-US" sz="1200" b="0" dirty="0">
                          <a:latin typeface="+mn-lt"/>
                        </a:rPr>
                        <a:t>USDA Broadband website use/visits</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Ongoing</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rtl="0" fontAlgn="t"/>
                      <a:r>
                        <a:rPr lang="en-US" sz="1200" b="0" i="0" u="none" strike="noStrike" dirty="0">
                          <a:solidFill>
                            <a:schemeClr val="tx1"/>
                          </a:solidFill>
                          <a:effectLst/>
                          <a:latin typeface="+mn-lt"/>
                        </a:rPr>
                        <a:t>Track clicks</a:t>
                      </a:r>
                    </a:p>
                  </a:txBody>
                  <a:tcPr marL="9525" marR="9525" marT="9527" marB="0">
                    <a:solidFill>
                      <a:schemeClr val="bg1">
                        <a:lumMod val="95000"/>
                      </a:schemeClr>
                    </a:solidFill>
                  </a:tcPr>
                </a:tc>
                <a:extLst>
                  <a:ext uri="{0D108BD9-81ED-4DB2-BD59-A6C34878D82A}">
                    <a16:rowId xmlns:a16="http://schemas.microsoft.com/office/drawing/2014/main" val="4118626046"/>
                  </a:ext>
                </a:extLst>
              </a:tr>
              <a:tr h="204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rPr>
                        <a:t>E-Connectivity Toolkit </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Ongoing </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mn-lt"/>
                        </a:rPr>
                        <a:t>Track downloads </a:t>
                      </a:r>
                    </a:p>
                  </a:txBody>
                  <a:tcPr marL="9525" marR="9525" marT="9527" marB="0">
                    <a:solidFill>
                      <a:schemeClr val="bg1">
                        <a:lumMod val="95000"/>
                      </a:schemeClr>
                    </a:solidFill>
                  </a:tcPr>
                </a:tc>
                <a:extLst>
                  <a:ext uri="{0D108BD9-81ED-4DB2-BD59-A6C34878D82A}">
                    <a16:rowId xmlns:a16="http://schemas.microsoft.com/office/drawing/2014/main" val="1162311100"/>
                  </a:ext>
                </a:extLst>
              </a:tr>
              <a:tr h="270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ReConnect website use/visits</a:t>
                      </a:r>
                    </a:p>
                  </a:txBody>
                  <a:tcPr marL="9525" marR="9525" marT="9527" marB="0">
                    <a:solidFill>
                      <a:schemeClr val="tx2">
                        <a:lumMod val="20000"/>
                        <a:lumOff val="80000"/>
                      </a:schemeClr>
                    </a:solidFill>
                  </a:tcPr>
                </a:tc>
                <a:tc>
                  <a:txBody>
                    <a:bodyPr/>
                    <a:lstStyle/>
                    <a:p>
                      <a:pPr algn="ctr" fontAlgn="b"/>
                      <a:r>
                        <a:rPr lang="en-US" sz="1200" b="0" i="0" u="none" strike="noStrike" dirty="0">
                          <a:solidFill>
                            <a:schemeClr val="tx1"/>
                          </a:solidFill>
                          <a:effectLst/>
                          <a:latin typeface="+mn-lt"/>
                        </a:rPr>
                        <a:t>Ongoing</a:t>
                      </a:r>
                    </a:p>
                  </a:txBody>
                  <a:tcPr marL="9525" marR="9525" marT="9527" marB="0">
                    <a:solidFill>
                      <a:schemeClr val="tx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txBody>
                  <a:tcPr marL="9525" marR="9525" marT="9527" marB="0">
                    <a:solidFill>
                      <a:schemeClr val="bg1">
                        <a:lumMod val="95000"/>
                      </a:schemeClr>
                    </a:solidFill>
                  </a:tcPr>
                </a:tc>
                <a:tc>
                  <a:txBody>
                    <a:bodyPr/>
                    <a:lstStyle/>
                    <a:p>
                      <a:pPr algn="ctr" fontAlgn="b"/>
                      <a:r>
                        <a:rPr lang="en-US" sz="1200" b="0" i="0" u="none" strike="noStrike" dirty="0">
                          <a:solidFill>
                            <a:schemeClr val="tx1"/>
                          </a:solidFill>
                          <a:effectLst/>
                          <a:latin typeface="+mn-lt"/>
                        </a:rPr>
                        <a:t>IC and RUS</a:t>
                      </a:r>
                    </a:p>
                  </a:txBody>
                  <a:tcPr marL="9525" marR="9525" marT="9527" marB="0">
                    <a:solidFill>
                      <a:schemeClr val="bg1">
                        <a:lumMod val="95000"/>
                      </a:schemeClr>
                    </a:solidFill>
                  </a:tcPr>
                </a:tc>
                <a:tc>
                  <a:txBody>
                    <a:bodyPr/>
                    <a:lstStyle/>
                    <a:p>
                      <a:pPr algn="l" fontAlgn="b"/>
                      <a:r>
                        <a:rPr lang="en-US" sz="1200" b="0" i="0" u="none" strike="noStrike" dirty="0">
                          <a:solidFill>
                            <a:srgbClr val="000000"/>
                          </a:solidFill>
                          <a:effectLst/>
                          <a:latin typeface="+mn-lt"/>
                        </a:rPr>
                        <a:t>Track clicks </a:t>
                      </a:r>
                    </a:p>
                  </a:txBody>
                  <a:tcPr marL="9525" marR="9525" marT="9527" marB="0">
                    <a:solidFill>
                      <a:schemeClr val="bg1">
                        <a:lumMod val="95000"/>
                      </a:schemeClr>
                    </a:solidFill>
                  </a:tcPr>
                </a:tc>
                <a:extLst>
                  <a:ext uri="{0D108BD9-81ED-4DB2-BD59-A6C34878D82A}">
                    <a16:rowId xmlns:a16="http://schemas.microsoft.com/office/drawing/2014/main" val="2178223166"/>
                  </a:ext>
                </a:extLst>
              </a:tr>
            </a:tbl>
          </a:graphicData>
        </a:graphic>
      </p:graphicFrame>
    </p:spTree>
    <p:extLst>
      <p:ext uri="{BB962C8B-B14F-4D97-AF65-F5344CB8AC3E}">
        <p14:creationId xmlns:p14="http://schemas.microsoft.com/office/powerpoint/2010/main" val="258836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Agency Priority Goal Baseline </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17</a:t>
            </a:fld>
            <a:endParaRPr lang="en-US">
              <a:solidFill>
                <a:prstClr val="black">
                  <a:tint val="75000"/>
                </a:prstClr>
              </a:solidFill>
            </a:endParaRPr>
          </a:p>
        </p:txBody>
      </p:sp>
      <p:sp>
        <p:nvSpPr>
          <p:cNvPr id="9" name="Content Placeholder 2"/>
          <p:cNvSpPr txBox="1">
            <a:spLocks/>
          </p:cNvSpPr>
          <p:nvPr/>
        </p:nvSpPr>
        <p:spPr bwMode="auto">
          <a:xfrm>
            <a:off x="152400" y="1190480"/>
            <a:ext cx="8763000" cy="556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prstClr val="black"/>
                </a:solidFill>
                <a:latin typeface="Calibri Light" panose="020F0302020204030204"/>
              </a:rPr>
              <a:t>FY 2019 Baseline – Reported in millions ($) </a:t>
            </a: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r>
              <a:rPr lang="en-US" sz="1800" dirty="0">
                <a:solidFill>
                  <a:prstClr val="black"/>
                </a:solidFill>
                <a:latin typeface="Calibri Light" panose="020F0302020204030204"/>
              </a:rPr>
              <a:t>FY 2020 – FY 2021 Goal -  RD rural broadband investments will leverage over $250 million in non-federal funding.</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3">
            <a:extLst>
              <a:ext uri="{FF2B5EF4-FFF2-40B4-BE49-F238E27FC236}">
                <a16:creationId xmlns:a16="http://schemas.microsoft.com/office/drawing/2014/main" id="{004A9FD8-BB5B-4849-92B9-BB40B39E73D4}"/>
              </a:ext>
            </a:extLst>
          </p:cNvPr>
          <p:cNvGraphicFramePr>
            <a:graphicFrameLocks noGrp="1"/>
          </p:cNvGraphicFramePr>
          <p:nvPr>
            <p:extLst>
              <p:ext uri="{D42A27DB-BD31-4B8C-83A1-F6EECF244321}">
                <p14:modId xmlns:p14="http://schemas.microsoft.com/office/powerpoint/2010/main" val="348809884"/>
              </p:ext>
            </p:extLst>
          </p:nvPr>
        </p:nvGraphicFramePr>
        <p:xfrm>
          <a:off x="204439" y="1621660"/>
          <a:ext cx="8382000" cy="31104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542953670"/>
                    </a:ext>
                  </a:extLst>
                </a:gridCol>
                <a:gridCol w="2072684">
                  <a:extLst>
                    <a:ext uri="{9D8B030D-6E8A-4147-A177-3AD203B41FA5}">
                      <a16:colId xmlns:a16="http://schemas.microsoft.com/office/drawing/2014/main" val="2483524682"/>
                    </a:ext>
                  </a:extLst>
                </a:gridCol>
                <a:gridCol w="2087858">
                  <a:extLst>
                    <a:ext uri="{9D8B030D-6E8A-4147-A177-3AD203B41FA5}">
                      <a16:colId xmlns:a16="http://schemas.microsoft.com/office/drawing/2014/main" val="2171023044"/>
                    </a:ext>
                  </a:extLst>
                </a:gridCol>
                <a:gridCol w="2087858">
                  <a:extLst>
                    <a:ext uri="{9D8B030D-6E8A-4147-A177-3AD203B41FA5}">
                      <a16:colId xmlns:a16="http://schemas.microsoft.com/office/drawing/2014/main" val="2116242287"/>
                    </a:ext>
                  </a:extLst>
                </a:gridCol>
              </a:tblGrid>
              <a:tr h="378244">
                <a:tc>
                  <a:txBody>
                    <a:bodyPr/>
                    <a:lstStyle/>
                    <a:p>
                      <a:r>
                        <a:rPr lang="en-US" sz="1800" dirty="0">
                          <a:solidFill>
                            <a:schemeClr val="tx1"/>
                          </a:solidFill>
                          <a:latin typeface="+mj-lt"/>
                        </a:rPr>
                        <a:t>Program</a:t>
                      </a:r>
                    </a:p>
                  </a:txBody>
                  <a:tcPr/>
                </a:tc>
                <a:tc>
                  <a:txBody>
                    <a:bodyPr/>
                    <a:lstStyle/>
                    <a:p>
                      <a:r>
                        <a:rPr lang="en-US" sz="1800" dirty="0">
                          <a:solidFill>
                            <a:schemeClr val="tx1"/>
                          </a:solidFill>
                          <a:latin typeface="+mj-lt"/>
                        </a:rPr>
                        <a:t>Funding Type</a:t>
                      </a:r>
                    </a:p>
                  </a:txBody>
                  <a:tcPr/>
                </a:tc>
                <a:tc>
                  <a:txBody>
                    <a:bodyPr/>
                    <a:lstStyle/>
                    <a:p>
                      <a:r>
                        <a:rPr lang="en-US" sz="1800" dirty="0">
                          <a:solidFill>
                            <a:schemeClr val="tx1"/>
                          </a:solidFill>
                          <a:latin typeface="+mj-lt"/>
                        </a:rPr>
                        <a:t>Obligation FY 2019</a:t>
                      </a:r>
                    </a:p>
                  </a:txBody>
                  <a:tcPr/>
                </a:tc>
                <a:tc>
                  <a:txBody>
                    <a:bodyPr/>
                    <a:lstStyle/>
                    <a:p>
                      <a:r>
                        <a:rPr lang="en-US" sz="1800" dirty="0">
                          <a:solidFill>
                            <a:schemeClr val="tx1"/>
                          </a:solidFill>
                          <a:latin typeface="+mj-lt"/>
                        </a:rPr>
                        <a:t>Non- federal </a:t>
                      </a:r>
                    </a:p>
                    <a:p>
                      <a:r>
                        <a:rPr lang="en-US" sz="1800" dirty="0">
                          <a:solidFill>
                            <a:schemeClr val="tx1"/>
                          </a:solidFill>
                          <a:latin typeface="+mj-lt"/>
                        </a:rPr>
                        <a:t>Leverage FY 2019 </a:t>
                      </a:r>
                    </a:p>
                  </a:txBody>
                  <a:tcPr/>
                </a:tc>
                <a:extLst>
                  <a:ext uri="{0D108BD9-81ED-4DB2-BD59-A6C34878D82A}">
                    <a16:rowId xmlns:a16="http://schemas.microsoft.com/office/drawing/2014/main" val="3659028309"/>
                  </a:ext>
                </a:extLst>
              </a:tr>
              <a:tr h="378244">
                <a:tc>
                  <a:txBody>
                    <a:bodyPr/>
                    <a:lstStyle/>
                    <a:p>
                      <a:r>
                        <a:rPr lang="en-US" sz="1600" dirty="0">
                          <a:latin typeface="+mj-lt"/>
                        </a:rPr>
                        <a:t>Broadband</a:t>
                      </a:r>
                    </a:p>
                  </a:txBody>
                  <a:tcPr/>
                </a:tc>
                <a:tc>
                  <a:txBody>
                    <a:bodyPr/>
                    <a:lstStyle/>
                    <a:p>
                      <a:r>
                        <a:rPr lang="en-US" sz="1600" dirty="0">
                          <a:latin typeface="+mj-lt"/>
                        </a:rPr>
                        <a:t>Loan</a:t>
                      </a:r>
                    </a:p>
                  </a:txBody>
                  <a:tcPr/>
                </a:tc>
                <a:tc>
                  <a:txBody>
                    <a:bodyPr/>
                    <a:lstStyle/>
                    <a:p>
                      <a:r>
                        <a:rPr lang="en-US" sz="1600" dirty="0">
                          <a:latin typeface="+mj-lt"/>
                        </a:rPr>
                        <a:t>$47.8</a:t>
                      </a:r>
                    </a:p>
                  </a:txBody>
                  <a:tcPr/>
                </a:tc>
                <a:tc>
                  <a:txBody>
                    <a:bodyPr/>
                    <a:lstStyle/>
                    <a:p>
                      <a:r>
                        <a:rPr lang="en-US" sz="1600" dirty="0">
                          <a:latin typeface="+mj-lt"/>
                        </a:rPr>
                        <a:t>$9.4</a:t>
                      </a:r>
                    </a:p>
                  </a:txBody>
                  <a:tcPr/>
                </a:tc>
                <a:extLst>
                  <a:ext uri="{0D108BD9-81ED-4DB2-BD59-A6C34878D82A}">
                    <a16:rowId xmlns:a16="http://schemas.microsoft.com/office/drawing/2014/main" val="3471338849"/>
                  </a:ext>
                </a:extLst>
              </a:tr>
              <a:tr h="378244">
                <a:tc>
                  <a:txBody>
                    <a:bodyPr/>
                    <a:lstStyle/>
                    <a:p>
                      <a:r>
                        <a:rPr lang="en-US" sz="1600" dirty="0">
                          <a:latin typeface="+mj-lt"/>
                        </a:rPr>
                        <a:t>Community Connect</a:t>
                      </a:r>
                    </a:p>
                  </a:txBody>
                  <a:tcPr/>
                </a:tc>
                <a:tc>
                  <a:txBody>
                    <a:bodyPr/>
                    <a:lstStyle/>
                    <a:p>
                      <a:r>
                        <a:rPr lang="en-US" sz="1600" dirty="0">
                          <a:latin typeface="+mj-lt"/>
                        </a:rPr>
                        <a:t>Grant</a:t>
                      </a:r>
                    </a:p>
                  </a:txBody>
                  <a:tcPr/>
                </a:tc>
                <a:tc>
                  <a:txBody>
                    <a:bodyPr/>
                    <a:lstStyle/>
                    <a:p>
                      <a:r>
                        <a:rPr lang="en-US" sz="1600" dirty="0">
                          <a:latin typeface="+mj-lt"/>
                        </a:rPr>
                        <a:t>$24.3</a:t>
                      </a:r>
                    </a:p>
                  </a:txBody>
                  <a:tcPr/>
                </a:tc>
                <a:tc>
                  <a:txBody>
                    <a:bodyPr/>
                    <a:lstStyle/>
                    <a:p>
                      <a:r>
                        <a:rPr lang="en-US" sz="1600" dirty="0">
                          <a:latin typeface="+mj-lt"/>
                        </a:rPr>
                        <a:t>$3.9</a:t>
                      </a:r>
                    </a:p>
                  </a:txBody>
                  <a:tcPr/>
                </a:tc>
                <a:extLst>
                  <a:ext uri="{0D108BD9-81ED-4DB2-BD59-A6C34878D82A}">
                    <a16:rowId xmlns:a16="http://schemas.microsoft.com/office/drawing/2014/main" val="2510586280"/>
                  </a:ext>
                </a:extLst>
              </a:tr>
              <a:tr h="378244">
                <a:tc>
                  <a:txBody>
                    <a:bodyPr/>
                    <a:lstStyle/>
                    <a:p>
                      <a:r>
                        <a:rPr lang="en-US" sz="1600" dirty="0">
                          <a:latin typeface="+mj-lt"/>
                        </a:rPr>
                        <a:t>Distance Learning &amp; Telemedicine</a:t>
                      </a:r>
                    </a:p>
                  </a:txBody>
                  <a:tcPr/>
                </a:tc>
                <a:tc>
                  <a:txBody>
                    <a:bodyPr/>
                    <a:lstStyle/>
                    <a:p>
                      <a:r>
                        <a:rPr lang="en-US" sz="1600" dirty="0">
                          <a:latin typeface="+mj-lt"/>
                        </a:rPr>
                        <a:t>Grant</a:t>
                      </a:r>
                    </a:p>
                  </a:txBody>
                  <a:tcPr/>
                </a:tc>
                <a:tc>
                  <a:txBody>
                    <a:bodyPr/>
                    <a:lstStyle/>
                    <a:p>
                      <a:r>
                        <a:rPr lang="en-US" sz="1600" dirty="0">
                          <a:latin typeface="+mj-lt"/>
                        </a:rPr>
                        <a:t>$45.9</a:t>
                      </a:r>
                    </a:p>
                  </a:txBody>
                  <a:tcPr/>
                </a:tc>
                <a:tc>
                  <a:txBody>
                    <a:bodyPr/>
                    <a:lstStyle/>
                    <a:p>
                      <a:r>
                        <a:rPr lang="en-US" sz="1600" dirty="0">
                          <a:latin typeface="+mj-lt"/>
                        </a:rPr>
                        <a:t>$7.9</a:t>
                      </a:r>
                    </a:p>
                  </a:txBody>
                  <a:tcPr/>
                </a:tc>
                <a:extLst>
                  <a:ext uri="{0D108BD9-81ED-4DB2-BD59-A6C34878D82A}">
                    <a16:rowId xmlns:a16="http://schemas.microsoft.com/office/drawing/2014/main" val="242214766"/>
                  </a:ext>
                </a:extLst>
              </a:tr>
              <a:tr h="378244">
                <a:tc>
                  <a:txBody>
                    <a:bodyPr/>
                    <a:lstStyle/>
                    <a:p>
                      <a:r>
                        <a:rPr lang="en-US" sz="1600" dirty="0">
                          <a:latin typeface="+mj-lt"/>
                        </a:rPr>
                        <a:t>ReConnect</a:t>
                      </a:r>
                    </a:p>
                  </a:txBody>
                  <a:tcPr/>
                </a:tc>
                <a:tc>
                  <a:txBody>
                    <a:bodyPr/>
                    <a:lstStyle/>
                    <a:p>
                      <a:r>
                        <a:rPr lang="en-US" sz="1600" dirty="0">
                          <a:latin typeface="+mj-lt"/>
                        </a:rPr>
                        <a:t>Loan/Grant</a:t>
                      </a:r>
                    </a:p>
                  </a:txBody>
                  <a:tcPr/>
                </a:tc>
                <a:tc>
                  <a:txBody>
                    <a:bodyPr/>
                    <a:lstStyle/>
                    <a:p>
                      <a:r>
                        <a:rPr lang="en-US" sz="1600" dirty="0">
                          <a:latin typeface="+mj-lt"/>
                        </a:rPr>
                        <a:t>$7.2</a:t>
                      </a:r>
                    </a:p>
                  </a:txBody>
                  <a:tcPr/>
                </a:tc>
                <a:tc>
                  <a:txBody>
                    <a:bodyPr/>
                    <a:lstStyle/>
                    <a:p>
                      <a:r>
                        <a:rPr lang="en-US" sz="1600" dirty="0">
                          <a:latin typeface="+mj-lt"/>
                        </a:rPr>
                        <a:t>$2.4</a:t>
                      </a:r>
                    </a:p>
                  </a:txBody>
                  <a:tcPr/>
                </a:tc>
                <a:extLst>
                  <a:ext uri="{0D108BD9-81ED-4DB2-BD59-A6C34878D82A}">
                    <a16:rowId xmlns:a16="http://schemas.microsoft.com/office/drawing/2014/main" val="3098001402"/>
                  </a:ext>
                </a:extLst>
              </a:tr>
              <a:tr h="378244">
                <a:tc>
                  <a:txBody>
                    <a:bodyPr/>
                    <a:lstStyle/>
                    <a:p>
                      <a:r>
                        <a:rPr lang="en-US" sz="1600" dirty="0">
                          <a:latin typeface="+mj-lt"/>
                        </a:rPr>
                        <a:t>Telecom</a:t>
                      </a:r>
                    </a:p>
                  </a:txBody>
                  <a:tcPr/>
                </a:tc>
                <a:tc>
                  <a:txBody>
                    <a:bodyPr/>
                    <a:lstStyle/>
                    <a:p>
                      <a:r>
                        <a:rPr lang="en-US" sz="1600" dirty="0">
                          <a:latin typeface="+mj-lt"/>
                        </a:rPr>
                        <a:t>Loan</a:t>
                      </a:r>
                    </a:p>
                  </a:txBody>
                  <a:tcPr/>
                </a:tc>
                <a:tc>
                  <a:txBody>
                    <a:bodyPr/>
                    <a:lstStyle/>
                    <a:p>
                      <a:r>
                        <a:rPr lang="en-US" sz="1600" dirty="0">
                          <a:latin typeface="+mj-lt"/>
                        </a:rPr>
                        <a:t>$181.5</a:t>
                      </a:r>
                    </a:p>
                  </a:txBody>
                  <a:tcPr/>
                </a:tc>
                <a:tc>
                  <a:txBody>
                    <a:bodyPr/>
                    <a:lstStyle/>
                    <a:p>
                      <a:r>
                        <a:rPr lang="en-US" sz="1600" dirty="0">
                          <a:latin typeface="+mj-lt"/>
                        </a:rPr>
                        <a:t>$71.8</a:t>
                      </a:r>
                    </a:p>
                  </a:txBody>
                  <a:tcPr/>
                </a:tc>
                <a:extLst>
                  <a:ext uri="{0D108BD9-81ED-4DB2-BD59-A6C34878D82A}">
                    <a16:rowId xmlns:a16="http://schemas.microsoft.com/office/drawing/2014/main" val="1415685779"/>
                  </a:ext>
                </a:extLst>
              </a:tr>
              <a:tr h="378244">
                <a:tc>
                  <a:txBody>
                    <a:bodyPr/>
                    <a:lstStyle/>
                    <a:p>
                      <a:r>
                        <a:rPr lang="en-US" sz="1600" dirty="0">
                          <a:latin typeface="+mj-lt"/>
                        </a:rPr>
                        <a:t>Total </a:t>
                      </a:r>
                    </a:p>
                  </a:txBody>
                  <a:tcPr/>
                </a:tc>
                <a:tc>
                  <a:txBody>
                    <a:bodyPr/>
                    <a:lstStyle/>
                    <a:p>
                      <a:endParaRPr lang="en-US" sz="1600" dirty="0">
                        <a:latin typeface="+mj-lt"/>
                      </a:endParaRPr>
                    </a:p>
                  </a:txBody>
                  <a:tcPr/>
                </a:tc>
                <a:tc>
                  <a:txBody>
                    <a:bodyPr/>
                    <a:lstStyle/>
                    <a:p>
                      <a:r>
                        <a:rPr lang="en-US" sz="1600" dirty="0">
                          <a:latin typeface="+mj-lt"/>
                        </a:rPr>
                        <a:t>$306.7</a:t>
                      </a:r>
                    </a:p>
                  </a:txBody>
                  <a:tcPr/>
                </a:tc>
                <a:tc>
                  <a:txBody>
                    <a:bodyPr/>
                    <a:lstStyle/>
                    <a:p>
                      <a:r>
                        <a:rPr lang="en-US" sz="1600" dirty="0">
                          <a:latin typeface="+mj-lt"/>
                        </a:rPr>
                        <a:t>$95.4</a:t>
                      </a:r>
                    </a:p>
                  </a:txBody>
                  <a:tcPr/>
                </a:tc>
                <a:extLst>
                  <a:ext uri="{0D108BD9-81ED-4DB2-BD59-A6C34878D82A}">
                    <a16:rowId xmlns:a16="http://schemas.microsoft.com/office/drawing/2014/main" val="4054011820"/>
                  </a:ext>
                </a:extLst>
              </a:tr>
            </a:tbl>
          </a:graphicData>
        </a:graphic>
      </p:graphicFrame>
    </p:spTree>
    <p:extLst>
      <p:ext uri="{BB962C8B-B14F-4D97-AF65-F5344CB8AC3E}">
        <p14:creationId xmlns:p14="http://schemas.microsoft.com/office/powerpoint/2010/main" val="74089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Key Indicators – </a:t>
            </a:r>
            <a:r>
              <a:rPr lang="en-US" sz="2000" i="1" dirty="0">
                <a:latin typeface="+mj-lt"/>
              </a:rPr>
              <a:t>Please note Indicator List is a work in progress</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18</a:t>
            </a:fld>
            <a:endParaRPr lang="en-US">
              <a:solidFill>
                <a:prstClr val="black">
                  <a:tint val="75000"/>
                </a:prstClr>
              </a:solidFill>
            </a:endParaRPr>
          </a:p>
        </p:txBody>
      </p:sp>
      <p:sp>
        <p:nvSpPr>
          <p:cNvPr id="9" name="Content Placeholder 2"/>
          <p:cNvSpPr txBox="1">
            <a:spLocks/>
          </p:cNvSpPr>
          <p:nvPr/>
        </p:nvSpPr>
        <p:spPr bwMode="auto">
          <a:xfrm>
            <a:off x="512135" y="838200"/>
            <a:ext cx="8534400" cy="617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i="1" dirty="0">
                <a:solidFill>
                  <a:prstClr val="black"/>
                </a:solidFill>
                <a:latin typeface="Calibri Light" panose="020F0302020204030204"/>
              </a:rPr>
              <a:t>Key measure of progress</a:t>
            </a: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r>
              <a:rPr lang="en-US" sz="1800" i="1" dirty="0">
                <a:solidFill>
                  <a:prstClr val="black"/>
                </a:solidFill>
                <a:latin typeface="Calibri Light" panose="020F0302020204030204"/>
              </a:rPr>
              <a:t>Supporting measures</a:t>
            </a: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1800" i="1" dirty="0">
              <a:solidFill>
                <a:prstClr val="black"/>
              </a:solidFill>
              <a:latin typeface="Calibri Light" panose="020F0302020204030204"/>
            </a:endParaRPr>
          </a:p>
          <a:p>
            <a:pPr algn="l"/>
            <a:endParaRPr lang="en-US" sz="800" i="1" dirty="0">
              <a:solidFill>
                <a:prstClr val="black"/>
              </a:solidFill>
              <a:latin typeface="Calibri Light" panose="020F0302020204030204"/>
            </a:endParaRPr>
          </a:p>
          <a:p>
            <a:pPr algn="l"/>
            <a:r>
              <a:rPr lang="en-US" sz="1800" i="1" dirty="0">
                <a:solidFill>
                  <a:prstClr val="black"/>
                </a:solidFill>
                <a:latin typeface="Calibri Light" panose="020F0302020204030204"/>
              </a:rPr>
              <a:t>Contextual Indicators</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Arrow: Chevron 9">
            <a:extLst>
              <a:ext uri="{FF2B5EF4-FFF2-40B4-BE49-F238E27FC236}">
                <a16:creationId xmlns:a16="http://schemas.microsoft.com/office/drawing/2014/main" id="{635FFD8F-E46D-4662-AF1A-151702A1D4C2}"/>
              </a:ext>
            </a:extLst>
          </p:cNvPr>
          <p:cNvSpPr/>
          <p:nvPr/>
        </p:nvSpPr>
        <p:spPr>
          <a:xfrm>
            <a:off x="1066800" y="1307812"/>
            <a:ext cx="7565065" cy="691115"/>
          </a:xfrm>
          <a:prstGeom prst="chevron">
            <a:avLst/>
          </a:prstGeom>
          <a:solidFill>
            <a:schemeClr val="accent1">
              <a:alpha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Non-federal dollars leveraged with each broadband award </a:t>
            </a:r>
          </a:p>
        </p:txBody>
      </p:sp>
      <p:sp>
        <p:nvSpPr>
          <p:cNvPr id="11" name="Arrow: Chevron 10">
            <a:extLst>
              <a:ext uri="{FF2B5EF4-FFF2-40B4-BE49-F238E27FC236}">
                <a16:creationId xmlns:a16="http://schemas.microsoft.com/office/drawing/2014/main" id="{42FC4E02-9051-41F4-9B2B-6B9B70CAE9B3}"/>
              </a:ext>
            </a:extLst>
          </p:cNvPr>
          <p:cNvSpPr/>
          <p:nvPr/>
        </p:nvSpPr>
        <p:spPr>
          <a:xfrm>
            <a:off x="989270" y="2529771"/>
            <a:ext cx="7565065" cy="691115"/>
          </a:xfrm>
          <a:prstGeom prst="chevron">
            <a:avLst/>
          </a:prstGeom>
          <a:solidFill>
            <a:schemeClr val="accent1">
              <a:alpha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Number of awardees/subscribers receiving new and/or improved telecommunications services  </a:t>
            </a:r>
          </a:p>
        </p:txBody>
      </p:sp>
      <p:sp>
        <p:nvSpPr>
          <p:cNvPr id="12" name="Arrow: Chevron 11">
            <a:extLst>
              <a:ext uri="{FF2B5EF4-FFF2-40B4-BE49-F238E27FC236}">
                <a16:creationId xmlns:a16="http://schemas.microsoft.com/office/drawing/2014/main" id="{E6CF71C8-6553-48E1-B0ED-586DDD1A994B}"/>
              </a:ext>
            </a:extLst>
          </p:cNvPr>
          <p:cNvSpPr/>
          <p:nvPr/>
        </p:nvSpPr>
        <p:spPr>
          <a:xfrm>
            <a:off x="982182" y="3497975"/>
            <a:ext cx="7565065" cy="691115"/>
          </a:xfrm>
          <a:prstGeom prst="chevron">
            <a:avLst/>
          </a:prstGeom>
          <a:solidFill>
            <a:schemeClr val="accent1">
              <a:alpha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Outreach workshops- dates, locations, number of attendees  </a:t>
            </a:r>
          </a:p>
        </p:txBody>
      </p:sp>
      <p:sp>
        <p:nvSpPr>
          <p:cNvPr id="13" name="Arrow: Chevron 12">
            <a:extLst>
              <a:ext uri="{FF2B5EF4-FFF2-40B4-BE49-F238E27FC236}">
                <a16:creationId xmlns:a16="http://schemas.microsoft.com/office/drawing/2014/main" id="{14A82D26-06D9-4396-9601-9D3E9549987A}"/>
              </a:ext>
            </a:extLst>
          </p:cNvPr>
          <p:cNvSpPr/>
          <p:nvPr/>
        </p:nvSpPr>
        <p:spPr>
          <a:xfrm>
            <a:off x="950285" y="4420278"/>
            <a:ext cx="7565065" cy="691115"/>
          </a:xfrm>
          <a:prstGeom prst="chevron">
            <a:avLst/>
          </a:prstGeom>
          <a:solidFill>
            <a:schemeClr val="accent1">
              <a:alpha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Resource access tracking through website   </a:t>
            </a:r>
          </a:p>
        </p:txBody>
      </p:sp>
      <p:sp>
        <p:nvSpPr>
          <p:cNvPr id="14" name="Arrow: Chevron 13">
            <a:extLst>
              <a:ext uri="{FF2B5EF4-FFF2-40B4-BE49-F238E27FC236}">
                <a16:creationId xmlns:a16="http://schemas.microsoft.com/office/drawing/2014/main" id="{AA81682D-6DE8-488B-890B-C86959BD0700}"/>
              </a:ext>
            </a:extLst>
          </p:cNvPr>
          <p:cNvSpPr/>
          <p:nvPr/>
        </p:nvSpPr>
        <p:spPr>
          <a:xfrm>
            <a:off x="950285" y="5734039"/>
            <a:ext cx="7565065" cy="876394"/>
          </a:xfrm>
          <a:prstGeom prst="chevron">
            <a:avLst/>
          </a:prstGeom>
          <a:solidFill>
            <a:schemeClr val="accent1">
              <a:alpha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on proposed funding service areas – population served, number of businesses, farms, health care facilities, educational institutions, etc.    </a:t>
            </a:r>
          </a:p>
        </p:txBody>
      </p:sp>
    </p:spTree>
    <p:extLst>
      <p:ext uri="{BB962C8B-B14F-4D97-AF65-F5344CB8AC3E}">
        <p14:creationId xmlns:p14="http://schemas.microsoft.com/office/powerpoint/2010/main" val="94790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Data Accuracy and Reliability</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19</a:t>
            </a:fld>
            <a:endParaRPr lang="en-US">
              <a:solidFill>
                <a:prstClr val="black">
                  <a:tint val="75000"/>
                </a:prstClr>
              </a:solidFill>
            </a:endParaRPr>
          </a:p>
        </p:txBody>
      </p:sp>
      <p:sp>
        <p:nvSpPr>
          <p:cNvPr id="9" name="Content Placeholder 2"/>
          <p:cNvSpPr txBox="1">
            <a:spLocks/>
          </p:cNvSpPr>
          <p:nvPr/>
        </p:nvSpPr>
        <p:spPr bwMode="auto">
          <a:xfrm>
            <a:off x="182079" y="1013362"/>
            <a:ext cx="5549311" cy="559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solidFill>
                  <a:prstClr val="black"/>
                </a:solidFill>
                <a:latin typeface="+mj-lt"/>
              </a:rPr>
              <a:t>The key measure of progress for the Rural Development Agency Priority Goal (APG) is the </a:t>
            </a:r>
            <a:r>
              <a:rPr lang="en-US" sz="1800" i="1" dirty="0">
                <a:solidFill>
                  <a:schemeClr val="tx1"/>
                </a:solidFill>
                <a:latin typeface="+mj-lt"/>
              </a:rPr>
              <a:t>non-federal dollars leveraged with each broadband award. </a:t>
            </a:r>
            <a:r>
              <a:rPr lang="en-US" sz="1800" dirty="0">
                <a:solidFill>
                  <a:schemeClr val="tx1"/>
                </a:solidFill>
                <a:latin typeface="+mj-lt"/>
              </a:rPr>
              <a:t>The data collection for Rural Development’s APG is well-established. Rural Development reports the percentage of non-federal dollars leverage as one of its Key Performance Indicators at the mission level. </a:t>
            </a:r>
          </a:p>
          <a:p>
            <a:pPr algn="l"/>
            <a:endParaRPr lang="en-US" sz="1800" i="1" dirty="0">
              <a:solidFill>
                <a:schemeClr val="tx1"/>
              </a:solidFill>
              <a:latin typeface="+mj-lt"/>
            </a:endParaRPr>
          </a:p>
          <a:p>
            <a:pPr algn="l"/>
            <a:r>
              <a:rPr lang="en-US" sz="1800" dirty="0">
                <a:solidFill>
                  <a:schemeClr val="tx1"/>
                </a:solidFill>
                <a:latin typeface="+mj-lt"/>
              </a:rPr>
              <a:t>Telecom provides leverage data for their obligations as part of the data that is aggregated for the RD Leverage KPI. This data only includes leverage from their loan programs. The APG key measure of </a:t>
            </a:r>
            <a:r>
              <a:rPr lang="en-US" sz="1800" i="1" dirty="0">
                <a:solidFill>
                  <a:schemeClr val="tx1"/>
                </a:solidFill>
                <a:latin typeface="+mj-lt"/>
              </a:rPr>
              <a:t>non-federal dollars leveraged with each broadband award</a:t>
            </a:r>
            <a:r>
              <a:rPr lang="en-US" sz="1800" dirty="0">
                <a:solidFill>
                  <a:schemeClr val="tx1"/>
                </a:solidFill>
                <a:latin typeface="+mj-lt"/>
              </a:rPr>
              <a:t> will include both loan and grant programs. This data is part of the financial record or transaction of the obligation made. This data is accurate and validated by the Chief Financial Office and program staff. The only limitation with the data is that it can be difficult to pull from RD Data Warehouse. </a:t>
            </a:r>
          </a:p>
          <a:p>
            <a:pPr algn="l"/>
            <a:endParaRPr lang="en-US" sz="1800" i="1" dirty="0">
              <a:solidFill>
                <a:schemeClr val="tx1"/>
              </a:solidFill>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178F860-A52A-43FA-A47A-466657B0FEED}"/>
              </a:ext>
            </a:extLst>
          </p:cNvPr>
          <p:cNvGrpSpPr/>
          <p:nvPr/>
        </p:nvGrpSpPr>
        <p:grpSpPr>
          <a:xfrm>
            <a:off x="5863682" y="2163762"/>
            <a:ext cx="2667001" cy="2530476"/>
            <a:chOff x="152399" y="4191000"/>
            <a:chExt cx="2667001" cy="2530476"/>
          </a:xfrm>
        </p:grpSpPr>
        <p:sp>
          <p:nvSpPr>
            <p:cNvPr id="4" name="Flowchart: Connector 3">
              <a:extLst>
                <a:ext uri="{FF2B5EF4-FFF2-40B4-BE49-F238E27FC236}">
                  <a16:creationId xmlns:a16="http://schemas.microsoft.com/office/drawing/2014/main" id="{8F1837E5-941E-4F16-81CA-C41ECBC13C9A}"/>
                </a:ext>
              </a:extLst>
            </p:cNvPr>
            <p:cNvSpPr/>
            <p:nvPr/>
          </p:nvSpPr>
          <p:spPr>
            <a:xfrm>
              <a:off x="152399" y="4191000"/>
              <a:ext cx="2667001" cy="25304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C151153-5B72-4977-A2C7-5D5C2771F85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l="13513" t="10247" r="13513" b="12952"/>
            <a:stretch/>
          </p:blipFill>
          <p:spPr>
            <a:xfrm>
              <a:off x="386316" y="4343398"/>
              <a:ext cx="2057401" cy="2165324"/>
            </a:xfrm>
            <a:prstGeom prst="rect">
              <a:avLst/>
            </a:prstGeom>
          </p:spPr>
        </p:pic>
      </p:grpSp>
    </p:spTree>
    <p:extLst>
      <p:ext uri="{BB962C8B-B14F-4D97-AF65-F5344CB8AC3E}">
        <p14:creationId xmlns:p14="http://schemas.microsoft.com/office/powerpoint/2010/main" val="41296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Overview</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a:t>
            </a:fld>
            <a:endParaRPr lang="en-US"/>
          </a:p>
        </p:txBody>
      </p:sp>
      <p:sp>
        <p:nvSpPr>
          <p:cNvPr id="9" name="Content Placeholder 2"/>
          <p:cNvSpPr txBox="1">
            <a:spLocks/>
          </p:cNvSpPr>
          <p:nvPr/>
        </p:nvSpPr>
        <p:spPr bwMode="auto">
          <a:xfrm>
            <a:off x="381000" y="685799"/>
            <a:ext cx="8156448" cy="603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latin typeface="+mj-lt"/>
              </a:rPr>
              <a:t>Goal Statement</a:t>
            </a:r>
          </a:p>
          <a:p>
            <a:pPr marL="914400" lvl="1" indent="-457200" algn="l">
              <a:buFont typeface="Courier New" panose="02070309020205020404" pitchFamily="49" charset="0"/>
              <a:buChar char="o"/>
            </a:pPr>
            <a:r>
              <a:rPr lang="en-US" sz="1800" dirty="0">
                <a:solidFill>
                  <a:schemeClr val="tx1"/>
                </a:solidFill>
                <a:latin typeface="+mj-lt"/>
              </a:rPr>
              <a:t>Create and implement innovative solutions to rural connectivity by expanding broadband infrastructure and services. By September 30, 2021, rural broadband investments will leverage over $250 million in non-federal funding through new program rules that encourage more private sector investment, enabling the deployment of innovative solutions and cutting-edge technologies to support precision agriculture, distance learning, and telemedicine.</a:t>
            </a:r>
          </a:p>
          <a:p>
            <a:pPr algn="l"/>
            <a:r>
              <a:rPr lang="en-US" sz="1800" b="1" dirty="0">
                <a:solidFill>
                  <a:schemeClr val="tx1"/>
                </a:solidFill>
                <a:latin typeface="+mj-lt"/>
              </a:rPr>
              <a:t>Challenges</a:t>
            </a:r>
          </a:p>
          <a:p>
            <a:pPr marL="914400" lvl="1" indent="-457200" algn="l">
              <a:buFont typeface="Courier New" panose="02070309020205020404" pitchFamily="49" charset="0"/>
              <a:buChar char="o"/>
            </a:pPr>
            <a:r>
              <a:rPr lang="en-US" sz="1700" dirty="0">
                <a:solidFill>
                  <a:schemeClr val="tx1"/>
                </a:solidFill>
                <a:latin typeface="+mj-lt"/>
              </a:rPr>
              <a:t>Twenty-three percent of the rural population lacks access to broadband at speeds necessary for advanced telecommunications and data transfer capability (</a:t>
            </a:r>
            <a:r>
              <a:rPr lang="en-US" sz="1700" dirty="0">
                <a:solidFill>
                  <a:schemeClr val="tx1"/>
                </a:solidFill>
                <a:latin typeface="+mj-lt"/>
                <a:hlinkClick r:id="rId3"/>
              </a:rPr>
              <a:t>FCC</a:t>
            </a:r>
            <a:r>
              <a:rPr lang="en-US" sz="1700" dirty="0">
                <a:solidFill>
                  <a:schemeClr val="tx1"/>
                </a:solidFill>
                <a:latin typeface="+mj-lt"/>
              </a:rPr>
              <a:t>, 2020 ). </a:t>
            </a:r>
          </a:p>
          <a:p>
            <a:pPr marL="914400" lvl="1" indent="-457200" algn="l">
              <a:buFont typeface="Courier New" panose="02070309020205020404" pitchFamily="49" charset="0"/>
              <a:buChar char="o"/>
            </a:pPr>
            <a:r>
              <a:rPr lang="en-US" sz="1700" dirty="0">
                <a:solidFill>
                  <a:schemeClr val="tx1"/>
                </a:solidFill>
                <a:latin typeface="+mj-lt"/>
              </a:rPr>
              <a:t>U.S. population is expected to rise to 400 million by 2050. To supply this number of people with food, American farms need reliable, real-time internet connectivity. </a:t>
            </a:r>
          </a:p>
          <a:p>
            <a:pPr marL="914400" lvl="1" indent="-457200" algn="l">
              <a:buFont typeface="Courier New" panose="02070309020205020404" pitchFamily="49" charset="0"/>
              <a:buChar char="o"/>
            </a:pPr>
            <a:r>
              <a:rPr lang="en-US" sz="1700" dirty="0">
                <a:solidFill>
                  <a:schemeClr val="tx1"/>
                </a:solidFill>
                <a:latin typeface="+mj-lt"/>
              </a:rPr>
              <a:t>Broadband networks are challenging and expensive to deploy in Rural America due to – low population density, challenging geography, bureaucratic obstacles, burdensome regulatory reviews, and lack of private sector investment. </a:t>
            </a:r>
          </a:p>
          <a:p>
            <a:pPr marL="914400" lvl="1" indent="-457200" algn="l">
              <a:buFont typeface="Courier New" panose="02070309020205020404" pitchFamily="49" charset="0"/>
              <a:buChar char="o"/>
            </a:pPr>
            <a:r>
              <a:rPr lang="en-US" sz="1700" dirty="0">
                <a:solidFill>
                  <a:schemeClr val="tx1"/>
                </a:solidFill>
                <a:latin typeface="+mj-lt"/>
              </a:rPr>
              <a:t>This e-connectivity gap prevents Rural America from participating in the global marketplace and limits urban Americans access to innovations and products from rural America.</a:t>
            </a:r>
          </a:p>
          <a:p>
            <a:pPr algn="l"/>
            <a:endParaRPr lang="en-US" sz="1400" b="1" i="1" dirty="0">
              <a:solidFill>
                <a:schemeClr val="tx1"/>
              </a:solidFill>
            </a:endParaRPr>
          </a:p>
          <a:p>
            <a:pPr algn="l"/>
            <a:endParaRPr lang="en-US" sz="1800"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7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Additional Information</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20</a:t>
            </a:fld>
            <a:endParaRPr lang="en-US"/>
          </a:p>
        </p:txBody>
      </p:sp>
      <p:sp>
        <p:nvSpPr>
          <p:cNvPr id="9" name="Content Placeholder 2"/>
          <p:cNvSpPr txBox="1">
            <a:spLocks/>
          </p:cNvSpPr>
          <p:nvPr/>
        </p:nvSpPr>
        <p:spPr bwMode="auto">
          <a:xfrm>
            <a:off x="228600" y="746124"/>
            <a:ext cx="8763000" cy="588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a:solidFill>
                  <a:schemeClr val="tx1"/>
                </a:solidFill>
                <a:latin typeface="+mj-lt"/>
              </a:rPr>
              <a:t>Contributing Programs</a:t>
            </a:r>
          </a:p>
          <a:p>
            <a:pPr algn="l"/>
            <a:r>
              <a:rPr lang="en-US" sz="1600" dirty="0">
                <a:solidFill>
                  <a:schemeClr val="tx1"/>
                </a:solidFill>
                <a:latin typeface="+mj-lt"/>
              </a:rPr>
              <a:t>The Leadership &amp; Implementation Team slide highlights the other Federal partners that are also providing funding for broadband. None of these organizations/programs contribute directly to Rural Development achieving this APG.</a:t>
            </a:r>
          </a:p>
          <a:p>
            <a:pPr algn="l"/>
            <a:endParaRPr lang="en-US" sz="800" b="1" dirty="0">
              <a:solidFill>
                <a:schemeClr val="tx1"/>
              </a:solidFill>
              <a:latin typeface="+mj-lt"/>
            </a:endParaRPr>
          </a:p>
          <a:p>
            <a:pPr algn="l"/>
            <a:r>
              <a:rPr lang="en-US" sz="1600" b="1" dirty="0">
                <a:solidFill>
                  <a:schemeClr val="tx1"/>
                </a:solidFill>
                <a:latin typeface="+mj-lt"/>
              </a:rPr>
              <a:t>Organizations</a:t>
            </a:r>
          </a:p>
          <a:p>
            <a:pPr marL="285750" indent="-285750" algn="l">
              <a:buFont typeface="Arial" panose="020B0604020202020204" pitchFamily="34" charset="0"/>
              <a:buChar char="•"/>
            </a:pPr>
            <a:r>
              <a:rPr lang="en-US" sz="1600" dirty="0">
                <a:solidFill>
                  <a:schemeClr val="tx1"/>
                </a:solidFill>
                <a:latin typeface="+mj-lt"/>
              </a:rPr>
              <a:t>These organizations work collaboratively to better understand the funding needs to support broadband deployment:</a:t>
            </a:r>
          </a:p>
          <a:p>
            <a:pPr marL="457200" indent="-166688" algn="l">
              <a:buFont typeface="Courier New" panose="02070309020205020404" pitchFamily="49" charset="0"/>
              <a:buChar char="o"/>
            </a:pPr>
            <a:r>
              <a:rPr lang="en-US" sz="1400" dirty="0">
                <a:solidFill>
                  <a:schemeClr val="dk1"/>
                </a:solidFill>
                <a:latin typeface="+mj-lt"/>
              </a:rPr>
              <a:t>Appalachian Regional Commission, Federal Communications Commission, Department of Commerce (NTIA), Institute of Museum &amp; Library Services, Office of Management and Budget, Delta Regional Authority, Department of Health &amp; Human Services, Department of the Interior, Department of Treasury, Department of Education, Department of Homeland Security, Department of Labor, Department of Veterans Affairs, Environmental Protection Agency, Department of Housing &amp; Urban Development, and National Science Foundation</a:t>
            </a:r>
          </a:p>
          <a:p>
            <a:pPr algn="l"/>
            <a:r>
              <a:rPr lang="en-US" sz="1600" b="1" dirty="0">
                <a:solidFill>
                  <a:schemeClr val="tx1"/>
                </a:solidFill>
                <a:latin typeface="+mj-lt"/>
              </a:rPr>
              <a:t>Regulations</a:t>
            </a:r>
          </a:p>
          <a:p>
            <a:pPr marL="285750" indent="-285750" algn="l">
              <a:buFont typeface="Arial" panose="020B0604020202020204" pitchFamily="34" charset="0"/>
              <a:buChar char="•"/>
            </a:pPr>
            <a:r>
              <a:rPr lang="en-US" sz="1600" dirty="0">
                <a:solidFill>
                  <a:schemeClr val="tx1"/>
                </a:solidFill>
                <a:latin typeface="+mj-lt"/>
              </a:rPr>
              <a:t>Rural Development will be soliciting comment from the public regarding RUS Telecommunications Broadband programs in FY 2020 </a:t>
            </a:r>
          </a:p>
          <a:p>
            <a:pPr algn="l"/>
            <a:r>
              <a:rPr lang="en-US" sz="1600" b="1" dirty="0">
                <a:solidFill>
                  <a:schemeClr val="tx1"/>
                </a:solidFill>
                <a:latin typeface="+mj-lt"/>
              </a:rPr>
              <a:t>Policies</a:t>
            </a:r>
          </a:p>
          <a:p>
            <a:pPr marL="285750" indent="-285750" algn="l">
              <a:buFont typeface="Arial" panose="020B0604020202020204" pitchFamily="34" charset="0"/>
              <a:buChar char="•"/>
            </a:pPr>
            <a:r>
              <a:rPr lang="en-US" sz="1600" dirty="0">
                <a:solidFill>
                  <a:schemeClr val="tx1"/>
                </a:solidFill>
                <a:latin typeface="+mj-lt"/>
              </a:rPr>
              <a:t>It must be rural and 90% of households proposed to be served must not have sufficient access to broadband.</a:t>
            </a:r>
          </a:p>
          <a:p>
            <a:pPr marL="285750" indent="-285750" algn="l">
              <a:buFont typeface="Arial" panose="020B0604020202020204" pitchFamily="34" charset="0"/>
              <a:buChar char="•"/>
            </a:pPr>
            <a:r>
              <a:rPr lang="en-US" sz="1600" dirty="0">
                <a:solidFill>
                  <a:schemeClr val="tx1"/>
                </a:solidFill>
                <a:latin typeface="+mj-lt"/>
              </a:rPr>
              <a:t>Sufficient access is defined as fixed terrestrial broadband service at 10 Mbps (megabits per second) downstream and 1 Mbps upstream</a:t>
            </a:r>
          </a:p>
          <a:p>
            <a:pPr marL="285750" indent="-285750" algn="l">
              <a:buFont typeface="Arial" panose="020B0604020202020204" pitchFamily="34" charset="0"/>
              <a:buChar char="•"/>
            </a:pPr>
            <a:r>
              <a:rPr lang="en-US" sz="1600" dirty="0">
                <a:solidFill>
                  <a:schemeClr val="tx1"/>
                </a:solidFill>
                <a:latin typeface="+mj-lt"/>
              </a:rPr>
              <a:t>Provide service at a minimum of 25 Mbps downstream and 3 Mbps upstream</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78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Additional Information Continued </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21</a:t>
            </a:fld>
            <a:endParaRPr lang="en-US"/>
          </a:p>
        </p:txBody>
      </p:sp>
      <p:sp>
        <p:nvSpPr>
          <p:cNvPr id="9" name="Content Placeholder 2"/>
          <p:cNvSpPr txBox="1">
            <a:spLocks/>
          </p:cNvSpPr>
          <p:nvPr/>
        </p:nvSpPr>
        <p:spPr bwMode="auto">
          <a:xfrm>
            <a:off x="304800" y="869795"/>
            <a:ext cx="8382000" cy="588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u="sng" dirty="0">
                <a:solidFill>
                  <a:schemeClr val="tx1"/>
                </a:solidFill>
                <a:latin typeface="+mj-lt"/>
              </a:rPr>
              <a:t>Stakeholder / Congressional Consultations</a:t>
            </a:r>
          </a:p>
          <a:p>
            <a:pPr algn="l"/>
            <a:r>
              <a:rPr lang="en-US" sz="1600" b="1" dirty="0">
                <a:solidFill>
                  <a:schemeClr val="tx1"/>
                </a:solidFill>
                <a:latin typeface="+mj-lt"/>
              </a:rPr>
              <a:t>Stakeholders: </a:t>
            </a:r>
            <a:r>
              <a:rPr lang="en-US" sz="1600" dirty="0">
                <a:solidFill>
                  <a:schemeClr val="tx1"/>
                </a:solidFill>
                <a:latin typeface="+mj-lt"/>
              </a:rPr>
              <a:t>USDA Broadband site: </a:t>
            </a:r>
            <a:r>
              <a:rPr lang="en-US" sz="1600" dirty="0">
                <a:solidFill>
                  <a:schemeClr val="tx1"/>
                </a:solidFill>
                <a:latin typeface="+mj-lt"/>
                <a:hlinkClick r:id="rId3"/>
              </a:rPr>
              <a:t>https://www.usda.gov/broadband</a:t>
            </a:r>
            <a:endParaRPr lang="en-US" sz="1600" dirty="0">
              <a:solidFill>
                <a:schemeClr val="tx1"/>
              </a:solidFill>
              <a:latin typeface="+mj-lt"/>
            </a:endParaRPr>
          </a:p>
          <a:p>
            <a:pPr algn="l"/>
            <a:r>
              <a:rPr lang="en-US" sz="1600" dirty="0">
                <a:solidFill>
                  <a:schemeClr val="tx1"/>
                </a:solidFill>
                <a:latin typeface="+mj-lt"/>
              </a:rPr>
              <a:t>To best bridge the e-Connectivity gap in rural America, USDA wants to hear the thoughts and needs of those individuals living and doing business in rural communities.  USDA has provided links for both rural residents and rural internet providers to share their feedback, insights and ideas. </a:t>
            </a:r>
          </a:p>
          <a:p>
            <a:pPr algn="l"/>
            <a:endParaRPr lang="en-US" sz="1400" dirty="0">
              <a:solidFill>
                <a:schemeClr val="tx1"/>
              </a:solidFill>
              <a:latin typeface="+mj-lt"/>
            </a:endParaRPr>
          </a:p>
          <a:p>
            <a:pPr algn="l"/>
            <a:r>
              <a:rPr lang="en-US" sz="1600" b="1" dirty="0">
                <a:solidFill>
                  <a:schemeClr val="tx1"/>
                </a:solidFill>
                <a:latin typeface="+mj-lt"/>
              </a:rPr>
              <a:t>November 7, 2019</a:t>
            </a:r>
            <a:r>
              <a:rPr lang="en-US" sz="1600" dirty="0">
                <a:solidFill>
                  <a:schemeClr val="tx1"/>
                </a:solidFill>
                <a:latin typeface="+mj-lt"/>
              </a:rPr>
              <a:t> </a:t>
            </a:r>
            <a:r>
              <a:rPr lang="en-US" sz="1600" b="1" dirty="0">
                <a:solidFill>
                  <a:schemeClr val="tx1"/>
                </a:solidFill>
                <a:latin typeface="+mj-lt"/>
              </a:rPr>
              <a:t> Testimony </a:t>
            </a:r>
            <a:r>
              <a:rPr lang="en-US" sz="1600" dirty="0">
                <a:solidFill>
                  <a:schemeClr val="tx1"/>
                </a:solidFill>
                <a:latin typeface="+mj-lt"/>
              </a:rPr>
              <a:t>– Rural Utilities Service Administrator – Mr. Chad Rupe provided testimony regarding implementation of Farm Bill 2018 to U.S. Senate Committee on Agriculture, Nutrition, and Forestry:</a:t>
            </a:r>
          </a:p>
          <a:p>
            <a:pPr algn="l"/>
            <a:endParaRPr lang="en-US" sz="400" dirty="0">
              <a:solidFill>
                <a:schemeClr val="tx1"/>
              </a:solidFill>
              <a:latin typeface="+mj-lt"/>
            </a:endParaRPr>
          </a:p>
          <a:p>
            <a:pPr algn="l"/>
            <a:r>
              <a:rPr lang="en-US" sz="1400" dirty="0">
                <a:solidFill>
                  <a:schemeClr val="tx1"/>
                </a:solidFill>
                <a:latin typeface="+mj-lt"/>
              </a:rPr>
              <a:t>“In the 2018 Farm Bill, Congress made substantial upgrades to the Rural Broadband Program. The Farm Bill authorized $350 million in broadband-related funding over five years and sets forth plans for the expansion of high-speed internet access to rural, unserved areas. The Rural Broadband Program now includes grants, loan guarantees, and payment assistance for applicants. We expect an updated rule to be published in winter 2019.”</a:t>
            </a:r>
          </a:p>
          <a:p>
            <a:pPr algn="l"/>
            <a:endParaRPr lang="en-US" sz="400" dirty="0">
              <a:solidFill>
                <a:schemeClr val="tx1"/>
              </a:solidFill>
              <a:latin typeface="+mj-lt"/>
            </a:endParaRPr>
          </a:p>
          <a:p>
            <a:pPr algn="l"/>
            <a:r>
              <a:rPr lang="en-US" sz="1400" dirty="0">
                <a:solidFill>
                  <a:schemeClr val="tx1"/>
                </a:solidFill>
                <a:latin typeface="+mj-lt"/>
              </a:rPr>
              <a:t>“We have been working closely with the FCC, NTIA, and other federal agencies to coordinate our broadband mapping and other policies. We are analyzing how to best coordinate federally backed broadband programs and activities to promote and support the long-term viability and sustainability of rural broadband infrastructure. In addition, USDA and NTIA serve on the Executive Leadership team of the American Broadband Initiative, the Administration’s signature strategy to stimulate increased private investment in broadband infrastructure and services to fill broadband connectivity gaps in America.”</a:t>
            </a:r>
          </a:p>
          <a:p>
            <a:pPr algn="l"/>
            <a:endParaRPr lang="en-US" sz="400" dirty="0">
              <a:solidFill>
                <a:schemeClr val="tx1"/>
              </a:solidFill>
              <a:latin typeface="+mj-lt"/>
            </a:endParaRPr>
          </a:p>
          <a:p>
            <a:pPr algn="l"/>
            <a:r>
              <a:rPr lang="en-US" sz="1400" dirty="0">
                <a:solidFill>
                  <a:schemeClr val="tx1"/>
                </a:solidFill>
                <a:latin typeface="+mj-lt"/>
              </a:rPr>
              <a:t>In addition to the formal testimony provided by administrator Mr. Chad Rupe provides regular updates to the Senate and House Committees on Agriculture. </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67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Overview</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3</a:t>
            </a:fld>
            <a:endParaRPr lang="en-US"/>
          </a:p>
        </p:txBody>
      </p:sp>
      <p:sp>
        <p:nvSpPr>
          <p:cNvPr id="9" name="Content Placeholder 2"/>
          <p:cNvSpPr txBox="1">
            <a:spLocks/>
          </p:cNvSpPr>
          <p:nvPr/>
        </p:nvSpPr>
        <p:spPr bwMode="auto">
          <a:xfrm>
            <a:off x="353326" y="990600"/>
            <a:ext cx="8156448" cy="603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schemeClr val="tx1"/>
                </a:solidFill>
                <a:latin typeface="+mj-lt"/>
              </a:rPr>
              <a:t>Opportunities</a:t>
            </a:r>
          </a:p>
          <a:p>
            <a:pPr marL="914400" lvl="1" indent="-457200" algn="l">
              <a:buFont typeface="Courier New" panose="02070309020205020404" pitchFamily="49" charset="0"/>
              <a:buChar char="o"/>
            </a:pPr>
            <a:r>
              <a:rPr lang="en-US" sz="1800" dirty="0">
                <a:solidFill>
                  <a:schemeClr val="tx1"/>
                </a:solidFill>
                <a:latin typeface="+mj-lt"/>
              </a:rPr>
              <a:t>A recent study indicated that the rural broadband industry supported nearly 70,000 jobs and over $100 billion in commerce in 2015 (</a:t>
            </a:r>
            <a:r>
              <a:rPr lang="en-US" sz="1800" dirty="0" err="1">
                <a:solidFill>
                  <a:schemeClr val="tx1"/>
                </a:solidFill>
                <a:latin typeface="+mj-lt"/>
                <a:hlinkClick r:id="rId3"/>
              </a:rPr>
              <a:t>Kuttner</a:t>
            </a:r>
            <a:r>
              <a:rPr lang="en-US" sz="1800" dirty="0">
                <a:solidFill>
                  <a:schemeClr val="tx1"/>
                </a:solidFill>
                <a:latin typeface="+mj-lt"/>
              </a:rPr>
              <a:t>, 2016).</a:t>
            </a:r>
          </a:p>
          <a:p>
            <a:pPr marL="914400" lvl="1" indent="-457200" algn="l">
              <a:buFont typeface="Courier New" panose="02070309020205020404" pitchFamily="49" charset="0"/>
              <a:buChar char="o"/>
            </a:pPr>
            <a:r>
              <a:rPr lang="en-US" sz="1800" dirty="0">
                <a:solidFill>
                  <a:schemeClr val="tx1"/>
                </a:solidFill>
                <a:latin typeface="+mj-lt"/>
              </a:rPr>
              <a:t>To match world food demand, innovative technologies such as precision agriculture can ensure American farms reach the necessary levels of productivity.</a:t>
            </a:r>
          </a:p>
          <a:p>
            <a:pPr marL="914400" lvl="1" indent="-457200" algn="l">
              <a:buFont typeface="Courier New" panose="02070309020205020404" pitchFamily="49" charset="0"/>
              <a:buChar char="o"/>
            </a:pPr>
            <a:r>
              <a:rPr lang="en-US" sz="1800" dirty="0">
                <a:solidFill>
                  <a:schemeClr val="tx1"/>
                </a:solidFill>
                <a:latin typeface="+mj-lt"/>
              </a:rPr>
              <a:t>High-speed internet access can also address the gap in health services in rural communities. Telehealth and telemedicine allow rural residents to connect to distant healthcare professionals, conduct remote monitoring of chronic medical conditions, and access specialists that may not work in their local health facilities. </a:t>
            </a:r>
          </a:p>
          <a:p>
            <a:pPr marL="914400" lvl="1" indent="-457200" algn="l">
              <a:buFont typeface="Courier New" panose="02070309020205020404" pitchFamily="49" charset="0"/>
              <a:buChar char="o"/>
            </a:pPr>
            <a:r>
              <a:rPr lang="en-US" sz="1800" dirty="0">
                <a:solidFill>
                  <a:schemeClr val="tx1"/>
                </a:solidFill>
                <a:latin typeface="+mj-lt"/>
              </a:rPr>
              <a:t>Remote healthcare through telehealth and telemedicine also reduces the cost of care, improves patient outcomes, and reduces the burden on patients.</a:t>
            </a:r>
          </a:p>
          <a:p>
            <a:pPr marL="914400" lvl="1" indent="-457200" algn="l">
              <a:buFont typeface="Courier New" panose="02070309020205020404" pitchFamily="49" charset="0"/>
              <a:buChar char="o"/>
            </a:pPr>
            <a:r>
              <a:rPr lang="en-US" sz="1800" dirty="0">
                <a:solidFill>
                  <a:schemeClr val="tx1"/>
                </a:solidFill>
                <a:latin typeface="+mj-lt"/>
              </a:rPr>
              <a:t>Unlocking rural prosperity by promoting e-connectivity for all Americans also provides the opportunity to achieve a higher quality of life through modern teleworking, telemedicine and telehealth, and digital learning. </a:t>
            </a:r>
          </a:p>
          <a:p>
            <a:pPr algn="l"/>
            <a:r>
              <a:rPr lang="en-US" dirty="0"/>
              <a:t> </a:t>
            </a:r>
            <a:endParaRPr lang="en-US" sz="1800" dirty="0"/>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52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a:defRPr/>
            </a:pPr>
            <a:r>
              <a:rPr lang="en-US" sz="2800" b="1" dirty="0">
                <a:latin typeface="+mj-lt"/>
              </a:rPr>
              <a:t>Leadership &amp; Implementation Team</a:t>
            </a:r>
            <a:endParaRPr lang="en-US" b="1" dirty="0">
              <a:latin typeface="+mj-lt"/>
            </a:endParaRPr>
          </a:p>
          <a:p>
            <a:pPr algn="l" eaLnBrk="1" fontAlgn="auto" hangingPunct="1">
              <a:spcAft>
                <a:spcPts val="0"/>
              </a:spcAft>
              <a:defRPr/>
            </a:pP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4</a:t>
            </a:fld>
            <a:endParaRPr lang="en-US"/>
          </a:p>
        </p:txBody>
      </p:sp>
      <p:sp>
        <p:nvSpPr>
          <p:cNvPr id="9" name="Content Placeholder 2"/>
          <p:cNvSpPr txBox="1">
            <a:spLocks/>
          </p:cNvSpPr>
          <p:nvPr/>
        </p:nvSpPr>
        <p:spPr bwMode="auto">
          <a:xfrm>
            <a:off x="30126" y="419100"/>
            <a:ext cx="8763000" cy="560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1800" dirty="0">
              <a:solidFill>
                <a:schemeClr val="tx1"/>
              </a:solidFill>
              <a:latin typeface="+mj-lt"/>
            </a:endParaRPr>
          </a:p>
          <a:p>
            <a:pPr lvl="1" algn="l"/>
            <a:endParaRPr lang="en-US" sz="1800" b="1" dirty="0">
              <a:latin typeface="+mj-lt"/>
            </a:endParaRPr>
          </a:p>
          <a:p>
            <a:pPr marL="914400" lvl="1" indent="-457200" algn="l">
              <a:buFont typeface="Courier New" panose="02070309020205020404" pitchFamily="49" charset="0"/>
              <a:buChar char="o"/>
            </a:pPr>
            <a:endParaRPr lang="en-US" sz="1800" dirty="0">
              <a:latin typeface="+mj-lt"/>
            </a:endParaRPr>
          </a:p>
          <a:p>
            <a:pPr algn="l"/>
            <a:endParaRPr lang="en-US" sz="1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EDD92B-4241-465C-82F9-042DA8EF5C10}"/>
              </a:ext>
            </a:extLst>
          </p:cNvPr>
          <p:cNvSpPr txBox="1"/>
          <p:nvPr/>
        </p:nvSpPr>
        <p:spPr>
          <a:xfrm>
            <a:off x="714375" y="786683"/>
            <a:ext cx="7696200" cy="707886"/>
          </a:xfrm>
          <a:prstGeom prst="rect">
            <a:avLst/>
          </a:prstGeom>
          <a:noFill/>
          <a:ln>
            <a:solidFill>
              <a:schemeClr val="accent5">
                <a:lumMod val="50000"/>
              </a:schemeClr>
            </a:solidFill>
          </a:ln>
        </p:spPr>
        <p:txBody>
          <a:bodyPr wrap="square" rtlCol="0">
            <a:spAutoFit/>
          </a:bodyPr>
          <a:lstStyle/>
          <a:p>
            <a:pPr algn="ctr"/>
            <a:r>
              <a:rPr lang="en-US" sz="2000" b="1" dirty="0">
                <a:latin typeface="+mj-lt"/>
              </a:rPr>
              <a:t>USDA Rural Development APG</a:t>
            </a:r>
          </a:p>
          <a:p>
            <a:pPr algn="ctr"/>
            <a:r>
              <a:rPr lang="en-US" sz="2000" b="1" dirty="0">
                <a:solidFill>
                  <a:schemeClr val="accent5">
                    <a:lumMod val="50000"/>
                  </a:schemeClr>
                </a:solidFill>
                <a:latin typeface="+mj-lt"/>
              </a:rPr>
              <a:t>Private Sector Investment in Rural Broadband </a:t>
            </a:r>
          </a:p>
        </p:txBody>
      </p:sp>
      <p:graphicFrame>
        <p:nvGraphicFramePr>
          <p:cNvPr id="8" name="Table 7">
            <a:extLst>
              <a:ext uri="{FF2B5EF4-FFF2-40B4-BE49-F238E27FC236}">
                <a16:creationId xmlns:a16="http://schemas.microsoft.com/office/drawing/2014/main" id="{1F5AB2FB-94CA-49DD-932D-8D84D143FA3E}"/>
              </a:ext>
            </a:extLst>
          </p:cNvPr>
          <p:cNvGraphicFramePr>
            <a:graphicFrameLocks noGrp="1"/>
          </p:cNvGraphicFramePr>
          <p:nvPr>
            <p:extLst>
              <p:ext uri="{D42A27DB-BD31-4B8C-83A1-F6EECF244321}">
                <p14:modId xmlns:p14="http://schemas.microsoft.com/office/powerpoint/2010/main" val="2276605034"/>
              </p:ext>
            </p:extLst>
          </p:nvPr>
        </p:nvGraphicFramePr>
        <p:xfrm>
          <a:off x="320748" y="1824791"/>
          <a:ext cx="8472378" cy="4815840"/>
        </p:xfrm>
        <a:graphic>
          <a:graphicData uri="http://schemas.openxmlformats.org/drawingml/2006/table">
            <a:tbl>
              <a:tblPr firstRow="1" bandRow="1">
                <a:tableStyleId>{3C2FFA5D-87B4-456A-9821-1D502468CF0F}</a:tableStyleId>
              </a:tblPr>
              <a:tblGrid>
                <a:gridCol w="3382926">
                  <a:extLst>
                    <a:ext uri="{9D8B030D-6E8A-4147-A177-3AD203B41FA5}">
                      <a16:colId xmlns:a16="http://schemas.microsoft.com/office/drawing/2014/main" val="2600388338"/>
                    </a:ext>
                  </a:extLst>
                </a:gridCol>
                <a:gridCol w="2514600">
                  <a:extLst>
                    <a:ext uri="{9D8B030D-6E8A-4147-A177-3AD203B41FA5}">
                      <a16:colId xmlns:a16="http://schemas.microsoft.com/office/drawing/2014/main" val="2758931678"/>
                    </a:ext>
                  </a:extLst>
                </a:gridCol>
                <a:gridCol w="2574852">
                  <a:extLst>
                    <a:ext uri="{9D8B030D-6E8A-4147-A177-3AD203B41FA5}">
                      <a16:colId xmlns:a16="http://schemas.microsoft.com/office/drawing/2014/main" val="178019088"/>
                    </a:ext>
                  </a:extLst>
                </a:gridCol>
              </a:tblGrid>
              <a:tr h="2423867">
                <a:tc>
                  <a:txBody>
                    <a:bodyPr/>
                    <a:lstStyle/>
                    <a:p>
                      <a:pPr lvl="0" algn="ctr"/>
                      <a:r>
                        <a:rPr lang="en-US" sz="1600" u="sng" dirty="0">
                          <a:solidFill>
                            <a:schemeClr val="tx1"/>
                          </a:solidFill>
                          <a:latin typeface="+mj-lt"/>
                        </a:rPr>
                        <a:t>Innovation Center</a:t>
                      </a:r>
                    </a:p>
                    <a:p>
                      <a:pPr lvl="0"/>
                      <a:endParaRPr lang="en-US" sz="1600" b="1" u="none" dirty="0">
                        <a:solidFill>
                          <a:schemeClr val="tx1"/>
                        </a:solidFill>
                        <a:latin typeface="+mj-lt"/>
                      </a:endParaRPr>
                    </a:p>
                    <a:p>
                      <a:pPr lvl="0"/>
                      <a:r>
                        <a:rPr lang="en-US" sz="1600" b="1" u="none" dirty="0">
                          <a:solidFill>
                            <a:schemeClr val="tx1"/>
                          </a:solidFill>
                          <a:latin typeface="+mj-lt"/>
                        </a:rPr>
                        <a:t>Senior Leads: </a:t>
                      </a:r>
                    </a:p>
                    <a:p>
                      <a:pPr lvl="0"/>
                      <a:r>
                        <a:rPr lang="en-US" sz="1600" b="0" u="none" dirty="0">
                          <a:solidFill>
                            <a:schemeClr val="tx1"/>
                          </a:solidFill>
                          <a:latin typeface="+mj-lt"/>
                        </a:rPr>
                        <a:t>Jacki Ponti-</a:t>
                      </a:r>
                      <a:r>
                        <a:rPr lang="en-US" sz="1600" b="0" u="none" dirty="0" err="1">
                          <a:solidFill>
                            <a:schemeClr val="tx1"/>
                          </a:solidFill>
                          <a:latin typeface="+mj-lt"/>
                        </a:rPr>
                        <a:t>Lazaruk</a:t>
                      </a:r>
                      <a:r>
                        <a:rPr lang="en-US" sz="1600" b="0" u="none" dirty="0">
                          <a:solidFill>
                            <a:schemeClr val="tx1"/>
                          </a:solidFill>
                          <a:latin typeface="+mj-lt"/>
                        </a:rPr>
                        <a:t> and </a:t>
                      </a:r>
                    </a:p>
                    <a:p>
                      <a:pPr lvl="0"/>
                      <a:r>
                        <a:rPr lang="en-US" sz="1600" b="0" u="none" dirty="0">
                          <a:solidFill>
                            <a:schemeClr val="tx1"/>
                          </a:solidFill>
                          <a:latin typeface="+mj-lt"/>
                        </a:rPr>
                        <a:t>Kellie Kubena</a:t>
                      </a:r>
                    </a:p>
                    <a:p>
                      <a:pPr lvl="0"/>
                      <a:endParaRPr lang="en-US" sz="1600" b="1" u="none" dirty="0">
                        <a:solidFill>
                          <a:schemeClr val="tx1"/>
                        </a:solidFill>
                        <a:latin typeface="+mj-lt"/>
                      </a:endParaRPr>
                    </a:p>
                    <a:p>
                      <a:pPr lvl="0"/>
                      <a:r>
                        <a:rPr lang="en-US" sz="1600" b="1" u="none" dirty="0">
                          <a:solidFill>
                            <a:schemeClr val="tx1"/>
                          </a:solidFill>
                          <a:latin typeface="+mj-lt"/>
                        </a:rPr>
                        <a:t>Team Leads: </a:t>
                      </a:r>
                    </a:p>
                    <a:p>
                      <a:pPr lvl="0"/>
                      <a:r>
                        <a:rPr lang="en-US" sz="1600" b="0" u="none" dirty="0">
                          <a:solidFill>
                            <a:schemeClr val="tx1"/>
                          </a:solidFill>
                          <a:latin typeface="+mj-lt"/>
                        </a:rPr>
                        <a:t>Jim Barham, Data Analytics Division</a:t>
                      </a:r>
                    </a:p>
                    <a:p>
                      <a:pPr lvl="0"/>
                      <a:r>
                        <a:rPr lang="en-US" sz="1600" b="0" u="none" dirty="0">
                          <a:solidFill>
                            <a:schemeClr val="tx1"/>
                          </a:solidFill>
                          <a:latin typeface="+mj-lt"/>
                        </a:rPr>
                        <a:t>Jamie Davenport, Partnership Division</a:t>
                      </a:r>
                    </a:p>
                    <a:p>
                      <a:pPr lvl="0"/>
                      <a:r>
                        <a:rPr lang="en-US" sz="1600" b="0" u="none" dirty="0">
                          <a:solidFill>
                            <a:schemeClr val="tx1"/>
                          </a:solidFill>
                          <a:latin typeface="+mj-lt"/>
                        </a:rPr>
                        <a:t>Michele Brooks, Regulations Division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0" algn="ctr"/>
                      <a:r>
                        <a:rPr lang="en-US" sz="1600" b="1" u="sng" kern="1200" dirty="0">
                          <a:solidFill>
                            <a:schemeClr val="tx1"/>
                          </a:solidFill>
                          <a:latin typeface="+mj-lt"/>
                          <a:ea typeface="+mn-ea"/>
                          <a:cs typeface="+mn-cs"/>
                        </a:rPr>
                        <a:t>Telecommunications</a:t>
                      </a:r>
                    </a:p>
                    <a:p>
                      <a:pPr lvl="0" algn="l"/>
                      <a:endParaRPr lang="en-US" sz="1600" b="1" u="none" kern="1200" dirty="0">
                        <a:solidFill>
                          <a:schemeClr val="tx1"/>
                        </a:solidFill>
                        <a:latin typeface="+mj-lt"/>
                        <a:ea typeface="+mn-ea"/>
                        <a:cs typeface="+mn-cs"/>
                      </a:endParaRPr>
                    </a:p>
                    <a:p>
                      <a:pPr lvl="0" algn="l"/>
                      <a:r>
                        <a:rPr lang="en-US" sz="1600" b="1" u="none" kern="1200" dirty="0">
                          <a:solidFill>
                            <a:schemeClr val="tx1"/>
                          </a:solidFill>
                          <a:latin typeface="+mj-lt"/>
                          <a:ea typeface="+mn-ea"/>
                          <a:cs typeface="+mn-cs"/>
                        </a:rPr>
                        <a:t>Senior Leads: </a:t>
                      </a:r>
                    </a:p>
                    <a:p>
                      <a:pPr lvl="0" algn="l"/>
                      <a:r>
                        <a:rPr lang="en-US" sz="1600" b="0" u="none" kern="1200" dirty="0">
                          <a:solidFill>
                            <a:schemeClr val="tx1"/>
                          </a:solidFill>
                          <a:latin typeface="+mj-lt"/>
                          <a:ea typeface="+mn-ea"/>
                          <a:cs typeface="+mn-cs"/>
                        </a:rPr>
                        <a:t>Laurel Leverrier </a:t>
                      </a:r>
                    </a:p>
                    <a:p>
                      <a:pPr lvl="0" algn="l"/>
                      <a:endParaRPr lang="en-US" sz="1600" b="1" u="none" kern="1200" dirty="0">
                        <a:solidFill>
                          <a:schemeClr val="tx1"/>
                        </a:solidFill>
                        <a:latin typeface="+mj-lt"/>
                        <a:ea typeface="+mn-ea"/>
                        <a:cs typeface="+mn-cs"/>
                      </a:endParaRPr>
                    </a:p>
                    <a:p>
                      <a:pPr lvl="0" algn="l"/>
                      <a:endParaRPr lang="en-US" sz="1600" b="1" u="none" kern="1200" dirty="0">
                        <a:solidFill>
                          <a:schemeClr val="tx1"/>
                        </a:solidFill>
                        <a:latin typeface="+mj-lt"/>
                        <a:ea typeface="+mn-ea"/>
                        <a:cs typeface="+mn-cs"/>
                      </a:endParaRPr>
                    </a:p>
                    <a:p>
                      <a:pPr lvl="0" algn="l"/>
                      <a:r>
                        <a:rPr lang="en-US" sz="1600" b="1" u="none" kern="1200" dirty="0">
                          <a:solidFill>
                            <a:schemeClr val="tx1"/>
                          </a:solidFill>
                          <a:latin typeface="+mj-lt"/>
                          <a:ea typeface="+mn-ea"/>
                          <a:cs typeface="+mn-cs"/>
                        </a:rPr>
                        <a:t>Team Leads: </a:t>
                      </a:r>
                    </a:p>
                    <a:p>
                      <a:pPr lvl="0" algn="l"/>
                      <a:r>
                        <a:rPr lang="en-US" sz="1600" b="0" u="none" kern="1200" dirty="0">
                          <a:solidFill>
                            <a:schemeClr val="tx1"/>
                          </a:solidFill>
                          <a:latin typeface="+mj-lt"/>
                          <a:ea typeface="+mn-ea"/>
                          <a:cs typeface="+mn-cs"/>
                        </a:rPr>
                        <a:t>Ken Kuchno</a:t>
                      </a:r>
                    </a:p>
                    <a:p>
                      <a:pPr lvl="0" algn="l"/>
                      <a:r>
                        <a:rPr lang="en-US" sz="1600" b="0" u="none" kern="1200" dirty="0">
                          <a:solidFill>
                            <a:schemeClr val="tx1"/>
                          </a:solidFill>
                          <a:latin typeface="+mj-lt"/>
                          <a:ea typeface="+mn-ea"/>
                          <a:cs typeface="+mn-cs"/>
                        </a:rPr>
                        <a:t>Kristin Lough</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lvl="0" algn="ctr"/>
                      <a:r>
                        <a:rPr lang="en-US" sz="1600" b="1" u="sng" kern="1200" dirty="0">
                          <a:solidFill>
                            <a:schemeClr val="tx1"/>
                          </a:solidFill>
                          <a:latin typeface="+mj-lt"/>
                          <a:ea typeface="+mn-ea"/>
                          <a:cs typeface="+mn-cs"/>
                        </a:rPr>
                        <a:t>Technology Office</a:t>
                      </a:r>
                    </a:p>
                    <a:p>
                      <a:pPr lvl="0"/>
                      <a:endParaRPr lang="en-US" sz="1600" b="1" u="none" kern="1200" dirty="0">
                        <a:solidFill>
                          <a:schemeClr val="tx1"/>
                        </a:solidFill>
                        <a:latin typeface="+mj-lt"/>
                        <a:ea typeface="+mn-ea"/>
                        <a:cs typeface="+mn-cs"/>
                      </a:endParaRPr>
                    </a:p>
                    <a:p>
                      <a:pPr lvl="0"/>
                      <a:r>
                        <a:rPr lang="en-US" sz="1600" b="1" u="none" kern="1200" dirty="0">
                          <a:solidFill>
                            <a:schemeClr val="tx1"/>
                          </a:solidFill>
                          <a:latin typeface="+mj-lt"/>
                          <a:ea typeface="+mn-ea"/>
                          <a:cs typeface="+mn-cs"/>
                        </a:rPr>
                        <a:t>Senior Leads: </a:t>
                      </a:r>
                    </a:p>
                    <a:p>
                      <a:pPr lvl="0"/>
                      <a:r>
                        <a:rPr lang="en-US" sz="1600" b="0" u="none" kern="1200" dirty="0">
                          <a:solidFill>
                            <a:schemeClr val="tx1"/>
                          </a:solidFill>
                          <a:latin typeface="+mj-lt"/>
                          <a:ea typeface="+mn-ea"/>
                          <a:cs typeface="+mn-cs"/>
                        </a:rPr>
                        <a:t>Mia Jordan and </a:t>
                      </a:r>
                    </a:p>
                    <a:p>
                      <a:pPr lvl="0"/>
                      <a:r>
                        <a:rPr lang="en-US" sz="1600" b="0" u="none" kern="1200" dirty="0">
                          <a:solidFill>
                            <a:schemeClr val="tx1"/>
                          </a:solidFill>
                          <a:latin typeface="+mj-lt"/>
                          <a:ea typeface="+mn-ea"/>
                          <a:cs typeface="+mn-cs"/>
                        </a:rPr>
                        <a:t>Michael Gardner</a:t>
                      </a:r>
                    </a:p>
                    <a:p>
                      <a:pPr lvl="0"/>
                      <a:endParaRPr lang="en-US" sz="1600" b="1" u="none" kern="1200" dirty="0">
                        <a:solidFill>
                          <a:schemeClr val="tx1"/>
                        </a:solidFill>
                        <a:latin typeface="+mj-lt"/>
                        <a:ea typeface="+mn-ea"/>
                        <a:cs typeface="+mn-cs"/>
                      </a:endParaRPr>
                    </a:p>
                    <a:p>
                      <a:pPr lvl="0"/>
                      <a:r>
                        <a:rPr lang="en-US" sz="1600" b="1" u="none" kern="1200" dirty="0">
                          <a:solidFill>
                            <a:schemeClr val="tx1"/>
                          </a:solidFill>
                          <a:latin typeface="+mj-lt"/>
                          <a:ea typeface="+mn-ea"/>
                          <a:cs typeface="+mn-cs"/>
                        </a:rPr>
                        <a:t>Team Lead: </a:t>
                      </a:r>
                    </a:p>
                    <a:p>
                      <a:pPr lvl="0"/>
                      <a:r>
                        <a:rPr lang="en-US" sz="1600" b="0" u="none" kern="1200" dirty="0">
                          <a:solidFill>
                            <a:schemeClr val="tx1"/>
                          </a:solidFill>
                          <a:latin typeface="+mj-lt"/>
                          <a:ea typeface="+mn-ea"/>
                          <a:cs typeface="+mn-cs"/>
                        </a:rPr>
                        <a:t>Sam Giles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3898379"/>
                  </a:ext>
                </a:extLst>
              </a:tr>
              <a:tr h="2190242">
                <a:tc gridSpan="3">
                  <a:txBody>
                    <a:bodyPr/>
                    <a:lstStyle/>
                    <a:p>
                      <a:pPr algn="ctr"/>
                      <a:r>
                        <a:rPr lang="en-US" sz="1600" b="1" u="sng" dirty="0">
                          <a:latin typeface="+mj-lt"/>
                        </a:rPr>
                        <a:t>Broadband Federal Funding Workstream – Agency Partners</a:t>
                      </a:r>
                    </a:p>
                    <a:p>
                      <a:pPr algn="ctr"/>
                      <a:endParaRPr lang="en-US" sz="1600" u="sng" dirty="0">
                        <a:latin typeface="+mj-lt"/>
                      </a:endParaRPr>
                    </a:p>
                    <a:p>
                      <a:r>
                        <a:rPr lang="en-US" sz="1600" kern="1200" dirty="0">
                          <a:solidFill>
                            <a:schemeClr val="dk1"/>
                          </a:solidFill>
                          <a:effectLst/>
                          <a:latin typeface="+mj-lt"/>
                          <a:ea typeface="+mn-ea"/>
                          <a:cs typeface="+mn-cs"/>
                        </a:rPr>
                        <a:t>Appalachian Regional Commission, Federal Communications Commission, Department of Commerce (NTIA), Institute of Museum &amp; Library Services, Office of Management and Budget, Delta Regional Authority, Department of Health &amp; Human Services, Department of the Interior, Department of Treasury, Department of Education, Department of Homeland Security, Department of Labor, Department of Veterans Affairs, Environmental Protection Agency, Department of Housing &amp; Urban Development, and National Science Foundation</a:t>
                      </a:r>
                    </a:p>
                    <a:p>
                      <a:pPr algn="l"/>
                      <a:endParaRPr lang="en-US" sz="1600" u="sng"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US" dirty="0"/>
                    </a:p>
                  </a:txBody>
                  <a:tcPr>
                    <a:lnL w="6350" cap="flat" cmpd="sng" algn="ctr">
                      <a:noFill/>
                      <a:prstDash val="solid"/>
                      <a:miter lim="800000"/>
                    </a:lnL>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2259652821"/>
                  </a:ext>
                </a:extLst>
              </a:tr>
            </a:tbl>
          </a:graphicData>
        </a:graphic>
      </p:graphicFrame>
      <p:cxnSp>
        <p:nvCxnSpPr>
          <p:cNvPr id="11" name="Straight Connector 10">
            <a:extLst>
              <a:ext uri="{FF2B5EF4-FFF2-40B4-BE49-F238E27FC236}">
                <a16:creationId xmlns:a16="http://schemas.microsoft.com/office/drawing/2014/main" id="{CA3BC986-977E-486E-90D3-454384EECCF9}"/>
              </a:ext>
            </a:extLst>
          </p:cNvPr>
          <p:cNvCxnSpPr/>
          <p:nvPr/>
        </p:nvCxnSpPr>
        <p:spPr>
          <a:xfrm flipV="1">
            <a:off x="1066800" y="1494569"/>
            <a:ext cx="914400" cy="330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756AC1-3A1D-41B6-BBF8-E273C96A4F91}"/>
              </a:ext>
            </a:extLst>
          </p:cNvPr>
          <p:cNvCxnSpPr/>
          <p:nvPr/>
        </p:nvCxnSpPr>
        <p:spPr>
          <a:xfrm flipV="1">
            <a:off x="4572000" y="1494569"/>
            <a:ext cx="0" cy="330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D2D2B1-DA95-4201-95CA-2DA7CE43EDE8}"/>
              </a:ext>
            </a:extLst>
          </p:cNvPr>
          <p:cNvCxnSpPr/>
          <p:nvPr/>
        </p:nvCxnSpPr>
        <p:spPr>
          <a:xfrm>
            <a:off x="7162800" y="1494569"/>
            <a:ext cx="914400" cy="330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46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Goal Structure &amp; Strategies</a:t>
            </a:r>
            <a:endParaRPr lang="en-US" sz="2800"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pPr>
                <a:defRPr/>
              </a:pPr>
              <a:t>5</a:t>
            </a:fld>
            <a:endParaRPr lang="en-US"/>
          </a:p>
        </p:txBody>
      </p:sp>
      <p:sp>
        <p:nvSpPr>
          <p:cNvPr id="9" name="Content Placeholder 2"/>
          <p:cNvSpPr txBox="1">
            <a:spLocks/>
          </p:cNvSpPr>
          <p:nvPr/>
        </p:nvSpPr>
        <p:spPr bwMode="auto">
          <a:xfrm>
            <a:off x="152400" y="685799"/>
            <a:ext cx="8763000" cy="603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800" b="1" dirty="0">
                <a:solidFill>
                  <a:schemeClr val="tx1"/>
                </a:solidFill>
                <a:latin typeface="+mj-lt"/>
              </a:rPr>
              <a:t>Leverage Existing RD Programs </a:t>
            </a:r>
            <a:r>
              <a:rPr lang="en-US" sz="1800" dirty="0">
                <a:solidFill>
                  <a:schemeClr val="tx1"/>
                </a:solidFill>
                <a:latin typeface="+mj-lt"/>
              </a:rPr>
              <a:t>to support e-Connectivity : </a:t>
            </a:r>
          </a:p>
          <a:p>
            <a:pPr marL="742950" lvl="1" indent="-285750" algn="l">
              <a:buFont typeface="Arial" panose="020B0604020202020204" pitchFamily="34" charset="0"/>
              <a:buChar char="•"/>
            </a:pPr>
            <a:r>
              <a:rPr lang="en-US" sz="1600" dirty="0">
                <a:solidFill>
                  <a:schemeClr val="tx1"/>
                </a:solidFill>
                <a:latin typeface="+mj-lt"/>
              </a:rPr>
              <a:t>Community Connect Grants: </a:t>
            </a:r>
            <a:r>
              <a:rPr lang="en-US" sz="1400" dirty="0">
                <a:solidFill>
                  <a:schemeClr val="tx1"/>
                </a:solidFill>
                <a:latin typeface="+mj-lt"/>
                <a:hlinkClick r:id="rId3"/>
              </a:rPr>
              <a:t>https://www.rd.usda.gov/files/fact-sheet/RD-FactSheet-RUS-CommunityConnect.pdf</a:t>
            </a:r>
            <a:endParaRPr lang="en-US" sz="1400" dirty="0">
              <a:solidFill>
                <a:schemeClr val="tx1"/>
              </a:solidFill>
              <a:latin typeface="+mj-lt"/>
            </a:endParaRPr>
          </a:p>
          <a:p>
            <a:pPr marL="742950" lvl="1" indent="-285750" algn="l">
              <a:buFont typeface="Arial" panose="020B0604020202020204" pitchFamily="34" charset="0"/>
              <a:buChar char="•"/>
            </a:pPr>
            <a:r>
              <a:rPr lang="en-US" sz="1600" dirty="0">
                <a:solidFill>
                  <a:schemeClr val="tx1"/>
                </a:solidFill>
                <a:latin typeface="+mj-lt"/>
              </a:rPr>
              <a:t>Distance Learning and Telemedicine Grants: </a:t>
            </a:r>
            <a:r>
              <a:rPr lang="en-US" sz="1400" dirty="0">
                <a:solidFill>
                  <a:schemeClr val="tx1"/>
                </a:solidFill>
                <a:latin typeface="+mj-lt"/>
                <a:hlinkClick r:id="rId4"/>
              </a:rPr>
              <a:t>https://www.rd.usda.gov/files/fact-sheet/RD-FactSheet-RUS-DLTGrant.pdf</a:t>
            </a:r>
            <a:endParaRPr lang="en-US" sz="1400" dirty="0">
              <a:solidFill>
                <a:schemeClr val="tx1"/>
              </a:solidFill>
              <a:latin typeface="+mj-lt"/>
            </a:endParaRPr>
          </a:p>
          <a:p>
            <a:pPr marL="742950" lvl="1" indent="-285750" algn="l">
              <a:buFont typeface="Arial" panose="020B0604020202020204" pitchFamily="34" charset="0"/>
              <a:buChar char="•"/>
            </a:pPr>
            <a:r>
              <a:rPr lang="en-US" sz="1600" dirty="0">
                <a:solidFill>
                  <a:schemeClr val="tx1"/>
                </a:solidFill>
                <a:latin typeface="+mj-lt"/>
              </a:rPr>
              <a:t>Rural Broadband Access Loans: </a:t>
            </a:r>
            <a:r>
              <a:rPr lang="en-US" sz="1400" dirty="0">
                <a:solidFill>
                  <a:schemeClr val="tx1"/>
                </a:solidFill>
                <a:latin typeface="+mj-lt"/>
                <a:hlinkClick r:id="rId5"/>
              </a:rPr>
              <a:t>https://www.rd.usda.gov/files/fact-sheet/RD-FactSheet-RUS-FarmBillBroadbandLoans.pdf</a:t>
            </a:r>
            <a:endParaRPr lang="en-US" sz="1400" dirty="0">
              <a:solidFill>
                <a:schemeClr val="tx1"/>
              </a:solidFill>
              <a:latin typeface="+mj-lt"/>
            </a:endParaRPr>
          </a:p>
          <a:p>
            <a:pPr marL="742950" lvl="1" indent="-285750" algn="l">
              <a:buFont typeface="Arial" panose="020B0604020202020204" pitchFamily="34" charset="0"/>
              <a:buChar char="•"/>
            </a:pPr>
            <a:r>
              <a:rPr lang="en-US" sz="1600" dirty="0">
                <a:solidFill>
                  <a:schemeClr val="tx1"/>
                </a:solidFill>
                <a:latin typeface="+mj-lt"/>
              </a:rPr>
              <a:t>ReConnect Loan and Grant Program: </a:t>
            </a:r>
            <a:r>
              <a:rPr lang="en-US" sz="1400" dirty="0">
                <a:solidFill>
                  <a:schemeClr val="tx1"/>
                </a:solidFill>
                <a:latin typeface="+mj-lt"/>
                <a:hlinkClick r:id="rId6"/>
              </a:rPr>
              <a:t>https://www.rd.usda.gov/files/ReConnect_Program-Factsheet.pdf</a:t>
            </a:r>
            <a:endParaRPr lang="en-US" sz="1400" dirty="0">
              <a:solidFill>
                <a:schemeClr val="tx1"/>
              </a:solidFill>
              <a:latin typeface="+mj-lt"/>
            </a:endParaRPr>
          </a:p>
          <a:p>
            <a:pPr marL="742950" lvl="1" indent="-285750" algn="l">
              <a:buFont typeface="Arial" panose="020B0604020202020204" pitchFamily="34" charset="0"/>
              <a:buChar char="•"/>
            </a:pPr>
            <a:r>
              <a:rPr lang="en-US" sz="1600" dirty="0">
                <a:solidFill>
                  <a:schemeClr val="tx1"/>
                </a:solidFill>
                <a:latin typeface="+mj-lt"/>
              </a:rPr>
              <a:t>Telecommunications Infrastructure Loans: </a:t>
            </a:r>
            <a:r>
              <a:rPr lang="en-US" sz="1400" dirty="0">
                <a:solidFill>
                  <a:schemeClr val="tx1"/>
                </a:solidFill>
                <a:latin typeface="+mj-lt"/>
                <a:hlinkClick r:id="rId7"/>
              </a:rPr>
              <a:t>https://www.rd.usda.gov/files/fact-sheet/</a:t>
            </a:r>
            <a:endParaRPr lang="en-US" sz="1800" dirty="0">
              <a:solidFill>
                <a:schemeClr val="tx1"/>
              </a:solidFill>
              <a:latin typeface="+mj-lt"/>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7048C45-4495-411D-83E7-46013D7F93D6}"/>
              </a:ext>
            </a:extLst>
          </p:cNvPr>
          <p:cNvPicPr>
            <a:picLocks noChangeAspect="1"/>
          </p:cNvPicPr>
          <p:nvPr/>
        </p:nvPicPr>
        <p:blipFill>
          <a:blip r:embed="rId8"/>
          <a:stretch>
            <a:fillRect/>
          </a:stretch>
        </p:blipFill>
        <p:spPr>
          <a:xfrm>
            <a:off x="2133600" y="3212266"/>
            <a:ext cx="4456140" cy="3509207"/>
          </a:xfrm>
          <a:prstGeom prst="rect">
            <a:avLst/>
          </a:prstGeom>
        </p:spPr>
      </p:pic>
    </p:spTree>
    <p:extLst>
      <p:ext uri="{BB962C8B-B14F-4D97-AF65-F5344CB8AC3E}">
        <p14:creationId xmlns:p14="http://schemas.microsoft.com/office/powerpoint/2010/main" val="320594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Agency Priority Goal FY 2020 Q1-Q2 Data  </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6</a:t>
            </a:fld>
            <a:endParaRPr lang="en-US">
              <a:solidFill>
                <a:prstClr val="black">
                  <a:tint val="75000"/>
                </a:prstClr>
              </a:solidFill>
            </a:endParaRPr>
          </a:p>
        </p:txBody>
      </p:sp>
      <p:sp>
        <p:nvSpPr>
          <p:cNvPr id="9" name="Content Placeholder 2"/>
          <p:cNvSpPr txBox="1">
            <a:spLocks/>
          </p:cNvSpPr>
          <p:nvPr/>
        </p:nvSpPr>
        <p:spPr bwMode="auto">
          <a:xfrm>
            <a:off x="190500" y="855921"/>
            <a:ext cx="8763000" cy="556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a:solidFill>
                  <a:prstClr val="black"/>
                </a:solidFill>
                <a:latin typeface="Calibri Light" panose="020F0302020204030204"/>
              </a:rPr>
              <a:t>FY 2020 – Reported in millions ($) </a:t>
            </a: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endParaRPr lang="en-US" sz="1800" dirty="0">
              <a:solidFill>
                <a:prstClr val="black"/>
              </a:solidFill>
              <a:latin typeface="Calibri Light" panose="020F0302020204030204"/>
            </a:endParaRPr>
          </a:p>
          <a:p>
            <a:pPr algn="l"/>
            <a:r>
              <a:rPr lang="en-US" sz="1800" dirty="0">
                <a:solidFill>
                  <a:prstClr val="black"/>
                </a:solidFill>
                <a:latin typeface="Calibri Light" panose="020F0302020204030204"/>
              </a:rPr>
              <a:t>FY 2020 – FY 2021 Goal -  RD rural broadband investments will leverage over $250 million in non-federal funding.</a:t>
            </a: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 name="Table 3">
            <a:extLst>
              <a:ext uri="{FF2B5EF4-FFF2-40B4-BE49-F238E27FC236}">
                <a16:creationId xmlns:a16="http://schemas.microsoft.com/office/drawing/2014/main" id="{004A9FD8-BB5B-4849-92B9-BB40B39E73D4}"/>
              </a:ext>
            </a:extLst>
          </p:cNvPr>
          <p:cNvGraphicFramePr>
            <a:graphicFrameLocks noGrp="1"/>
          </p:cNvGraphicFramePr>
          <p:nvPr/>
        </p:nvGraphicFramePr>
        <p:xfrm>
          <a:off x="299926" y="1371600"/>
          <a:ext cx="8544147" cy="3866908"/>
        </p:xfrm>
        <a:graphic>
          <a:graphicData uri="http://schemas.openxmlformats.org/drawingml/2006/table">
            <a:tbl>
              <a:tblPr firstRow="1" bandRow="1">
                <a:tableStyleId>{5C22544A-7EE6-4342-B048-85BDC9FD1C3A}</a:tableStyleId>
              </a:tblPr>
              <a:tblGrid>
                <a:gridCol w="2116440">
                  <a:extLst>
                    <a:ext uri="{9D8B030D-6E8A-4147-A177-3AD203B41FA5}">
                      <a16:colId xmlns:a16="http://schemas.microsoft.com/office/drawing/2014/main" val="3542953670"/>
                    </a:ext>
                  </a:extLst>
                </a:gridCol>
                <a:gridCol w="1489347">
                  <a:extLst>
                    <a:ext uri="{9D8B030D-6E8A-4147-A177-3AD203B41FA5}">
                      <a16:colId xmlns:a16="http://schemas.microsoft.com/office/drawing/2014/main" val="2483524682"/>
                    </a:ext>
                  </a:extLst>
                </a:gridCol>
                <a:gridCol w="1959667">
                  <a:extLst>
                    <a:ext uri="{9D8B030D-6E8A-4147-A177-3AD203B41FA5}">
                      <a16:colId xmlns:a16="http://schemas.microsoft.com/office/drawing/2014/main" val="2171023044"/>
                    </a:ext>
                  </a:extLst>
                </a:gridCol>
                <a:gridCol w="2978693">
                  <a:extLst>
                    <a:ext uri="{9D8B030D-6E8A-4147-A177-3AD203B41FA5}">
                      <a16:colId xmlns:a16="http://schemas.microsoft.com/office/drawing/2014/main" val="2116242287"/>
                    </a:ext>
                  </a:extLst>
                </a:gridCol>
              </a:tblGrid>
              <a:tr h="378244">
                <a:tc>
                  <a:txBody>
                    <a:bodyPr/>
                    <a:lstStyle/>
                    <a:p>
                      <a:r>
                        <a:rPr lang="en-US" sz="1800" dirty="0">
                          <a:solidFill>
                            <a:schemeClr val="tx1"/>
                          </a:solidFill>
                          <a:latin typeface="+mj-lt"/>
                        </a:rPr>
                        <a:t>Program</a:t>
                      </a:r>
                    </a:p>
                  </a:txBody>
                  <a:tcPr/>
                </a:tc>
                <a:tc>
                  <a:txBody>
                    <a:bodyPr/>
                    <a:lstStyle/>
                    <a:p>
                      <a:r>
                        <a:rPr lang="en-US" sz="1800" dirty="0">
                          <a:solidFill>
                            <a:schemeClr val="tx1"/>
                          </a:solidFill>
                          <a:latin typeface="+mj-lt"/>
                        </a:rPr>
                        <a:t>Funding Type</a:t>
                      </a:r>
                    </a:p>
                  </a:txBody>
                  <a:tcPr/>
                </a:tc>
                <a:tc>
                  <a:txBody>
                    <a:bodyPr/>
                    <a:lstStyle/>
                    <a:p>
                      <a:pPr algn="ctr"/>
                      <a:r>
                        <a:rPr lang="en-US" sz="1800" dirty="0">
                          <a:solidFill>
                            <a:schemeClr val="tx1"/>
                          </a:solidFill>
                          <a:latin typeface="+mj-lt"/>
                        </a:rPr>
                        <a:t>Obligation FY 2020 </a:t>
                      </a:r>
                    </a:p>
                    <a:p>
                      <a:pPr algn="ctr"/>
                      <a:r>
                        <a:rPr lang="en-US" sz="1800" dirty="0">
                          <a:solidFill>
                            <a:schemeClr val="tx1"/>
                          </a:solidFill>
                          <a:latin typeface="+mj-lt"/>
                        </a:rPr>
                        <a:t>Q1 &amp; Q2</a:t>
                      </a:r>
                    </a:p>
                  </a:txBody>
                  <a:tcPr/>
                </a:tc>
                <a:tc>
                  <a:txBody>
                    <a:bodyPr/>
                    <a:lstStyle/>
                    <a:p>
                      <a:pPr algn="ctr"/>
                      <a:r>
                        <a:rPr lang="en-US" sz="1800" dirty="0">
                          <a:solidFill>
                            <a:schemeClr val="tx1"/>
                          </a:solidFill>
                          <a:latin typeface="+mj-lt"/>
                        </a:rPr>
                        <a:t>Non- federal Leverage FY 2020 </a:t>
                      </a:r>
                    </a:p>
                    <a:p>
                      <a:pPr algn="ctr"/>
                      <a:r>
                        <a:rPr lang="en-US" sz="1800" dirty="0">
                          <a:solidFill>
                            <a:schemeClr val="tx1"/>
                          </a:solidFill>
                          <a:latin typeface="+mj-lt"/>
                        </a:rPr>
                        <a:t>Q1 &amp; Q2</a:t>
                      </a:r>
                    </a:p>
                  </a:txBody>
                  <a:tcPr/>
                </a:tc>
                <a:extLst>
                  <a:ext uri="{0D108BD9-81ED-4DB2-BD59-A6C34878D82A}">
                    <a16:rowId xmlns:a16="http://schemas.microsoft.com/office/drawing/2014/main" val="3659028309"/>
                  </a:ext>
                </a:extLst>
              </a:tr>
              <a:tr h="378244">
                <a:tc>
                  <a:txBody>
                    <a:bodyPr/>
                    <a:lstStyle/>
                    <a:p>
                      <a:r>
                        <a:rPr lang="en-US" sz="1600" dirty="0">
                          <a:latin typeface="+mj-lt"/>
                        </a:rPr>
                        <a:t>Broadband</a:t>
                      </a:r>
                    </a:p>
                  </a:txBody>
                  <a:tcPr/>
                </a:tc>
                <a:tc>
                  <a:txBody>
                    <a:bodyPr/>
                    <a:lstStyle/>
                    <a:p>
                      <a:r>
                        <a:rPr lang="en-US" sz="1600" dirty="0">
                          <a:latin typeface="+mj-lt"/>
                        </a:rPr>
                        <a:t>Loan</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extLst>
                  <a:ext uri="{0D108BD9-81ED-4DB2-BD59-A6C34878D82A}">
                    <a16:rowId xmlns:a16="http://schemas.microsoft.com/office/drawing/2014/main" val="3471338849"/>
                  </a:ext>
                </a:extLst>
              </a:tr>
              <a:tr h="378244">
                <a:tc>
                  <a:txBody>
                    <a:bodyPr/>
                    <a:lstStyle/>
                    <a:p>
                      <a:r>
                        <a:rPr lang="en-US" sz="1600" dirty="0">
                          <a:latin typeface="+mj-lt"/>
                        </a:rPr>
                        <a:t>Community Connect</a:t>
                      </a:r>
                    </a:p>
                  </a:txBody>
                  <a:tcPr/>
                </a:tc>
                <a:tc>
                  <a:txBody>
                    <a:bodyPr/>
                    <a:lstStyle/>
                    <a:p>
                      <a:r>
                        <a:rPr lang="en-US" sz="1600" dirty="0">
                          <a:latin typeface="+mj-lt"/>
                        </a:rPr>
                        <a:t>Grant</a:t>
                      </a:r>
                    </a:p>
                  </a:txBody>
                  <a:tcPr/>
                </a:tc>
                <a:tc>
                  <a:txBody>
                    <a:bodyPr/>
                    <a:lstStyle/>
                    <a:p>
                      <a:pPr algn="ctr"/>
                      <a:r>
                        <a:rPr lang="en-US" sz="1600" dirty="0">
                          <a:latin typeface="+mj-lt"/>
                        </a:rPr>
                        <a:t>$15.8</a:t>
                      </a:r>
                    </a:p>
                  </a:txBody>
                  <a:tcPr/>
                </a:tc>
                <a:tc>
                  <a:txBody>
                    <a:bodyPr/>
                    <a:lstStyle/>
                    <a:p>
                      <a:pPr algn="ctr"/>
                      <a:r>
                        <a:rPr lang="en-US" sz="1600" dirty="0">
                          <a:latin typeface="+mj-lt"/>
                        </a:rPr>
                        <a:t>$5.7</a:t>
                      </a:r>
                    </a:p>
                  </a:txBody>
                  <a:tcPr/>
                </a:tc>
                <a:extLst>
                  <a:ext uri="{0D108BD9-81ED-4DB2-BD59-A6C34878D82A}">
                    <a16:rowId xmlns:a16="http://schemas.microsoft.com/office/drawing/2014/main" val="2510586280"/>
                  </a:ext>
                </a:extLst>
              </a:tr>
              <a:tr h="378244">
                <a:tc>
                  <a:txBody>
                    <a:bodyPr/>
                    <a:lstStyle/>
                    <a:p>
                      <a:r>
                        <a:rPr lang="en-US" sz="1600" dirty="0">
                          <a:latin typeface="+mj-lt"/>
                        </a:rPr>
                        <a:t>Distance Learning &amp; Telemedicine</a:t>
                      </a:r>
                    </a:p>
                  </a:txBody>
                  <a:tcPr/>
                </a:tc>
                <a:tc>
                  <a:txBody>
                    <a:bodyPr/>
                    <a:lstStyle/>
                    <a:p>
                      <a:r>
                        <a:rPr lang="en-US" sz="1600" dirty="0">
                          <a:latin typeface="+mj-lt"/>
                        </a:rPr>
                        <a:t>Grant</a:t>
                      </a:r>
                    </a:p>
                  </a:txBody>
                  <a:tcPr/>
                </a:tc>
                <a:tc>
                  <a:txBody>
                    <a:bodyPr/>
                    <a:lstStyle/>
                    <a:p>
                      <a:pPr algn="ctr"/>
                      <a:r>
                        <a:rPr lang="en-US" sz="1600" dirty="0">
                          <a:latin typeface="+mj-lt"/>
                        </a:rPr>
                        <a:t>$0</a:t>
                      </a:r>
                    </a:p>
                  </a:txBody>
                  <a:tcPr/>
                </a:tc>
                <a:tc>
                  <a:txBody>
                    <a:bodyPr/>
                    <a:lstStyle/>
                    <a:p>
                      <a:pPr algn="ctr"/>
                      <a:r>
                        <a:rPr lang="en-US" sz="1600" dirty="0">
                          <a:latin typeface="+mj-lt"/>
                        </a:rPr>
                        <a:t>$0</a:t>
                      </a:r>
                    </a:p>
                  </a:txBody>
                  <a:tcPr/>
                </a:tc>
                <a:extLst>
                  <a:ext uri="{0D108BD9-81ED-4DB2-BD59-A6C34878D82A}">
                    <a16:rowId xmlns:a16="http://schemas.microsoft.com/office/drawing/2014/main" val="242214766"/>
                  </a:ext>
                </a:extLst>
              </a:tr>
              <a:tr h="378244">
                <a:tc>
                  <a:txBody>
                    <a:bodyPr/>
                    <a:lstStyle/>
                    <a:p>
                      <a:r>
                        <a:rPr lang="en-US" sz="1600" dirty="0">
                          <a:latin typeface="+mj-lt"/>
                        </a:rPr>
                        <a:t>ReConnect</a:t>
                      </a:r>
                    </a:p>
                  </a:txBody>
                  <a:tcPr/>
                </a:tc>
                <a:tc>
                  <a:txBody>
                    <a:bodyPr/>
                    <a:lstStyle/>
                    <a:p>
                      <a:r>
                        <a:rPr lang="en-US" sz="1600" dirty="0">
                          <a:latin typeface="+mj-lt"/>
                        </a:rPr>
                        <a:t>Loan</a:t>
                      </a:r>
                    </a:p>
                  </a:txBody>
                  <a:tcPr/>
                </a:tc>
                <a:tc>
                  <a:txBody>
                    <a:bodyPr/>
                    <a:lstStyle/>
                    <a:p>
                      <a:pPr algn="ctr"/>
                      <a:r>
                        <a:rPr lang="en-US" sz="1600" dirty="0">
                          <a:latin typeface="+mj-lt"/>
                        </a:rPr>
                        <a:t>$100.2</a:t>
                      </a:r>
                    </a:p>
                  </a:txBody>
                  <a:tcPr/>
                </a:tc>
                <a:tc>
                  <a:txBody>
                    <a:bodyPr/>
                    <a:lstStyle/>
                    <a:p>
                      <a:pPr algn="ctr"/>
                      <a:r>
                        <a:rPr lang="en-US" sz="1600" dirty="0">
                          <a:latin typeface="+mj-lt"/>
                        </a:rPr>
                        <a:t>$17.7</a:t>
                      </a:r>
                    </a:p>
                  </a:txBody>
                  <a:tcPr/>
                </a:tc>
                <a:extLst>
                  <a:ext uri="{0D108BD9-81ED-4DB2-BD59-A6C34878D82A}">
                    <a16:rowId xmlns:a16="http://schemas.microsoft.com/office/drawing/2014/main" val="3098001402"/>
                  </a:ext>
                </a:extLst>
              </a:tr>
              <a:tr h="378244">
                <a:tc>
                  <a:txBody>
                    <a:bodyPr/>
                    <a:lstStyle/>
                    <a:p>
                      <a:r>
                        <a:rPr lang="en-US" sz="1600" dirty="0">
                          <a:latin typeface="+mj-lt"/>
                        </a:rPr>
                        <a:t>ReConnect</a:t>
                      </a:r>
                    </a:p>
                  </a:txBody>
                  <a:tcPr/>
                </a:tc>
                <a:tc>
                  <a:txBody>
                    <a:bodyPr/>
                    <a:lstStyle/>
                    <a:p>
                      <a:r>
                        <a:rPr lang="en-US" sz="1600" dirty="0">
                          <a:latin typeface="+mj-lt"/>
                        </a:rPr>
                        <a:t>Grant</a:t>
                      </a:r>
                    </a:p>
                  </a:txBody>
                  <a:tcPr/>
                </a:tc>
                <a:tc>
                  <a:txBody>
                    <a:bodyPr/>
                    <a:lstStyle/>
                    <a:p>
                      <a:pPr algn="ctr"/>
                      <a:r>
                        <a:rPr lang="en-US" sz="1600" dirty="0">
                          <a:latin typeface="+mj-lt"/>
                        </a:rPr>
                        <a:t>$288.4</a:t>
                      </a:r>
                    </a:p>
                  </a:txBody>
                  <a:tcPr/>
                </a:tc>
                <a:tc>
                  <a:txBody>
                    <a:bodyPr/>
                    <a:lstStyle/>
                    <a:p>
                      <a:pPr algn="ctr"/>
                      <a:r>
                        <a:rPr lang="en-US" sz="1600" dirty="0">
                          <a:latin typeface="+mj-lt"/>
                        </a:rPr>
                        <a:t>$126.2</a:t>
                      </a:r>
                    </a:p>
                  </a:txBody>
                  <a:tcPr/>
                </a:tc>
                <a:extLst>
                  <a:ext uri="{0D108BD9-81ED-4DB2-BD59-A6C34878D82A}">
                    <a16:rowId xmlns:a16="http://schemas.microsoft.com/office/drawing/2014/main" val="1415685779"/>
                  </a:ext>
                </a:extLst>
              </a:tr>
              <a:tr h="378244">
                <a:tc>
                  <a:txBody>
                    <a:bodyPr/>
                    <a:lstStyle/>
                    <a:p>
                      <a:r>
                        <a:rPr lang="en-US" sz="1600" dirty="0">
                          <a:latin typeface="+mj-lt"/>
                        </a:rPr>
                        <a:t>ReConnect</a:t>
                      </a:r>
                    </a:p>
                  </a:txBody>
                  <a:tcPr/>
                </a:tc>
                <a:tc>
                  <a:txBody>
                    <a:bodyPr/>
                    <a:lstStyle/>
                    <a:p>
                      <a:r>
                        <a:rPr lang="en-US" sz="1600" dirty="0">
                          <a:latin typeface="+mj-lt"/>
                        </a:rPr>
                        <a:t>Loan &amp; Grant</a:t>
                      </a:r>
                    </a:p>
                  </a:txBody>
                  <a:tcPr/>
                </a:tc>
                <a:tc>
                  <a:txBody>
                    <a:bodyPr/>
                    <a:lstStyle/>
                    <a:p>
                      <a:pPr algn="ctr"/>
                      <a:r>
                        <a:rPr lang="en-US" sz="1600" dirty="0">
                          <a:latin typeface="+mj-lt"/>
                        </a:rPr>
                        <a:t>$356.7</a:t>
                      </a:r>
                    </a:p>
                  </a:txBody>
                  <a:tcPr/>
                </a:tc>
                <a:tc>
                  <a:txBody>
                    <a:bodyPr/>
                    <a:lstStyle/>
                    <a:p>
                      <a:pPr algn="ctr"/>
                      <a:r>
                        <a:rPr lang="en-US" sz="1600" dirty="0">
                          <a:latin typeface="+mj-lt"/>
                        </a:rPr>
                        <a:t>$1.6</a:t>
                      </a:r>
                    </a:p>
                  </a:txBody>
                  <a:tcPr/>
                </a:tc>
                <a:extLst>
                  <a:ext uri="{0D108BD9-81ED-4DB2-BD59-A6C34878D82A}">
                    <a16:rowId xmlns:a16="http://schemas.microsoft.com/office/drawing/2014/main" val="2601339613"/>
                  </a:ext>
                </a:extLst>
              </a:tr>
              <a:tr h="378244">
                <a:tc>
                  <a:txBody>
                    <a:bodyPr/>
                    <a:lstStyle/>
                    <a:p>
                      <a:r>
                        <a:rPr lang="en-US" sz="1600" dirty="0">
                          <a:latin typeface="+mj-lt"/>
                        </a:rPr>
                        <a:t>Telecom</a:t>
                      </a:r>
                    </a:p>
                  </a:txBody>
                  <a:tcPr/>
                </a:tc>
                <a:tc>
                  <a:txBody>
                    <a:bodyPr/>
                    <a:lstStyle/>
                    <a:p>
                      <a:r>
                        <a:rPr lang="en-US" sz="1600" dirty="0">
                          <a:latin typeface="+mj-lt"/>
                        </a:rPr>
                        <a:t>Loan</a:t>
                      </a:r>
                    </a:p>
                  </a:txBody>
                  <a:tcPr/>
                </a:tc>
                <a:tc>
                  <a:txBody>
                    <a:bodyPr/>
                    <a:lstStyle/>
                    <a:p>
                      <a:pPr algn="ctr"/>
                      <a:r>
                        <a:rPr lang="en-US" sz="1600" dirty="0">
                          <a:latin typeface="+mj-lt"/>
                        </a:rPr>
                        <a:t>$86.7</a:t>
                      </a:r>
                    </a:p>
                  </a:txBody>
                  <a:tcPr/>
                </a:tc>
                <a:tc>
                  <a:txBody>
                    <a:bodyPr/>
                    <a:lstStyle/>
                    <a:p>
                      <a:pPr algn="ctr"/>
                      <a:r>
                        <a:rPr lang="en-US" sz="1600" dirty="0">
                          <a:latin typeface="+mj-lt"/>
                        </a:rPr>
                        <a:t>$9.5</a:t>
                      </a:r>
                    </a:p>
                  </a:txBody>
                  <a:tcPr/>
                </a:tc>
                <a:extLst>
                  <a:ext uri="{0D108BD9-81ED-4DB2-BD59-A6C34878D82A}">
                    <a16:rowId xmlns:a16="http://schemas.microsoft.com/office/drawing/2014/main" val="3473586720"/>
                  </a:ext>
                </a:extLst>
              </a:tr>
              <a:tr h="378244">
                <a:tc>
                  <a:txBody>
                    <a:bodyPr/>
                    <a:lstStyle/>
                    <a:p>
                      <a:r>
                        <a:rPr lang="en-US" sz="1600" b="1" dirty="0">
                          <a:latin typeface="+mj-lt"/>
                        </a:rPr>
                        <a:t>Total </a:t>
                      </a:r>
                    </a:p>
                  </a:txBody>
                  <a:tcPr/>
                </a:tc>
                <a:tc>
                  <a:txBody>
                    <a:bodyPr/>
                    <a:lstStyle/>
                    <a:p>
                      <a:endParaRPr lang="en-US" sz="1600" b="1" dirty="0">
                        <a:latin typeface="+mj-lt"/>
                      </a:endParaRPr>
                    </a:p>
                  </a:txBody>
                  <a:tcPr/>
                </a:tc>
                <a:tc>
                  <a:txBody>
                    <a:bodyPr/>
                    <a:lstStyle/>
                    <a:p>
                      <a:pPr algn="ctr"/>
                      <a:r>
                        <a:rPr lang="en-US" sz="1600" b="1" dirty="0">
                          <a:latin typeface="+mj-lt"/>
                        </a:rPr>
                        <a:t>$847.8</a:t>
                      </a:r>
                    </a:p>
                  </a:txBody>
                  <a:tcPr/>
                </a:tc>
                <a:tc>
                  <a:txBody>
                    <a:bodyPr/>
                    <a:lstStyle/>
                    <a:p>
                      <a:pPr algn="ctr"/>
                      <a:r>
                        <a:rPr lang="en-US" sz="1600" b="1" dirty="0">
                          <a:latin typeface="+mj-lt"/>
                        </a:rPr>
                        <a:t>$160.7</a:t>
                      </a:r>
                    </a:p>
                  </a:txBody>
                  <a:tcPr/>
                </a:tc>
                <a:extLst>
                  <a:ext uri="{0D108BD9-81ED-4DB2-BD59-A6C34878D82A}">
                    <a16:rowId xmlns:a16="http://schemas.microsoft.com/office/drawing/2014/main" val="4054011820"/>
                  </a:ext>
                </a:extLst>
              </a:tr>
            </a:tbl>
          </a:graphicData>
        </a:graphic>
      </p:graphicFrame>
    </p:spTree>
    <p:extLst>
      <p:ext uri="{BB962C8B-B14F-4D97-AF65-F5344CB8AC3E}">
        <p14:creationId xmlns:p14="http://schemas.microsoft.com/office/powerpoint/2010/main" val="248180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7</a:t>
            </a:fld>
            <a:endParaRPr lang="en-US">
              <a:solidFill>
                <a:prstClr val="black">
                  <a:tint val="75000"/>
                </a:prstClr>
              </a:solidFill>
            </a:endParaRPr>
          </a:p>
        </p:txBody>
      </p:sp>
      <p:sp>
        <p:nvSpPr>
          <p:cNvPr id="9" name="Content Placeholder 2"/>
          <p:cNvSpPr txBox="1">
            <a:spLocks/>
          </p:cNvSpPr>
          <p:nvPr/>
        </p:nvSpPr>
        <p:spPr bwMode="auto">
          <a:xfrm>
            <a:off x="228600" y="615175"/>
            <a:ext cx="8458200" cy="593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Key Activities by the RD APG Team for FY20 Q1 included:</a:t>
            </a:r>
          </a:p>
          <a:p>
            <a:pPr algn="l"/>
            <a:endParaRPr lang="en-US" sz="300" dirty="0">
              <a:solidFill>
                <a:prstClr val="black"/>
              </a:solidFill>
              <a:latin typeface="Calibri Light" panose="020F0302020204030204"/>
            </a:endParaRPr>
          </a:p>
          <a:p>
            <a:pPr marL="742950" lvl="1" indent="-285750" algn="l">
              <a:buFont typeface="Arial" panose="020B0604020202020204" pitchFamily="34" charset="0"/>
              <a:buChar char="•"/>
            </a:pPr>
            <a:r>
              <a:rPr lang="en-US" sz="2200" dirty="0">
                <a:solidFill>
                  <a:prstClr val="black"/>
                </a:solidFill>
                <a:latin typeface="Calibri Light" panose="020F0302020204030204"/>
              </a:rPr>
              <a:t>Loan and grant funding totaling over $714 million has been awarded to 81 projects serving unserved rural communities across 34 states. </a:t>
            </a:r>
          </a:p>
          <a:p>
            <a:pPr marL="742950" lvl="1" indent="-285750" algn="l">
              <a:buFont typeface="Arial" panose="020B0604020202020204" pitchFamily="34" charset="0"/>
              <a:buChar char="•"/>
            </a:pPr>
            <a:r>
              <a:rPr lang="en-US" sz="2200" dirty="0">
                <a:solidFill>
                  <a:prstClr val="black"/>
                </a:solidFill>
                <a:latin typeface="Calibri Light" panose="020F0302020204030204"/>
              </a:rPr>
              <a:t>Development of an APG action plan for FY 20-21 which includes:</a:t>
            </a:r>
          </a:p>
          <a:p>
            <a:pPr marL="1200150" lvl="2" indent="-285750" algn="l">
              <a:buFont typeface="Courier New" panose="02070309020205020404" pitchFamily="49" charset="0"/>
              <a:buChar char="o"/>
            </a:pPr>
            <a:r>
              <a:rPr lang="en-US" sz="2000" dirty="0">
                <a:solidFill>
                  <a:prstClr val="black"/>
                </a:solidFill>
                <a:latin typeface="Calibri Light" panose="020F0302020204030204"/>
              </a:rPr>
              <a:t>Five primary strategies for achieving the APG</a:t>
            </a:r>
          </a:p>
          <a:p>
            <a:pPr marL="1200150" lvl="2" indent="-285750" algn="l">
              <a:buFont typeface="Courier New" panose="02070309020205020404" pitchFamily="49" charset="0"/>
              <a:buChar char="o"/>
            </a:pPr>
            <a:r>
              <a:rPr lang="en-US" sz="2000" dirty="0">
                <a:solidFill>
                  <a:prstClr val="black"/>
                </a:solidFill>
                <a:latin typeface="Calibri Light" panose="020F0302020204030204"/>
              </a:rPr>
              <a:t>Three key milestones to monitor progress</a:t>
            </a:r>
          </a:p>
          <a:p>
            <a:pPr marL="1657350" lvl="3" indent="-285750" algn="l">
              <a:buFont typeface="Courier New" panose="02070309020205020404" pitchFamily="49" charset="0"/>
              <a:buChar char="o"/>
            </a:pPr>
            <a:r>
              <a:rPr lang="en-US" sz="1600" dirty="0">
                <a:solidFill>
                  <a:prstClr val="black"/>
                </a:solidFill>
                <a:latin typeface="Calibri Light" panose="020F0302020204030204"/>
              </a:rPr>
              <a:t>Establishing measurement plan </a:t>
            </a:r>
          </a:p>
          <a:p>
            <a:pPr marL="1657350" lvl="3" indent="-285750" algn="l">
              <a:buFont typeface="Courier New" panose="02070309020205020404" pitchFamily="49" charset="0"/>
              <a:buChar char="o"/>
            </a:pPr>
            <a:r>
              <a:rPr lang="en-US" sz="1600" dirty="0">
                <a:solidFill>
                  <a:prstClr val="black"/>
                </a:solidFill>
                <a:latin typeface="Calibri Light" panose="020F0302020204030204"/>
              </a:rPr>
              <a:t>Hosting funding workshops and webinars</a:t>
            </a:r>
          </a:p>
          <a:p>
            <a:pPr marL="1657350" lvl="3" indent="-285750" algn="l">
              <a:buFont typeface="Courier New" panose="02070309020205020404" pitchFamily="49" charset="0"/>
              <a:buChar char="o"/>
            </a:pPr>
            <a:r>
              <a:rPr lang="en-US" sz="1600" dirty="0">
                <a:solidFill>
                  <a:prstClr val="black"/>
                </a:solidFill>
                <a:latin typeface="Calibri Light" panose="020F0302020204030204"/>
              </a:rPr>
              <a:t>Announcing funding available for Round 2 of ReConnect</a:t>
            </a:r>
          </a:p>
          <a:p>
            <a:pPr marL="1200150" lvl="2" indent="-285750" algn="l">
              <a:buFont typeface="Courier New" panose="02070309020205020404" pitchFamily="49" charset="0"/>
              <a:buChar char="o"/>
            </a:pPr>
            <a:r>
              <a:rPr lang="en-US" sz="2000" dirty="0">
                <a:solidFill>
                  <a:schemeClr val="tx1"/>
                </a:solidFill>
                <a:latin typeface="Calibri Light" panose="020F0302020204030204"/>
              </a:rPr>
              <a:t>Establishing FY19 baseline of RD Telecom leveraged funds</a:t>
            </a:r>
          </a:p>
          <a:p>
            <a:pPr marL="1200150" lvl="2" indent="-285750" algn="l">
              <a:buFont typeface="Courier New" panose="02070309020205020404" pitchFamily="49" charset="0"/>
              <a:buChar char="o"/>
            </a:pPr>
            <a:r>
              <a:rPr lang="en-US" sz="2000" dirty="0">
                <a:solidFill>
                  <a:schemeClr val="tx1"/>
                </a:solidFill>
                <a:latin typeface="Calibri Light" panose="020F0302020204030204"/>
              </a:rPr>
              <a:t>Development of key indicators including supporting measures and contextual indicators</a:t>
            </a:r>
          </a:p>
          <a:p>
            <a:pPr marL="1200150" lvl="2" indent="-285750" algn="l">
              <a:buFont typeface="Courier New" panose="02070309020205020404" pitchFamily="49" charset="0"/>
              <a:buChar char="o"/>
            </a:pPr>
            <a:r>
              <a:rPr lang="en-US" sz="2000" dirty="0">
                <a:solidFill>
                  <a:schemeClr val="tx1"/>
                </a:solidFill>
                <a:latin typeface="Calibri Light" panose="020F0302020204030204"/>
              </a:rPr>
              <a:t>An assessment of data accuracy and reliability </a:t>
            </a:r>
          </a:p>
          <a:p>
            <a:pPr marL="800100" lvl="1" indent="-342900" algn="l">
              <a:buFont typeface="Arial" panose="020B0604020202020204" pitchFamily="34" charset="0"/>
              <a:buChar char="•"/>
            </a:pPr>
            <a:r>
              <a:rPr lang="en-US" sz="2200" dirty="0">
                <a:solidFill>
                  <a:schemeClr val="tx1"/>
                </a:solidFill>
                <a:latin typeface="Calibri Light" panose="020F0302020204030204"/>
              </a:rPr>
              <a:t>Submission of the ReConnect round 2 FOA to Federal Registry </a:t>
            </a:r>
          </a:p>
          <a:p>
            <a:pPr marL="800100" lvl="1" indent="-342900" algn="l">
              <a:buFont typeface="Arial" panose="020B0604020202020204" pitchFamily="34" charset="0"/>
              <a:buChar char="•"/>
            </a:pPr>
            <a:endParaRPr lang="en-US" sz="500" dirty="0">
              <a:solidFill>
                <a:schemeClr val="tx1"/>
              </a:solidFill>
              <a:latin typeface="Calibri Light" panose="020F0302020204030204"/>
            </a:endParaRPr>
          </a:p>
          <a:p>
            <a:pPr lvl="1" algn="l"/>
            <a:endParaRPr lang="en-US" sz="2200" dirty="0">
              <a:solidFill>
                <a:schemeClr val="tx1"/>
              </a:solidFill>
              <a:latin typeface="Calibri Light" panose="020F0302020204030204"/>
            </a:endParaRPr>
          </a:p>
          <a:p>
            <a:pPr lvl="1" algn="l"/>
            <a:r>
              <a:rPr lang="en-US" sz="1600" dirty="0">
                <a:solidFill>
                  <a:schemeClr val="tx1"/>
                </a:solidFill>
                <a:latin typeface="Calibri Light" panose="020F0302020204030204"/>
              </a:rPr>
              <a:t>Note: </a:t>
            </a:r>
            <a:r>
              <a:rPr lang="en-US" sz="1600" i="1" dirty="0">
                <a:solidFill>
                  <a:schemeClr val="tx1"/>
                </a:solidFill>
                <a:latin typeface="Calibri Light" panose="020F0302020204030204"/>
              </a:rPr>
              <a:t>Not all funds obligated during Quarter One.</a:t>
            </a:r>
            <a:endParaRPr lang="en-US" sz="16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33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8</a:t>
            </a:fld>
            <a:endParaRPr lang="en-US">
              <a:solidFill>
                <a:prstClr val="black">
                  <a:tint val="75000"/>
                </a:prstClr>
              </a:solidFill>
            </a:endParaRPr>
          </a:p>
        </p:txBody>
      </p:sp>
      <p:sp>
        <p:nvSpPr>
          <p:cNvPr id="9" name="Content Placeholder 2"/>
          <p:cNvSpPr txBox="1">
            <a:spLocks/>
          </p:cNvSpPr>
          <p:nvPr/>
        </p:nvSpPr>
        <p:spPr bwMode="auto">
          <a:xfrm>
            <a:off x="228600" y="726693"/>
            <a:ext cx="8534400" cy="599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Example Press Release : </a:t>
            </a:r>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r>
              <a:rPr lang="en-US" sz="2000" dirty="0">
                <a:solidFill>
                  <a:schemeClr val="tx1"/>
                </a:solidFill>
                <a:latin typeface="+mj-lt"/>
              </a:rPr>
              <a:t>“USDA to Make $550 Million in Funding Available in 2020 to Deploy High-Speed Broadband Internet Infrastructure in Rural America”</a:t>
            </a:r>
          </a:p>
          <a:p>
            <a:pPr marL="800100" lvl="1" indent="-342900" algn="l">
              <a:buFont typeface="Arial" panose="020B0604020202020204" pitchFamily="34" charset="0"/>
              <a:buChar char="•"/>
            </a:pPr>
            <a:r>
              <a:rPr lang="en-US" sz="2000" b="1" dirty="0">
                <a:solidFill>
                  <a:schemeClr val="tx1"/>
                </a:solidFill>
                <a:latin typeface="+mj-lt"/>
              </a:rPr>
              <a:t>STANTON, Iowa, Dec. 12, 2019</a:t>
            </a:r>
            <a:r>
              <a:rPr lang="en-US" sz="2000" dirty="0">
                <a:solidFill>
                  <a:schemeClr val="tx1"/>
                </a:solidFill>
                <a:latin typeface="+mj-lt"/>
              </a:rPr>
              <a:t> – U.S. Secretary of Agriculture Sonny Perdue today announced the availability of a second round of $550 million in United States Department of Agriculture (USDA) </a:t>
            </a:r>
            <a:r>
              <a:rPr lang="en-US" sz="2000" dirty="0">
                <a:solidFill>
                  <a:schemeClr val="tx1"/>
                </a:solidFill>
                <a:latin typeface="+mj-lt"/>
                <a:hlinkClick r:id="rId3">
                  <a:extLst>
                    <a:ext uri="{A12FA001-AC4F-418D-AE19-62706E023703}">
                      <ahyp:hlinkClr xmlns:ahyp="http://schemas.microsoft.com/office/drawing/2018/hyperlinkcolor" val="tx"/>
                    </a:ext>
                  </a:extLst>
                </a:hlinkClick>
              </a:rPr>
              <a:t>Reconnect Pilot Program</a:t>
            </a:r>
            <a:r>
              <a:rPr lang="en-US" sz="2000" dirty="0">
                <a:solidFill>
                  <a:schemeClr val="tx1"/>
                </a:solidFill>
                <a:latin typeface="+mj-lt"/>
              </a:rPr>
              <a:t> funding appropriated by Congress. The application window for this round of funding is set to open Jan. 31, 2020. Secretary Perdue made the announcement alongside Iowa Gov. Kim Reynolds while congratulating the Farmers Mutual Telephone Company of Stanton, Iowa, for receiving $6.4 million in first-round Reconnect Pilot Program funding to connect 477 households, 35 farms and 21 businesses in Montgomery and Page counties.</a:t>
            </a:r>
          </a:p>
          <a:p>
            <a:pPr lvl="1" algn="l"/>
            <a:endParaRPr lang="en-US" sz="2000" dirty="0">
              <a:solidFill>
                <a:schemeClr val="tx1"/>
              </a:solidFill>
              <a:latin typeface="+mj-lt"/>
            </a:endParaRPr>
          </a:p>
          <a:p>
            <a:pPr marL="800100" lvl="1" indent="-342900" algn="l">
              <a:buFont typeface="Arial" panose="020B0604020202020204" pitchFamily="34" charset="0"/>
              <a:buChar char="•"/>
            </a:pPr>
            <a:r>
              <a:rPr lang="en-US" sz="2000" dirty="0">
                <a:solidFill>
                  <a:schemeClr val="tx1"/>
                </a:solidFill>
                <a:latin typeface="+mj-lt"/>
              </a:rPr>
              <a:t>Link: </a:t>
            </a:r>
            <a:r>
              <a:rPr lang="en-US" sz="2000" dirty="0">
                <a:solidFill>
                  <a:schemeClr val="tx1"/>
                </a:solidFill>
                <a:latin typeface="+mj-lt"/>
                <a:hlinkClick r:id="rId4"/>
              </a:rPr>
              <a:t>https://brianallmerradionetwork.wordpress.com/2019/12/12/12-12-19-usda-to-make-550-million-in-funding-available-in-2020-to-deploy-high-speed-broadband-internet-infrastructure-in-rural-america/</a:t>
            </a:r>
            <a:endParaRPr lang="en-US" sz="2000" dirty="0">
              <a:solidFill>
                <a:schemeClr val="tx1"/>
              </a:solidFill>
              <a:latin typeface="+mj-lt"/>
            </a:endParaRPr>
          </a:p>
          <a:p>
            <a:pPr marL="800100" lvl="1" indent="-342900" algn="l">
              <a:buFont typeface="Arial" panose="020B0604020202020204" pitchFamily="34" charset="0"/>
              <a:buChar char="•"/>
            </a:pPr>
            <a:endParaRPr lang="en-US" sz="2000" dirty="0">
              <a:solidFill>
                <a:schemeClr val="tx1"/>
              </a:solidFill>
            </a:endParaRPr>
          </a:p>
          <a:p>
            <a:pPr lvl="1" algn="l"/>
            <a:endParaRPr lang="en-US" sz="2000" dirty="0">
              <a:solidFill>
                <a:schemeClr val="tx1"/>
              </a:solidFill>
              <a:latin typeface="Calibri Light" panose="020F0302020204030204"/>
            </a:endParaRPr>
          </a:p>
          <a:p>
            <a:pPr lvl="1" algn="l"/>
            <a:endParaRPr lang="en-US" sz="2000" dirty="0">
              <a:solidFill>
                <a:schemeClr val="tx1"/>
              </a:solidFill>
              <a:latin typeface="Calibri Light" panose="020F0302020204030204"/>
            </a:endParaRPr>
          </a:p>
          <a:p>
            <a:pPr marL="800100" lvl="1" indent="-342900" algn="l">
              <a:buFont typeface="Arial" panose="020B0604020202020204" pitchFamily="34" charset="0"/>
              <a:buChar char="•"/>
            </a:pPr>
            <a:endParaRPr lang="en-US" sz="24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65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838200"/>
          </a:xfrm>
        </p:spPr>
        <p:txBody>
          <a:bodyPr rtlCol="0">
            <a:normAutofit/>
          </a:bodyPr>
          <a:lstStyle/>
          <a:p>
            <a:pPr algn="l" eaLnBrk="1" fontAlgn="auto" hangingPunct="1">
              <a:spcAft>
                <a:spcPts val="0"/>
              </a:spcAft>
              <a:defRPr/>
            </a:pPr>
            <a:r>
              <a:rPr lang="en-US" sz="2800" b="1" dirty="0">
                <a:latin typeface="+mj-lt"/>
              </a:rPr>
              <a:t>Summary of Progress – FY 2020 Q1-Q2</a:t>
            </a:r>
            <a:endParaRPr lang="en-US" dirty="0">
              <a:solidFill>
                <a:schemeClr val="tx1"/>
              </a:solidFill>
              <a:latin typeface="+mj-lt"/>
            </a:endParaRPr>
          </a:p>
        </p:txBody>
      </p:sp>
      <p:sp>
        <p:nvSpPr>
          <p:cNvPr id="6" name="Slide Number Placeholder 5"/>
          <p:cNvSpPr>
            <a:spLocks noGrp="1"/>
          </p:cNvSpPr>
          <p:nvPr>
            <p:ph type="sldNum" sz="quarter" idx="12"/>
          </p:nvPr>
        </p:nvSpPr>
        <p:spPr/>
        <p:txBody>
          <a:bodyPr/>
          <a:lstStyle/>
          <a:p>
            <a:pPr>
              <a:defRPr/>
            </a:pPr>
            <a:fld id="{939A7CC1-7E13-436F-B581-24BA55219FC5}" type="slidenum">
              <a:rPr lang="en-US" smtClean="0">
                <a:solidFill>
                  <a:prstClr val="black">
                    <a:tint val="75000"/>
                  </a:prstClr>
                </a:solidFill>
              </a:rPr>
              <a:pPr>
                <a:defRPr/>
              </a:pPr>
              <a:t>9</a:t>
            </a:fld>
            <a:endParaRPr lang="en-US">
              <a:solidFill>
                <a:prstClr val="black">
                  <a:tint val="75000"/>
                </a:prstClr>
              </a:solidFill>
            </a:endParaRPr>
          </a:p>
        </p:txBody>
      </p:sp>
      <p:sp>
        <p:nvSpPr>
          <p:cNvPr id="9" name="Content Placeholder 2"/>
          <p:cNvSpPr txBox="1">
            <a:spLocks/>
          </p:cNvSpPr>
          <p:nvPr/>
        </p:nvSpPr>
        <p:spPr bwMode="auto">
          <a:xfrm>
            <a:off x="381000" y="609600"/>
            <a:ext cx="8229600" cy="593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prstClr val="black"/>
                </a:solidFill>
                <a:latin typeface="Calibri Light" panose="020F0302020204030204"/>
              </a:rPr>
              <a:t>Key Activities by the RD APG Team for FY20 Q2 included:</a:t>
            </a:r>
          </a:p>
          <a:p>
            <a:pPr algn="l"/>
            <a:endParaRPr lang="en-US" sz="300" dirty="0">
              <a:solidFill>
                <a:prstClr val="black"/>
              </a:solidFill>
              <a:latin typeface="Calibri Light" panose="020F0302020204030204"/>
            </a:endParaRPr>
          </a:p>
          <a:p>
            <a:pPr marL="742950" lvl="1" indent="-285750" algn="l">
              <a:buFont typeface="Arial" panose="020B0604020202020204" pitchFamily="34" charset="0"/>
              <a:buChar char="•"/>
            </a:pPr>
            <a:r>
              <a:rPr lang="en-US" sz="2200" dirty="0">
                <a:solidFill>
                  <a:prstClr val="black"/>
                </a:solidFill>
                <a:latin typeface="Calibri Light" panose="020F0302020204030204"/>
              </a:rPr>
              <a:t>Loan and grant funding totaling over $847 million has been awarded to 96 projects serving unserved rural communities across 36  states.</a:t>
            </a:r>
          </a:p>
          <a:p>
            <a:pPr marL="742950" lvl="1" indent="-285750" algn="l">
              <a:buFont typeface="Arial" panose="020B0604020202020204" pitchFamily="34" charset="0"/>
              <a:buChar char="•"/>
            </a:pPr>
            <a:r>
              <a:rPr lang="en-US" sz="2200" dirty="0">
                <a:solidFill>
                  <a:prstClr val="black"/>
                </a:solidFill>
                <a:latin typeface="Calibri Light" panose="020F0302020204030204"/>
              </a:rPr>
              <a:t>For Rural Development’s newest broadband program  </a:t>
            </a:r>
            <a:r>
              <a:rPr lang="en-US" sz="2200" dirty="0" err="1">
                <a:solidFill>
                  <a:prstClr val="black"/>
                </a:solidFill>
                <a:latin typeface="Calibri Light" panose="020F0302020204030204"/>
              </a:rPr>
              <a:t>ReConnect</a:t>
            </a:r>
            <a:r>
              <a:rPr lang="en-US" sz="2200" dirty="0">
                <a:solidFill>
                  <a:prstClr val="black"/>
                </a:solidFill>
                <a:latin typeface="Calibri Light" panose="020F0302020204030204"/>
              </a:rPr>
              <a:t> - USDA had invested in 70 projects. The investment represents $621 million in grant and loan funding for high-speed broadband infrastructure. The funded service areas include a total of 157,562 households.</a:t>
            </a:r>
          </a:p>
          <a:p>
            <a:pPr marL="742950" lvl="1" indent="-285750" algn="l">
              <a:buFont typeface="Arial" panose="020B0604020202020204" pitchFamily="34" charset="0"/>
              <a:buChar char="•"/>
            </a:pPr>
            <a:r>
              <a:rPr lang="en-US" sz="2200" dirty="0">
                <a:solidFill>
                  <a:prstClr val="black"/>
                </a:solidFill>
                <a:latin typeface="Calibri Light" panose="020F0302020204030204"/>
              </a:rPr>
              <a:t>Rural Development hosted 4 in-person outreach events in 4 different states (Washington,  Colorado, Georgia, and Virginia). One in-person outreach even was hosted in each of Rural Development’s regions.</a:t>
            </a:r>
          </a:p>
          <a:p>
            <a:pPr marL="742950" lvl="1" indent="-285750" algn="l">
              <a:buFont typeface="Arial" panose="020B0604020202020204" pitchFamily="34" charset="0"/>
              <a:buChar char="•"/>
            </a:pPr>
            <a:r>
              <a:rPr lang="en-US" sz="2200" dirty="0">
                <a:solidFill>
                  <a:prstClr val="black"/>
                </a:solidFill>
                <a:latin typeface="Calibri Light" panose="020F0302020204030204"/>
              </a:rPr>
              <a:t>In addition to in-person activities 8 webinars on the application process for ReConnect are posted to the ReConnect website : </a:t>
            </a:r>
            <a:r>
              <a:rPr lang="en-US" sz="2200" dirty="0">
                <a:solidFill>
                  <a:prstClr val="black"/>
                </a:solidFill>
                <a:latin typeface="Calibri Light" panose="020F0302020204030204"/>
                <a:hlinkClick r:id="rId3"/>
              </a:rPr>
              <a:t>https://www.usda.gov/reconnect/application-webinar-materials</a:t>
            </a:r>
            <a:endParaRPr lang="en-US" sz="2200" dirty="0">
              <a:solidFill>
                <a:prstClr val="black"/>
              </a:solidFill>
              <a:latin typeface="Calibri Light" panose="020F0302020204030204"/>
            </a:endParaRPr>
          </a:p>
          <a:p>
            <a:pPr lvl="1" algn="l"/>
            <a:endParaRPr lang="en-US" sz="2200" dirty="0">
              <a:solidFill>
                <a:prstClr val="black"/>
              </a:solidFill>
              <a:latin typeface="Calibri Light" panose="020F0302020204030204"/>
            </a:endParaRPr>
          </a:p>
          <a:p>
            <a:pPr marL="742950" lvl="1" indent="-285750" algn="l">
              <a:buFont typeface="Arial" panose="020B0604020202020204" pitchFamily="34" charset="0"/>
              <a:buChar char="•"/>
            </a:pPr>
            <a:endParaRPr lang="en-US" sz="2200" dirty="0">
              <a:solidFill>
                <a:prstClr val="black"/>
              </a:solidFill>
              <a:latin typeface="Calibri Light" panose="020F0302020204030204"/>
            </a:endParaRPr>
          </a:p>
          <a:p>
            <a:pPr marL="742950" lvl="1" indent="-285750" algn="l">
              <a:buFont typeface="Arial" panose="020B0604020202020204" pitchFamily="34" charset="0"/>
              <a:buChar char="•"/>
            </a:pPr>
            <a:endParaRPr lang="en-US" sz="2200" dirty="0">
              <a:solidFill>
                <a:prstClr val="black"/>
              </a:solidFill>
              <a:latin typeface="Calibri Light" panose="020F0302020204030204"/>
            </a:endParaRPr>
          </a:p>
          <a:p>
            <a:pPr marL="742950" lvl="1" indent="-285750" algn="l">
              <a:buFont typeface="Arial" panose="020B0604020202020204" pitchFamily="34" charset="0"/>
              <a:buChar char="•"/>
            </a:pPr>
            <a:endParaRPr lang="en-US" sz="2200" dirty="0">
              <a:solidFill>
                <a:prstClr val="black"/>
              </a:solidFill>
              <a:latin typeface="Calibri Light" panose="020F0302020204030204"/>
            </a:endParaRPr>
          </a:p>
          <a:p>
            <a:pPr marL="742950" lvl="1" indent="-285750" algn="l">
              <a:buFont typeface="Arial" panose="020B0604020202020204" pitchFamily="34" charset="0"/>
              <a:buChar char="•"/>
            </a:pPr>
            <a:endParaRPr lang="en-US" sz="2200" dirty="0">
              <a:solidFill>
                <a:prstClr val="black"/>
              </a:solidFill>
              <a:latin typeface="Calibri Light" panose="020F0302020204030204"/>
            </a:endParaRPr>
          </a:p>
          <a:p>
            <a:pPr marL="742950" lvl="1" indent="-285750" algn="l">
              <a:buFont typeface="Arial" panose="020B0604020202020204" pitchFamily="34" charset="0"/>
              <a:buChar char="•"/>
            </a:pPr>
            <a:endParaRPr lang="en-US" sz="2200" dirty="0">
              <a:solidFill>
                <a:prstClr val="black"/>
              </a:solidFill>
              <a:latin typeface="Calibri Light" panose="020F0302020204030204"/>
            </a:endParaRPr>
          </a:p>
          <a:p>
            <a:pPr marL="800100" lvl="1" indent="-342900" algn="l">
              <a:buFont typeface="Arial" panose="020B0604020202020204" pitchFamily="34" charset="0"/>
              <a:buChar char="•"/>
            </a:pPr>
            <a:endParaRPr lang="en-US" sz="500" dirty="0">
              <a:solidFill>
                <a:schemeClr val="tx1"/>
              </a:solidFill>
              <a:latin typeface="Calibri Light" panose="020F0302020204030204"/>
            </a:endParaRPr>
          </a:p>
          <a:p>
            <a:pPr lvl="1" algn="l"/>
            <a:endParaRPr lang="en-US" sz="2200" dirty="0">
              <a:solidFill>
                <a:schemeClr val="tx1"/>
              </a:solidFill>
              <a:latin typeface="Calibri Light" panose="020F0302020204030204"/>
            </a:endParaRPr>
          </a:p>
          <a:p>
            <a:pPr lvl="1" algn="l"/>
            <a:endParaRPr lang="en-US" sz="1800" dirty="0">
              <a:solidFill>
                <a:schemeClr val="tx1"/>
              </a:solidFill>
              <a:latin typeface="Calibri Light" panose="020F0302020204030204"/>
            </a:endParaRPr>
          </a:p>
        </p:txBody>
      </p:sp>
      <p:cxnSp>
        <p:nvCxnSpPr>
          <p:cNvPr id="7" name="Straight Connector 6"/>
          <p:cNvCxnSpPr/>
          <p:nvPr/>
        </p:nvCxnSpPr>
        <p:spPr>
          <a:xfrm>
            <a:off x="0" y="609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551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AB000B873BB4EBF73347CE3C6C3BD" ma:contentTypeVersion="4" ma:contentTypeDescription="Create a new document." ma:contentTypeScope="" ma:versionID="39c662ad5822ac05d552b56e6cf029b0">
  <xsd:schema xmlns:xsd="http://www.w3.org/2001/XMLSchema" xmlns:xs="http://www.w3.org/2001/XMLSchema" xmlns:p="http://schemas.microsoft.com/office/2006/metadata/properties" xmlns:ns2="87bb154c-bd43-45b4-a369-8702c559bbb1" xmlns:ns3="277b57f1-1b23-440e-82bd-5940744a4dbf" targetNamespace="http://schemas.microsoft.com/office/2006/metadata/properties" ma:root="true" ma:fieldsID="f2dd0409e527f5895e881a25a00eb84b" ns2:_="" ns3:_="">
    <xsd:import namespace="87bb154c-bd43-45b4-a369-8702c559bbb1"/>
    <xsd:import namespace="277b57f1-1b23-440e-82bd-5940744a4db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b154c-bd43-45b4-a369-8702c559bb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7b57f1-1b23-440e-82bd-5940744a4db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915C8-2FA9-463A-A365-AED948F637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b154c-bd43-45b4-a369-8702c559bbb1"/>
    <ds:schemaRef ds:uri="277b57f1-1b23-440e-82bd-5940744a4d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98BD95-219E-46F1-93A7-0F3DE817E37D}">
  <ds:schemaRefs>
    <ds:schemaRef ds:uri="277b57f1-1b23-440e-82bd-5940744a4dbf"/>
    <ds:schemaRef ds:uri="87bb154c-bd43-45b4-a369-8702c559bbb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74AF354-85C3-4198-B67B-87AAB8A16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24425</TotalTime>
  <Words>3013</Words>
  <Application>Microsoft Office PowerPoint</Application>
  <PresentationFormat>On-screen Show (4:3)</PresentationFormat>
  <Paragraphs>426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James.Bae@treasury.gov;Andrea.Fisher-Colwill@treasury.gov</Manager>
  <Company>The U.S. Department of the Treasury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Quarterly Performance Review Template Spring 2013</dc:title>
  <dc:creator>Akshay.Gupta@treasury.gov</dc:creator>
  <cp:keywords>QPR;STAT;STAT Related</cp:keywords>
  <cp:lastModifiedBy>Maxwell, Karl - OBPA, Washington, DC</cp:lastModifiedBy>
  <cp:revision>1446</cp:revision>
  <cp:lastPrinted>2017-10-19T17:36:51Z</cp:lastPrinted>
  <dcterms:created xsi:type="dcterms:W3CDTF">2011-02-07T17:23:58Z</dcterms:created>
  <dcterms:modified xsi:type="dcterms:W3CDTF">2020-06-25T13:22:07Z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0x0101006A3AB000B873BB4EBF73347CE3C6C3BD</vt:lpwstr>
  </property>
  <property fmtid="{D5CDD505-2E9C-101B-9397-08002B2CF9AE}" pid="3" name="_dlc_DocIdItemGuid">
    <vt:lpwstr>29911dad-ee4d-4556-b4db-a6ab94402037</vt:lpwstr>
  </property>
</Properties>
</file>