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
  </p:notesMasterIdLst>
  <p:sldIdLst>
    <p:sldId id="276" r:id="rId5"/>
  </p:sldIdLst>
  <p:sldSz cx="6858000" cy="9144000" type="screen4x3"/>
  <p:notesSz cx="6858000" cy="9144000"/>
  <p:embeddedFontLst>
    <p:embeddedFont>
      <p:font typeface="Calibri" panose="020F0502020204030204" pitchFamily="34" charset="0"/>
      <p:regular r:id="rId7"/>
      <p:bold r:id="rId8"/>
      <p:italic r:id="rId9"/>
      <p:boldItalic r:id="rId10"/>
    </p:embeddedFont>
    <p:embeddedFont>
      <p:font typeface="Source Sans Pro" panose="020B0503030403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el Crew - MY-C" initials="" lastIdx="1" clrIdx="0"/>
  <p:cmAuthor id="1" name="Crew, Rachel" initials="CR" lastIdx="5" clrIdx="1"/>
  <p:cmAuthor id="2" name="Rosica, Nicole" initials="RN" lastIdx="11" clrIdx="2"/>
  <p:cmAuthor id="3" name="Andrea M. Sampanis" initials="AMS" lastIdx="6" clrIdx="3"/>
  <p:cmAuthor id="4" name="Hubbard, Rhea A. EOP/OMB" initials="HRAE" lastIdx="1" clrIdx="4">
    <p:extLst>
      <p:ext uri="{19B8F6BF-5375-455C-9EA6-DF929625EA0E}">
        <p15:presenceInfo xmlns:p15="http://schemas.microsoft.com/office/powerpoint/2012/main" userId="Hubbard, Rhea A. EOP/OMB" providerId="None"/>
      </p:ext>
    </p:extLst>
  </p:cmAuthor>
  <p:cmAuthor id="5" name="Fishman, Brette H EOP/OMB" initials="BF" lastIdx="2" clrIdx="5">
    <p:extLst>
      <p:ext uri="{19B8F6BF-5375-455C-9EA6-DF929625EA0E}">
        <p15:presenceInfo xmlns:p15="http://schemas.microsoft.com/office/powerpoint/2012/main" userId="Fishman, Brette H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C12B"/>
    <a:srgbClr val="5395BD"/>
    <a:srgbClr val="04254C"/>
    <a:srgbClr val="0B2644"/>
    <a:srgbClr val="499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18" autoAdjust="0"/>
  </p:normalViewPr>
  <p:slideViewPr>
    <p:cSldViewPr snapToGrid="0">
      <p:cViewPr varScale="1">
        <p:scale>
          <a:sx n="53" d="100"/>
          <a:sy n="53" d="100"/>
        </p:scale>
        <p:origin x="1332"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409267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f4e93ea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900" dirty="0"/>
          </a:p>
        </p:txBody>
      </p:sp>
      <p:sp>
        <p:nvSpPr>
          <p:cNvPr id="82" name="Google Shape;82;g3f4e93eae9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119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514350" y="1496484"/>
            <a:ext cx="5829300" cy="3183467"/>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857250" y="4802717"/>
            <a:ext cx="5143500" cy="2207683"/>
          </a:xfrm>
          <a:prstGeom prst="rect">
            <a:avLst/>
          </a:prstGeom>
          <a:noFill/>
          <a:ln>
            <a:noFill/>
          </a:ln>
        </p:spPr>
        <p:txBody>
          <a:bodyPr spcFirstLastPara="1" wrap="square" lIns="91425" tIns="45700" rIns="91425" bIns="45700" anchor="t" anchorCtr="0"/>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67916" y="2279653"/>
            <a:ext cx="5915025" cy="380364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467916" y="6119286"/>
            <a:ext cx="5915025" cy="2000249"/>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471488" y="2434167"/>
            <a:ext cx="2914650" cy="5801784"/>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3471863" y="2434167"/>
            <a:ext cx="2914650" cy="5801784"/>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72381" y="486836"/>
            <a:ext cx="5915025" cy="176741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472381" y="2241551"/>
            <a:ext cx="2901255" cy="1098549"/>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72381" y="3340100"/>
            <a:ext cx="2901255" cy="4912784"/>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3471863" y="2241551"/>
            <a:ext cx="2915543" cy="1098549"/>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3471863" y="3340100"/>
            <a:ext cx="2915543" cy="4912784"/>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72381" y="609600"/>
            <a:ext cx="2211884" cy="21336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2915543" y="1316569"/>
            <a:ext cx="3471863" cy="6498167"/>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472381" y="2743200"/>
            <a:ext cx="2211884" cy="508211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72381" y="609600"/>
            <a:ext cx="2211884" cy="21336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2915543" y="1316569"/>
            <a:ext cx="3471863" cy="6498167"/>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472381" y="2743200"/>
            <a:ext cx="2211884" cy="508211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528108" y="2377546"/>
            <a:ext cx="5801784" cy="5915025"/>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1772576" y="3622015"/>
            <a:ext cx="7749117" cy="1478756"/>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227799" y="2186121"/>
            <a:ext cx="7749117" cy="4350544"/>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71488" y="2434167"/>
            <a:ext cx="5915025" cy="5801784"/>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performance.gov/CAP/grants/" TargetMode="External"/><Relationship Id="rId4" Type="http://schemas.openxmlformats.org/officeDocument/2006/relationships/hyperlink" Target="https://ussm.gsa.gov/fibf-g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2" y="210852"/>
            <a:ext cx="6400802" cy="1007518"/>
          </a:xfrm>
          <a:prstGeom prst="rect">
            <a:avLst/>
          </a:prstGeom>
          <a:solidFill>
            <a:srgbClr val="0B26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7F8F8"/>
              </a:solidFill>
              <a:latin typeface="Source Sans Pro"/>
              <a:ea typeface="Source Sans Pro"/>
              <a:cs typeface="Source Sans Pro"/>
              <a:sym typeface="Source Sans Pro"/>
            </a:endParaRPr>
          </a:p>
        </p:txBody>
      </p:sp>
      <p:sp>
        <p:nvSpPr>
          <p:cNvPr id="87" name="Google Shape;87;p13"/>
          <p:cNvSpPr/>
          <p:nvPr/>
        </p:nvSpPr>
        <p:spPr>
          <a:xfrm>
            <a:off x="2046514" y="384499"/>
            <a:ext cx="4811400" cy="46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3"/>
          <p:cNvSpPr txBox="1"/>
          <p:nvPr/>
        </p:nvSpPr>
        <p:spPr>
          <a:xfrm>
            <a:off x="2074462" y="-15180"/>
            <a:ext cx="43326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cap="small" dirty="0">
                <a:solidFill>
                  <a:srgbClr val="0B2644"/>
                </a:solidFill>
              </a:rPr>
              <a:t>Results-Oriented Accountability for Grants</a:t>
            </a:r>
            <a:endParaRPr sz="1050" dirty="0">
              <a:solidFill>
                <a:srgbClr val="0B2644"/>
              </a:solidFill>
            </a:endParaRPr>
          </a:p>
        </p:txBody>
      </p:sp>
      <p:pic>
        <p:nvPicPr>
          <p:cNvPr id="123" name="Google Shape;123;p13"/>
          <p:cNvPicPr preferRelativeResize="0"/>
          <p:nvPr/>
        </p:nvPicPr>
        <p:blipFill rotWithShape="1">
          <a:blip r:embed="rId3">
            <a:alphaModFix/>
          </a:blip>
          <a:srcRect/>
          <a:stretch/>
        </p:blipFill>
        <p:spPr>
          <a:xfrm>
            <a:off x="-2871" y="261902"/>
            <a:ext cx="915162" cy="914400"/>
          </a:xfrm>
          <a:prstGeom prst="rect">
            <a:avLst/>
          </a:prstGeom>
          <a:noFill/>
          <a:ln>
            <a:noFill/>
          </a:ln>
        </p:spPr>
      </p:pic>
      <p:sp>
        <p:nvSpPr>
          <p:cNvPr id="124" name="Google Shape;124;p13"/>
          <p:cNvSpPr txBox="1"/>
          <p:nvPr/>
        </p:nvSpPr>
        <p:spPr>
          <a:xfrm>
            <a:off x="774693" y="1992592"/>
            <a:ext cx="5827776" cy="295709"/>
          </a:xfrm>
          <a:prstGeom prst="rect">
            <a:avLst/>
          </a:prstGeom>
          <a:noFill/>
          <a:ln>
            <a:noFill/>
          </a:ln>
        </p:spPr>
        <p:txBody>
          <a:bodyPr spcFirstLastPara="1" wrap="square" lIns="91425" tIns="45700" rIns="91425" bIns="45700" anchor="t" anchorCtr="0">
            <a:noAutofit/>
          </a:bodyPr>
          <a:lstStyle/>
          <a:p>
            <a:pPr lvl="0"/>
            <a:r>
              <a:rPr lang="en-US" sz="1600" b="1" cap="small" dirty="0">
                <a:solidFill>
                  <a:srgbClr val="04254C"/>
                </a:solidFill>
              </a:rPr>
              <a:t>What are the standards and how were they developed?</a:t>
            </a:r>
            <a:endParaRPr sz="1600" dirty="0">
              <a:solidFill>
                <a:srgbClr val="04254C"/>
              </a:solidFill>
            </a:endParaRPr>
          </a:p>
        </p:txBody>
      </p:sp>
      <p:sp>
        <p:nvSpPr>
          <p:cNvPr id="2" name="Rectangle 1">
            <a:extLst>
              <a:ext uri="{FF2B5EF4-FFF2-40B4-BE49-F238E27FC236}">
                <a16:creationId xmlns:a16="http://schemas.microsoft.com/office/drawing/2014/main" id="{A84CA1CA-BCFE-408E-A803-896A08B3F1C9}"/>
              </a:ext>
            </a:extLst>
          </p:cNvPr>
          <p:cNvSpPr/>
          <p:nvPr/>
        </p:nvSpPr>
        <p:spPr>
          <a:xfrm>
            <a:off x="935993" y="225868"/>
            <a:ext cx="132129" cy="10195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8D4F8AA-7F77-411C-B9C8-3FBEDA290AE9}"/>
              </a:ext>
            </a:extLst>
          </p:cNvPr>
          <p:cNvSpPr/>
          <p:nvPr/>
        </p:nvSpPr>
        <p:spPr>
          <a:xfrm>
            <a:off x="1072263" y="213575"/>
            <a:ext cx="132129" cy="1004795"/>
          </a:xfrm>
          <a:prstGeom prst="rect">
            <a:avLst/>
          </a:prstGeom>
          <a:solidFill>
            <a:srgbClr val="E6C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7F16DB-2719-4890-8857-C77BDE4111B7}"/>
              </a:ext>
            </a:extLst>
          </p:cNvPr>
          <p:cNvSpPr/>
          <p:nvPr/>
        </p:nvSpPr>
        <p:spPr>
          <a:xfrm>
            <a:off x="6527056" y="207580"/>
            <a:ext cx="338206" cy="310884"/>
          </a:xfrm>
          <a:prstGeom prst="rect">
            <a:avLst/>
          </a:prstGeom>
          <a:solidFill>
            <a:srgbClr val="E6C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F71D825-3B91-4F3F-8F0D-E75ABACCC410}"/>
              </a:ext>
            </a:extLst>
          </p:cNvPr>
          <p:cNvSpPr/>
          <p:nvPr/>
        </p:nvSpPr>
        <p:spPr>
          <a:xfrm>
            <a:off x="6526476" y="558862"/>
            <a:ext cx="338206" cy="308225"/>
          </a:xfrm>
          <a:prstGeom prst="rect">
            <a:avLst/>
          </a:prstGeom>
          <a:solidFill>
            <a:srgbClr val="539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F07AC5B-E900-4E3B-A05F-A85E3B867564}"/>
              </a:ext>
            </a:extLst>
          </p:cNvPr>
          <p:cNvSpPr/>
          <p:nvPr/>
        </p:nvSpPr>
        <p:spPr>
          <a:xfrm>
            <a:off x="6527056" y="907486"/>
            <a:ext cx="338206" cy="310884"/>
          </a:xfrm>
          <a:prstGeom prst="rect">
            <a:avLst/>
          </a:prstGeom>
          <a:solidFill>
            <a:srgbClr val="499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Google Shape;88;p13">
            <a:extLst>
              <a:ext uri="{FF2B5EF4-FFF2-40B4-BE49-F238E27FC236}">
                <a16:creationId xmlns:a16="http://schemas.microsoft.com/office/drawing/2014/main" id="{412001EC-463E-4849-87E4-2D538E9DC941}"/>
              </a:ext>
            </a:extLst>
          </p:cNvPr>
          <p:cNvSpPr txBox="1"/>
          <p:nvPr/>
        </p:nvSpPr>
        <p:spPr>
          <a:xfrm>
            <a:off x="1303674" y="372168"/>
            <a:ext cx="5080626" cy="839523"/>
          </a:xfrm>
          <a:prstGeom prst="rect">
            <a:avLst/>
          </a:prstGeom>
          <a:noFill/>
          <a:ln>
            <a:noFill/>
          </a:ln>
        </p:spPr>
        <p:txBody>
          <a:bodyPr spcFirstLastPara="1" wrap="square" lIns="91425" tIns="45700" rIns="91425" bIns="45700" anchor="t" anchorCtr="0">
            <a:noAutofit/>
          </a:bodyPr>
          <a:lstStyle/>
          <a:p>
            <a:pPr lvl="0"/>
            <a:r>
              <a:rPr lang="en-US" sz="2400" b="1" cap="small" dirty="0">
                <a:solidFill>
                  <a:schemeClr val="bg1"/>
                </a:solidFill>
              </a:rPr>
              <a:t>Grants Management Standard Data Elements</a:t>
            </a:r>
            <a:endParaRPr lang="en-US" sz="1800" dirty="0">
              <a:solidFill>
                <a:schemeClr val="bg1"/>
              </a:solidFill>
            </a:endParaRPr>
          </a:p>
        </p:txBody>
      </p:sp>
      <p:sp>
        <p:nvSpPr>
          <p:cNvPr id="38" name="Google Shape;92;p13">
            <a:extLst>
              <a:ext uri="{FF2B5EF4-FFF2-40B4-BE49-F238E27FC236}">
                <a16:creationId xmlns:a16="http://schemas.microsoft.com/office/drawing/2014/main" id="{51E88A51-0A42-42D0-AE2A-63536B7149FE}"/>
              </a:ext>
            </a:extLst>
          </p:cNvPr>
          <p:cNvSpPr/>
          <p:nvPr/>
        </p:nvSpPr>
        <p:spPr>
          <a:xfrm>
            <a:off x="-2871" y="2074251"/>
            <a:ext cx="685800" cy="2651760"/>
          </a:xfrm>
          <a:prstGeom prst="rect">
            <a:avLst/>
          </a:prstGeom>
          <a:solidFill>
            <a:srgbClr val="E6C1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7F8F8"/>
              </a:solidFill>
              <a:latin typeface="Source Sans Pro"/>
              <a:ea typeface="Source Sans Pro"/>
              <a:cs typeface="Source Sans Pro"/>
              <a:sym typeface="Source Sans Pro"/>
            </a:endParaRPr>
          </a:p>
        </p:txBody>
      </p:sp>
      <p:sp>
        <p:nvSpPr>
          <p:cNvPr id="39" name="Google Shape;92;p13">
            <a:extLst>
              <a:ext uri="{FF2B5EF4-FFF2-40B4-BE49-F238E27FC236}">
                <a16:creationId xmlns:a16="http://schemas.microsoft.com/office/drawing/2014/main" id="{DAADC444-D266-4DC7-AC3C-A628E109EAD2}"/>
              </a:ext>
            </a:extLst>
          </p:cNvPr>
          <p:cNvSpPr/>
          <p:nvPr/>
        </p:nvSpPr>
        <p:spPr>
          <a:xfrm>
            <a:off x="-1347" y="4948386"/>
            <a:ext cx="685800" cy="1828800"/>
          </a:xfrm>
          <a:prstGeom prst="rect">
            <a:avLst/>
          </a:prstGeom>
          <a:solidFill>
            <a:srgbClr val="539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7F8F8"/>
              </a:solidFill>
              <a:latin typeface="Source Sans Pro"/>
              <a:ea typeface="Source Sans Pro"/>
              <a:cs typeface="Source Sans Pro"/>
              <a:sym typeface="Source Sans Pro"/>
            </a:endParaRPr>
          </a:p>
        </p:txBody>
      </p:sp>
      <p:sp>
        <p:nvSpPr>
          <p:cNvPr id="40" name="Google Shape;124;p13">
            <a:extLst>
              <a:ext uri="{FF2B5EF4-FFF2-40B4-BE49-F238E27FC236}">
                <a16:creationId xmlns:a16="http://schemas.microsoft.com/office/drawing/2014/main" id="{C20F3FBC-4B8E-45B8-BCA7-E775606A0E16}"/>
              </a:ext>
            </a:extLst>
          </p:cNvPr>
          <p:cNvSpPr txBox="1"/>
          <p:nvPr/>
        </p:nvSpPr>
        <p:spPr>
          <a:xfrm>
            <a:off x="774693" y="4850850"/>
            <a:ext cx="5993712" cy="343105"/>
          </a:xfrm>
          <a:prstGeom prst="rect">
            <a:avLst/>
          </a:prstGeom>
          <a:noFill/>
          <a:ln>
            <a:noFill/>
          </a:ln>
        </p:spPr>
        <p:txBody>
          <a:bodyPr spcFirstLastPara="1" wrap="square" lIns="91425" tIns="45700" rIns="91425" bIns="45700" anchor="t" anchorCtr="0">
            <a:noAutofit/>
          </a:bodyPr>
          <a:lstStyle/>
          <a:p>
            <a:pPr lvl="0"/>
            <a:r>
              <a:rPr lang="en-US" sz="1600" b="1" cap="small" dirty="0">
                <a:solidFill>
                  <a:srgbClr val="04254C"/>
                </a:solidFill>
              </a:rPr>
              <a:t>What happens now that these standards are available? </a:t>
            </a:r>
            <a:endParaRPr sz="1600" dirty="0">
              <a:solidFill>
                <a:srgbClr val="04254C"/>
              </a:solidFill>
            </a:endParaRPr>
          </a:p>
        </p:txBody>
      </p:sp>
      <p:sp>
        <p:nvSpPr>
          <p:cNvPr id="41" name="Google Shape;92;p13">
            <a:extLst>
              <a:ext uri="{FF2B5EF4-FFF2-40B4-BE49-F238E27FC236}">
                <a16:creationId xmlns:a16="http://schemas.microsoft.com/office/drawing/2014/main" id="{A7BE7B68-4D72-488C-B74E-FFE10A83B3B4}"/>
              </a:ext>
            </a:extLst>
          </p:cNvPr>
          <p:cNvSpPr/>
          <p:nvPr/>
        </p:nvSpPr>
        <p:spPr>
          <a:xfrm>
            <a:off x="-2871" y="6984321"/>
            <a:ext cx="685800" cy="1691640"/>
          </a:xfrm>
          <a:prstGeom prst="rect">
            <a:avLst/>
          </a:prstGeom>
          <a:solidFill>
            <a:srgbClr val="4993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7F8F8"/>
              </a:solidFill>
              <a:latin typeface="Source Sans Pro"/>
              <a:ea typeface="Source Sans Pro"/>
              <a:cs typeface="Source Sans Pro"/>
              <a:sym typeface="Source Sans Pro"/>
            </a:endParaRPr>
          </a:p>
        </p:txBody>
      </p:sp>
      <p:sp>
        <p:nvSpPr>
          <p:cNvPr id="42" name="Google Shape;124;p13">
            <a:extLst>
              <a:ext uri="{FF2B5EF4-FFF2-40B4-BE49-F238E27FC236}">
                <a16:creationId xmlns:a16="http://schemas.microsoft.com/office/drawing/2014/main" id="{FAED85F4-5E1B-42CA-9F36-41DA6B14AEC8}"/>
              </a:ext>
            </a:extLst>
          </p:cNvPr>
          <p:cNvSpPr txBox="1"/>
          <p:nvPr/>
        </p:nvSpPr>
        <p:spPr>
          <a:xfrm>
            <a:off x="774693" y="6878519"/>
            <a:ext cx="5827775" cy="324400"/>
          </a:xfrm>
          <a:prstGeom prst="rect">
            <a:avLst/>
          </a:prstGeom>
          <a:noFill/>
          <a:ln>
            <a:noFill/>
          </a:ln>
        </p:spPr>
        <p:txBody>
          <a:bodyPr spcFirstLastPara="1" wrap="square" lIns="91425" tIns="45700" rIns="91425" bIns="45700" anchor="t" anchorCtr="0">
            <a:noAutofit/>
          </a:bodyPr>
          <a:lstStyle/>
          <a:p>
            <a:r>
              <a:rPr lang="en-US" sz="1600" b="1" cap="small" dirty="0">
                <a:solidFill>
                  <a:srgbClr val="04254C"/>
                </a:solidFill>
              </a:rPr>
              <a:t>What will drive future updates to the standards?</a:t>
            </a:r>
            <a:endParaRPr sz="1600" b="1" cap="small" dirty="0">
              <a:solidFill>
                <a:srgbClr val="04254C"/>
              </a:solidFill>
            </a:endParaRPr>
          </a:p>
        </p:txBody>
      </p:sp>
      <p:sp>
        <p:nvSpPr>
          <p:cNvPr id="15" name="TextBox 14">
            <a:extLst>
              <a:ext uri="{FF2B5EF4-FFF2-40B4-BE49-F238E27FC236}">
                <a16:creationId xmlns:a16="http://schemas.microsoft.com/office/drawing/2014/main" id="{A23A8337-74D6-494E-AD9D-84A9D2781069}"/>
              </a:ext>
            </a:extLst>
          </p:cNvPr>
          <p:cNvSpPr txBox="1"/>
          <p:nvPr/>
        </p:nvSpPr>
        <p:spPr>
          <a:xfrm>
            <a:off x="786257" y="2289359"/>
            <a:ext cx="5720919" cy="2585323"/>
          </a:xfrm>
          <a:prstGeom prst="rect">
            <a:avLst/>
          </a:prstGeom>
          <a:noFill/>
        </p:spPr>
        <p:txBody>
          <a:bodyPr wrap="square" rtlCol="0">
            <a:spAutoFit/>
          </a:bodyPr>
          <a:lstStyle/>
          <a:p>
            <a:r>
              <a:rPr lang="en-US" sz="1200" b="1" dirty="0">
                <a:solidFill>
                  <a:srgbClr val="04254C"/>
                </a:solidFill>
              </a:rPr>
              <a:t>The standard data elements represent a significant milestone </a:t>
            </a:r>
            <a:r>
              <a:rPr lang="en-US" sz="1200" dirty="0">
                <a:solidFill>
                  <a:srgbClr val="04254C"/>
                </a:solidFill>
              </a:rPr>
              <a:t>to improve the interoperability and quality of grants management data, support the modernization of grants information technology solutions, and reduce recipient reporting burden. Currently, the standard data elements include over 400 common grants management terms and definitions that will require further refinement over time to support implementation. </a:t>
            </a:r>
            <a:r>
              <a:rPr lang="en-US" sz="1200" b="1" dirty="0">
                <a:solidFill>
                  <a:srgbClr val="04254C"/>
                </a:solidFill>
              </a:rPr>
              <a:t>This common language is the first step to realizing the benefits of data standardization. </a:t>
            </a:r>
          </a:p>
          <a:p>
            <a:endParaRPr lang="en-US" sz="600" b="1" dirty="0">
              <a:solidFill>
                <a:srgbClr val="04254C"/>
              </a:solidFill>
            </a:endParaRPr>
          </a:p>
          <a:p>
            <a:r>
              <a:rPr lang="en-US" sz="1200" dirty="0">
                <a:solidFill>
                  <a:srgbClr val="04254C"/>
                </a:solidFill>
              </a:rPr>
              <a:t>Version 1.0 of the standard data elements were developed based on the Federal Integrated Business Framework (FIBF) business capabilities and use cases. A cross-agency workgroup, including representatives from over 15 Federal awarding agencies, began documenting the business capabilities and use cases in 2016. These were made available for public comment from November 2018 to February 2019 and over 1,100 comments were received and adjudicated.</a:t>
            </a:r>
            <a:endParaRPr lang="en-US" dirty="0">
              <a:solidFill>
                <a:srgbClr val="04254C"/>
              </a:solidFill>
            </a:endParaRPr>
          </a:p>
        </p:txBody>
      </p:sp>
      <p:sp>
        <p:nvSpPr>
          <p:cNvPr id="35" name="TextBox 34">
            <a:extLst>
              <a:ext uri="{FF2B5EF4-FFF2-40B4-BE49-F238E27FC236}">
                <a16:creationId xmlns:a16="http://schemas.microsoft.com/office/drawing/2014/main" id="{C05A29FB-1403-41FC-9D5E-573B792E9A8A}"/>
              </a:ext>
            </a:extLst>
          </p:cNvPr>
          <p:cNvSpPr txBox="1"/>
          <p:nvPr/>
        </p:nvSpPr>
        <p:spPr>
          <a:xfrm>
            <a:off x="786257" y="5155109"/>
            <a:ext cx="5691154" cy="1754326"/>
          </a:xfrm>
          <a:prstGeom prst="rect">
            <a:avLst/>
          </a:prstGeom>
          <a:noFill/>
        </p:spPr>
        <p:txBody>
          <a:bodyPr wrap="square" rtlCol="0">
            <a:spAutoFit/>
          </a:bodyPr>
          <a:lstStyle/>
          <a:p>
            <a:r>
              <a:rPr lang="en-US" sz="1200" b="1" dirty="0">
                <a:solidFill>
                  <a:srgbClr val="04254C"/>
                </a:solidFill>
              </a:rPr>
              <a:t>Future adoption of these standards through shared solutions will reduce the number of systems a recipient is required to interact with.</a:t>
            </a:r>
            <a:r>
              <a:rPr lang="en-US" sz="1200" dirty="0">
                <a:solidFill>
                  <a:srgbClr val="04254C"/>
                </a:solidFill>
              </a:rPr>
              <a:t> To expedite the adoption of standards, the CAP Goal 8 ESC will rely on the Federal and recipient community to identify the most pressing pain points, such as existing information collection requests, that may be streamlined and benefit from standardization. Pursuant to M-19-16 “Centralized Mission Support Capabilities for the Federal Government” and in support of CAP Goal 8 Strategy 2: Build Shared IT Infrastructure, </a:t>
            </a:r>
            <a:r>
              <a:rPr lang="en-US" sz="1200" b="1" dirty="0">
                <a:solidFill>
                  <a:srgbClr val="04254C"/>
                </a:solidFill>
              </a:rPr>
              <a:t>Federal awarding agencies must incorporate these standards in future grants management systems investments</a:t>
            </a:r>
            <a:r>
              <a:rPr lang="en-US" sz="1200" dirty="0">
                <a:solidFill>
                  <a:srgbClr val="04254C"/>
                </a:solidFill>
              </a:rPr>
              <a:t>. </a:t>
            </a:r>
          </a:p>
        </p:txBody>
      </p:sp>
      <p:sp>
        <p:nvSpPr>
          <p:cNvPr id="36" name="TextBox 35">
            <a:extLst>
              <a:ext uri="{FF2B5EF4-FFF2-40B4-BE49-F238E27FC236}">
                <a16:creationId xmlns:a16="http://schemas.microsoft.com/office/drawing/2014/main" id="{F397B162-766B-4BC9-886F-530EE9A95D19}"/>
              </a:ext>
            </a:extLst>
          </p:cNvPr>
          <p:cNvSpPr txBox="1"/>
          <p:nvPr/>
        </p:nvSpPr>
        <p:spPr>
          <a:xfrm>
            <a:off x="786257" y="7190967"/>
            <a:ext cx="5768247" cy="1569660"/>
          </a:xfrm>
          <a:prstGeom prst="rect">
            <a:avLst/>
          </a:prstGeom>
          <a:noFill/>
        </p:spPr>
        <p:txBody>
          <a:bodyPr wrap="square" rtlCol="0">
            <a:spAutoFit/>
          </a:bodyPr>
          <a:lstStyle/>
          <a:p>
            <a:r>
              <a:rPr lang="en-US" sz="1200" b="1" dirty="0">
                <a:solidFill>
                  <a:srgbClr val="04254C"/>
                </a:solidFill>
              </a:rPr>
              <a:t>Immediate system needs and the identification of existing pain points will drive future updates.</a:t>
            </a:r>
            <a:r>
              <a:rPr lang="en-US" sz="1200" dirty="0">
                <a:solidFill>
                  <a:srgbClr val="04254C"/>
                </a:solidFill>
              </a:rPr>
              <a:t> For instance, if a Federal awarding agency has an immediate need to invest in a grants management system, the agency is responsible coordinating with the pre-designated Quality Service Management Office (QSMO) for grants, per M-19-16, to ensure adherence and raise any proposed refinements to the standards. Future updates to the standards will also be driven by updates to authoritative sources, such as the Uniform Guidance available at 2 CFR part 200.</a:t>
            </a:r>
            <a:endParaRPr lang="en-US" dirty="0">
              <a:solidFill>
                <a:srgbClr val="04254C"/>
              </a:solidFill>
            </a:endParaRPr>
          </a:p>
        </p:txBody>
      </p:sp>
      <p:sp>
        <p:nvSpPr>
          <p:cNvPr id="25" name="TextBox 24">
            <a:extLst>
              <a:ext uri="{FF2B5EF4-FFF2-40B4-BE49-F238E27FC236}">
                <a16:creationId xmlns:a16="http://schemas.microsoft.com/office/drawing/2014/main" id="{751D7413-C3D4-4243-B1FA-EC86593D7264}"/>
              </a:ext>
            </a:extLst>
          </p:cNvPr>
          <p:cNvSpPr txBox="1"/>
          <p:nvPr/>
        </p:nvSpPr>
        <p:spPr>
          <a:xfrm>
            <a:off x="-13842" y="1342298"/>
            <a:ext cx="6894364" cy="646331"/>
          </a:xfrm>
          <a:prstGeom prst="rect">
            <a:avLst/>
          </a:prstGeom>
          <a:noFill/>
        </p:spPr>
        <p:txBody>
          <a:bodyPr wrap="square" rtlCol="0">
            <a:spAutoFit/>
          </a:bodyPr>
          <a:lstStyle/>
          <a:p>
            <a:pPr algn="ctr"/>
            <a:r>
              <a:rPr lang="en-US" sz="1200" i="1" dirty="0">
                <a:solidFill>
                  <a:srgbClr val="04254C"/>
                </a:solidFill>
              </a:rPr>
              <a:t>OMB, on behalf of the Cross-Agency Priority Goal: Results-Oriented Accountability for Grants Executive Steering Committee (ESC), is issuing Version 1.0 of the standard grants management data elements available at: </a:t>
            </a:r>
            <a:r>
              <a:rPr lang="en-US" sz="1200" i="1" dirty="0">
                <a:solidFill>
                  <a:srgbClr val="04254C"/>
                </a:solidFill>
                <a:hlinkClick r:id="rId4"/>
              </a:rPr>
              <a:t>https://ussm.gsa.gov/fibf-gm/</a:t>
            </a:r>
            <a:r>
              <a:rPr lang="en-US" sz="1200" i="1" dirty="0">
                <a:solidFill>
                  <a:srgbClr val="04254C"/>
                </a:solidFill>
              </a:rPr>
              <a:t>.  </a:t>
            </a:r>
          </a:p>
        </p:txBody>
      </p:sp>
      <p:sp>
        <p:nvSpPr>
          <p:cNvPr id="24" name="TextBox 23">
            <a:extLst>
              <a:ext uri="{FF2B5EF4-FFF2-40B4-BE49-F238E27FC236}">
                <a16:creationId xmlns:a16="http://schemas.microsoft.com/office/drawing/2014/main" id="{F397B162-766B-4BC9-886F-530EE9A95D19}"/>
              </a:ext>
            </a:extLst>
          </p:cNvPr>
          <p:cNvSpPr txBox="1"/>
          <p:nvPr/>
        </p:nvSpPr>
        <p:spPr>
          <a:xfrm>
            <a:off x="5752" y="8811421"/>
            <a:ext cx="6852161" cy="276999"/>
          </a:xfrm>
          <a:prstGeom prst="rect">
            <a:avLst/>
          </a:prstGeom>
          <a:noFill/>
        </p:spPr>
        <p:txBody>
          <a:bodyPr wrap="square" rtlCol="0">
            <a:spAutoFit/>
          </a:bodyPr>
          <a:lstStyle/>
          <a:p>
            <a:pPr algn="ctr"/>
            <a:r>
              <a:rPr lang="en-US" sz="1200" b="1" cap="small" dirty="0">
                <a:solidFill>
                  <a:srgbClr val="04254C"/>
                </a:solidFill>
              </a:rPr>
              <a:t>Stay informed by selecting “Join Community” on the </a:t>
            </a:r>
            <a:r>
              <a:rPr lang="en-US" sz="1200" b="1" cap="small" dirty="0">
                <a:solidFill>
                  <a:srgbClr val="04254C"/>
                </a:solidFill>
                <a:hlinkClick r:id="rId5"/>
              </a:rPr>
              <a:t>Grants CAP Goal Page</a:t>
            </a:r>
            <a:endParaRPr lang="en-US" sz="1200" b="1" cap="small" dirty="0">
              <a:solidFill>
                <a:srgbClr val="04254C"/>
              </a:solidFill>
            </a:endParaRPr>
          </a:p>
        </p:txBody>
      </p:sp>
    </p:spTree>
    <p:extLst>
      <p:ext uri="{BB962C8B-B14F-4D97-AF65-F5344CB8AC3E}">
        <p14:creationId xmlns:p14="http://schemas.microsoft.com/office/powerpoint/2010/main" val="197315434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39383255C38B4DA9D5C732D7AF9E4E" ma:contentTypeVersion="21" ma:contentTypeDescription="Create a new document." ma:contentTypeScope="" ma:versionID="c3e912b71938b5389f6a9446f658016f">
  <xsd:schema xmlns:xsd="http://www.w3.org/2001/XMLSchema" xmlns:xs="http://www.w3.org/2001/XMLSchema" xmlns:p="http://schemas.microsoft.com/office/2006/metadata/properties" xmlns:ns2="5183cf2f-65fa-471f-b289-068b3e4a8c87" xmlns:ns3="4bb2f405-6655-473c-8d9b-3654730134bd" xmlns:ns4="c1423053-c61a-4e3a-907f-9cd94057210b" targetNamespace="http://schemas.microsoft.com/office/2006/metadata/properties" ma:root="true" ma:fieldsID="7723fa4763d0f2f1732991f440539a13" ns2:_="" ns3:_="" ns4:_="">
    <xsd:import namespace="5183cf2f-65fa-471f-b289-068b3e4a8c87"/>
    <xsd:import namespace="4bb2f405-6655-473c-8d9b-3654730134bd"/>
    <xsd:import namespace="c1423053-c61a-4e3a-907f-9cd94057210b"/>
    <xsd:element name="properties">
      <xsd:complexType>
        <xsd:sequence>
          <xsd:element name="documentManagement">
            <xsd:complexType>
              <xsd:all>
                <xsd:element ref="ns2:Document_x0020_Type" minOccurs="0"/>
                <xsd:element ref="ns2:Sub-Document_x0020_Type" minOccurs="0"/>
                <xsd:element ref="ns2:Document_x0020_Status" minOccurs="0"/>
                <xsd:element ref="ns2:Capability_x0020_Area" minOccurs="0"/>
                <xsd:element ref="ns2:Client" minOccurs="0"/>
                <xsd:element ref="ns3:SharedWithUsers" minOccurs="0"/>
                <xsd:element ref="ns3:SharingHintHash" minOccurs="0"/>
                <xsd:element ref="ns3:SharedWithDetails" minOccurs="0"/>
                <xsd:element ref="ns4:vkcf" minOccurs="0"/>
                <xsd:element ref="ns2:LastSharedByUser" minOccurs="0"/>
                <xsd:element ref="ns2: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83cf2f-65fa-471f-b289-068b3e4a8c87" elementFormDefault="qualified">
    <xsd:import namespace="http://schemas.microsoft.com/office/2006/documentManagement/types"/>
    <xsd:import namespace="http://schemas.microsoft.com/office/infopath/2007/PartnerControls"/>
    <xsd:element name="Document_x0020_Type" ma:index="8" nillable="true" ma:displayName="Document Type" ma:description="Identify the type of document you are uploading" ma:format="Dropdown" ma:internalName="Document_x0020_Type">
      <xsd:simpleType>
        <xsd:restriction base="dms:Choice">
          <xsd:enumeration value="Business Development"/>
          <xsd:enumeration value="Client Deliverable"/>
          <xsd:enumeration value="Contractual"/>
          <xsd:enumeration value="EHC Internal"/>
          <xsd:enumeration value="Graphic/Image"/>
          <xsd:enumeration value="Notes/Research"/>
          <xsd:enumeration value="Template"/>
          <xsd:enumeration value="Other"/>
        </xsd:restriction>
      </xsd:simpleType>
    </xsd:element>
    <xsd:element name="Sub-Document_x0020_Type" ma:index="9" nillable="true" ma:displayName="Document Sub-Type" ma:format="Dropdown" ma:internalName="Sub_x002d_Document_x0020_Type">
      <xsd:simpleType>
        <xsd:union memberTypes="dms:Text">
          <xsd:simpleType>
            <xsd:restriction base="dms:Choice">
              <xsd:enumeration value="Business Development - Account Management"/>
              <xsd:enumeration value="Business Development - Capture or Pre-RFP"/>
              <xsd:enumeration value="Business Development - Case Study/PP"/>
              <xsd:enumeration value="Business Development - Final Proposal"/>
              <xsd:enumeration value="Business Development - Pricing"/>
              <xsd:enumeration value="Business Development - Proposal Inputs"/>
              <xsd:enumeration value="Business Development - RFI"/>
              <xsd:enumeration value="Business Development - RFP"/>
              <xsd:enumeration value="Business Development - Sources Sought"/>
              <xsd:enumeration value="Business Development - Sources Sought Response"/>
              <xsd:enumeration value="Business Development - Template"/>
              <xsd:enumeration value="Business Development - WBS"/>
              <xsd:enumeration value="Business Development - Other"/>
              <xsd:enumeration value="Client Deliverable - Change Management Plan"/>
              <xsd:enumeration value="Client Deliverable - Communications Plan"/>
              <xsd:enumeration value="Client Deliverable - Competency Model"/>
              <xsd:enumeration value="Client Deliverable - Current State Analysis"/>
              <xsd:enumeration value="Client Deliverable - Implementation Plan"/>
              <xsd:enumeration value="Client Deliverable - Process Model"/>
              <xsd:enumeration value="Client Deliverable - Recomendations"/>
              <xsd:enumeration value="Client Deliverable - Stakeholder Analysis"/>
              <xsd:enumeration value="Client Deliverable - Status Report"/>
              <xsd:enumeration value="Client Deliverable - Strategic Plan"/>
              <xsd:enumeration value="Client Deliverable - Tool"/>
              <xsd:enumeration value="Client Deliverable - Training Plan"/>
              <xsd:enumeration value="Client Deliverable - Other"/>
              <xsd:enumeration value="Contractual - Contract"/>
              <xsd:enumeration value="Contractual - Invoice"/>
              <xsd:enumeration value="Contractual - NDA"/>
              <xsd:enumeration value="Contractual - Statement of Work"/>
              <xsd:enumeration value="Contractual - Teaming Agreement"/>
              <xsd:enumeration value="Contractual - Other"/>
              <xsd:enumeration value="EHC Internal - Form"/>
              <xsd:enumeration value="EHC Internal - Internal Information"/>
              <xsd:enumeration value="EHC Internal - Marketing Material"/>
              <xsd:enumeration value="EHC Internal - Presentation"/>
              <xsd:enumeration value="EHC Internal - Training"/>
              <xsd:enumeration value="EHC Internal - Tool"/>
              <xsd:enumeration value="EHC Internal - Other"/>
              <xsd:enumeration value="Notes/Research - All"/>
              <xsd:enumeration value="Graphic/Image - Branding or Logos"/>
              <xsd:enumeration value="Graphic/Image - Client-specific"/>
              <xsd:enumeration value="Graphic/Image - EHC-related"/>
              <xsd:enumeration value="Graphic/Image - Other"/>
              <xsd:enumeration value="Template - Client Deliverable"/>
              <xsd:enumeration value="Template - Other"/>
              <xsd:enumeration value="Template - General EHC"/>
              <xsd:enumeration value="Template - Project Management"/>
            </xsd:restriction>
          </xsd:simpleType>
        </xsd:union>
      </xsd:simpleType>
    </xsd:element>
    <xsd:element name="Document_x0020_Status" ma:index="10" nillable="true" ma:displayName="Document Status" ma:format="RadioButtons" ma:internalName="Document_x0020_Status">
      <xsd:simpleType>
        <xsd:restriction base="dms:Choice">
          <xsd:enumeration value="Draft"/>
          <xsd:enumeration value="Ongoing"/>
          <xsd:enumeration value="Final"/>
          <xsd:enumeration value="Final - Do not use without permission"/>
        </xsd:restriction>
      </xsd:simpleType>
    </xsd:element>
    <xsd:element name="Capability_x0020_Area" ma:index="11" nillable="true" ma:displayName="Capability Area" ma:format="RadioButtons" ma:internalName="Capability_x0020_Area">
      <xsd:simpleType>
        <xsd:restriction base="dms:Choice">
          <xsd:enumeration value="Strategy"/>
          <xsd:enumeration value="Organizational Transformation"/>
          <xsd:enumeration value="Process Improvement"/>
          <xsd:enumeration value="Change Management"/>
          <xsd:enumeration value="Program Management"/>
        </xsd:restriction>
      </xsd:simpleType>
    </xsd:element>
    <xsd:element name="Client" ma:index="12" nillable="true" ma:displayName="Client" ma:format="Dropdown" ma:internalName="Client">
      <xsd:simpleType>
        <xsd:union memberTypes="dms:Text">
          <xsd:simpleType>
            <xsd:restriction base="dms:Choice">
              <xsd:enumeration value="Amtrak/MARTA"/>
              <xsd:enumeration value="BEP"/>
              <xsd:enumeration value="CBP"/>
              <xsd:enumeration value="Census"/>
              <xsd:enumeration value="COLA"/>
              <xsd:enumeration value="Commerce"/>
              <xsd:enumeration value="DHS"/>
              <xsd:enumeration value="DoD"/>
              <xsd:enumeration value="DOJ USMS"/>
              <xsd:enumeration value="DoL"/>
              <xsd:enumeration value="FEMA"/>
              <xsd:enumeration value="FreddieMac"/>
              <xsd:enumeration value="GSA"/>
              <xsd:enumeration value="HHC"/>
              <xsd:enumeration value="HHS/FDA"/>
              <xsd:enumeration value="HHS FEVS"/>
              <xsd:enumeration value="ICE"/>
              <xsd:enumeration value="IDEA"/>
              <xsd:enumeration value="IRCI Change Mgmt"/>
              <xsd:enumeration value="King County DoA"/>
              <xsd:enumeration value="LG Health"/>
              <xsd:enumeration value="National Cooperative Bank"/>
              <xsd:enumeration value="NDI"/>
              <xsd:enumeration value="NPPD ISCD"/>
              <xsd:enumeration value="PBS"/>
              <xsd:enumeration value="SFPBS"/>
              <xsd:enumeration value="Stanford Health Care"/>
              <xsd:enumeration value="T-Mobile"/>
              <xsd:enumeration value="TSA"/>
              <xsd:enumeration value="USCG"/>
              <xsd:enumeration value="USDA"/>
              <xsd:enumeration value="USHMM"/>
              <xsd:enumeration value="USO"/>
              <xsd:enumeration value="USSS"/>
              <xsd:enumeration value="WBS Project"/>
              <xsd:enumeration value="WOHA"/>
              <xsd:enumeration value="Information Technology"/>
            </xsd:restriction>
          </xsd:simpleType>
        </xsd:union>
      </xsd:simpleType>
    </xsd:element>
    <xsd:element name="LastSharedByUser" ma:index="17" nillable="true" ma:displayName="Last Shared By User" ma:description="" ma:internalName="LastSharedByUser" ma:readOnly="true">
      <xsd:simpleType>
        <xsd:restriction base="dms:Note">
          <xsd:maxLength value="255"/>
        </xsd:restriction>
      </xsd:simpleType>
    </xsd:element>
    <xsd:element name="LastSharedByTime" ma:index="18"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bb2f405-6655-473c-8d9b-3654730134b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423053-c61a-4e3a-907f-9cd94057210b" elementFormDefault="qualified">
    <xsd:import namespace="http://schemas.microsoft.com/office/2006/documentManagement/types"/>
    <xsd:import namespace="http://schemas.microsoft.com/office/infopath/2007/PartnerControls"/>
    <xsd:element name="vkcf" ma:index="16" nillable="true" ma:displayName="Person or Group" ma:list="UserInfo" ma:internalName="vkcf">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element name="MediaServiceDateTaken" ma:index="21"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element name="MediaServiceLocation" ma:index="23" nillable="true" ma:displayName="MediaServiceLocation" ma:description="" ma:internalName="MediaServiceLocation" ma:readOnly="true">
      <xsd:simpleType>
        <xsd:restriction base="dms:Text"/>
      </xsd:simpleType>
    </xsd:element>
    <xsd:element name="MediaServiceOCR" ma:index="24" nillable="true" ma:displayName="MediaServiceOCR" ma:internalName="MediaServiceOCR" ma:readOnly="true">
      <xsd:simpleType>
        <xsd:restriction base="dms:Note">
          <xsd:maxLength value="255"/>
        </xsd:restriction>
      </xsd:simpleType>
    </xsd:element>
    <xsd:element name="MediaServiceEventHashCode" ma:index="25" nillable="true" ma:displayName="MediaServiceEventHashCode" ma:hidden="true" ma:internalName="MediaServiceEventHashCode" ma:readOnly="true">
      <xsd:simpleType>
        <xsd:restriction base="dms:Text"/>
      </xsd:simpleType>
    </xsd:element>
    <xsd:element name="MediaServiceGenerationTime" ma:index="26" nillable="true" ma:displayName="MediaServiceGenerationTime" ma:hidden="true" ma:internalName="MediaServiceGenerationTime" ma:readOnly="true">
      <xsd:simpleType>
        <xsd:restriction base="dms:Text"/>
      </xsd:simpleType>
    </xsd:element>
    <xsd:element name="MediaServiceAutoKeyPoints" ma:index="27" nillable="true" ma:displayName="MediaServiceAutoKeyPoints" ma:hidden="true" ma:internalName="MediaServiceAutoKeyPoints" ma:readOnly="true">
      <xsd:simpleType>
        <xsd:restriction base="dms:Note"/>
      </xsd:simpleType>
    </xsd:element>
    <xsd:element name="MediaServiceKeyPoints" ma:index="2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Status xmlns="5183cf2f-65fa-471f-b289-068b3e4a8c87" xsi:nil="true"/>
    <Document_x0020_Type xmlns="5183cf2f-65fa-471f-b289-068b3e4a8c87" xsi:nil="true"/>
    <Sub-Document_x0020_Type xmlns="5183cf2f-65fa-471f-b289-068b3e4a8c87" xsi:nil="true"/>
    <Client xmlns="5183cf2f-65fa-471f-b289-068b3e4a8c87">GSA</Client>
    <Capability_x0020_Area xmlns="5183cf2f-65fa-471f-b289-068b3e4a8c87">Change Management</Capability_x0020_Area>
    <vkcf xmlns="c1423053-c61a-4e3a-907f-9cd94057210b">
      <UserInfo>
        <DisplayName/>
        <AccountId xsi:nil="true"/>
        <AccountType/>
      </UserInfo>
    </vkc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749073-3C05-4A31-A1EB-E73A042E3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83cf2f-65fa-471f-b289-068b3e4a8c87"/>
    <ds:schemaRef ds:uri="4bb2f405-6655-473c-8d9b-3654730134bd"/>
    <ds:schemaRef ds:uri="c1423053-c61a-4e3a-907f-9cd9405721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95B923-5890-44C5-9048-A743D569EE34}">
  <ds:schemaRefs>
    <ds:schemaRef ds:uri="http://schemas.microsoft.com/office/2006/documentManagement/types"/>
    <ds:schemaRef ds:uri="http://schemas.microsoft.com/office/infopath/2007/PartnerControls"/>
    <ds:schemaRef ds:uri="c1423053-c61a-4e3a-907f-9cd94057210b"/>
    <ds:schemaRef ds:uri="http://purl.org/dc/elements/1.1/"/>
    <ds:schemaRef ds:uri="4bb2f405-6655-473c-8d9b-3654730134bd"/>
    <ds:schemaRef ds:uri="http://schemas.microsoft.com/office/2006/metadata/properties"/>
    <ds:schemaRef ds:uri="http://purl.org/dc/terms/"/>
    <ds:schemaRef ds:uri="http://schemas.openxmlformats.org/package/2006/metadata/core-properties"/>
    <ds:schemaRef ds:uri="5183cf2f-65fa-471f-b289-068b3e4a8c87"/>
    <ds:schemaRef ds:uri="http://www.w3.org/XML/1998/namespace"/>
    <ds:schemaRef ds:uri="http://purl.org/dc/dcmitype/"/>
  </ds:schemaRefs>
</ds:datastoreItem>
</file>

<file path=customXml/itemProps3.xml><?xml version="1.0" encoding="utf-8"?>
<ds:datastoreItem xmlns:ds="http://schemas.openxmlformats.org/officeDocument/2006/customXml" ds:itemID="{C0612DBE-D78C-44DB-9915-79496483D6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5460</TotalTime>
  <Words>444</Words>
  <Application>Microsoft Office PowerPoint</Application>
  <PresentationFormat>On-screen Show (4:3)</PresentationFormat>
  <Paragraphs>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Source Sans Pro</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Crew, Rachel</dc:creator>
  <cp:lastModifiedBy>Barrios, Rachel</cp:lastModifiedBy>
  <cp:revision>34</cp:revision>
  <dcterms:modified xsi:type="dcterms:W3CDTF">2019-10-10T20:55:12Z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0x010100A939383255C38B4DA9D5C732D7AF9E4E</vt:lpwstr>
  </property>
  <property fmtid="{D5CDD505-2E9C-101B-9397-08002B2CF9AE}" pid="3" name="AuthorIds_UIVersion_7680">
    <vt:lpwstr>669</vt:lpwstr>
  </property>
</Properties>
</file>