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35000" y="2303859"/>
            <a:ext cx="23114000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21"/>
          </p:nvPr>
        </p:nvSpPr>
        <p:spPr>
          <a:xfrm>
            <a:off x="-291704" y="1250156"/>
            <a:ext cx="16841392" cy="11227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quarter" idx="22"/>
          </p:nvPr>
        </p:nvSpPr>
        <p:spPr>
          <a:xfrm>
            <a:off x="12442031" y="7069144"/>
            <a:ext cx="8518923" cy="56822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Image"/>
          <p:cNvSpPr/>
          <p:nvPr>
            <p:ph type="pic" sz="quarter" idx="23"/>
          </p:nvPr>
        </p:nvSpPr>
        <p:spPr>
          <a:xfrm>
            <a:off x="12192000" y="1246988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2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age"/>
          <p:cNvSpPr/>
          <p:nvPr>
            <p:ph type="pic" idx="21"/>
          </p:nvPr>
        </p:nvSpPr>
        <p:spPr>
          <a:xfrm>
            <a:off x="1905000" y="0"/>
            <a:ext cx="2056329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635000" y="635000"/>
            <a:ext cx="10160000" cy="1244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Body Level One…"/>
          <p:cNvSpPr txBox="1"/>
          <p:nvPr>
            <p:ph type="body" idx="1"/>
          </p:nvPr>
        </p:nvSpPr>
        <p:spPr>
          <a:xfrm>
            <a:off x="3851671" y="3268265"/>
            <a:ext cx="16680658" cy="9233298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spcBef>
                <a:spcPts val="6700"/>
              </a:spcBef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b="0" sz="5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" name="Body Level One…"/>
          <p:cNvSpPr txBox="1"/>
          <p:nvPr>
            <p:ph type="body" sz="half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</p:spPr>
        <p:txBody>
          <a:bodyPr/>
          <a:lstStyle>
            <a:lvl1pPr marL="521368" indent="-521368">
              <a:spcBef>
                <a:spcPts val="5900"/>
              </a:spcBef>
              <a:buSzPct val="100000"/>
              <a:defRPr sz="5200"/>
            </a:lvl1pPr>
            <a:lvl2pPr marL="902368" indent="-521368">
              <a:spcBef>
                <a:spcPts val="5900"/>
              </a:spcBef>
              <a:buSzPct val="100000"/>
              <a:defRPr sz="5200"/>
            </a:lvl2pPr>
            <a:lvl3pPr marL="1283368" indent="-521368">
              <a:spcBef>
                <a:spcPts val="5900"/>
              </a:spcBef>
              <a:buSzPct val="100000"/>
              <a:defRPr sz="5200"/>
            </a:lvl3pPr>
            <a:lvl4pPr marL="1664368" indent="-521368">
              <a:spcBef>
                <a:spcPts val="5900"/>
              </a:spcBef>
              <a:buSzPct val="100000"/>
              <a:defRPr sz="5200"/>
            </a:lvl4pPr>
            <a:lvl5pPr marL="2045368" indent="-521368">
              <a:spcBef>
                <a:spcPts val="5900"/>
              </a:spcBef>
              <a:buSzPct val="100000"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35813" y="13001625"/>
            <a:ext cx="494513" cy="511175"/>
          </a:xfrm>
          <a:prstGeom prst="rect">
            <a:avLst/>
          </a:prstGeom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xfrm>
            <a:off x="635000" y="4536281"/>
            <a:ext cx="23114000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3958828" y="2768203"/>
            <a:ext cx="16466344" cy="1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/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635000" y="464343"/>
            <a:ext cx="23114000" cy="196453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635000" y="3268265"/>
            <a:ext cx="12700000" cy="9525001"/>
          </a:xfrm>
          <a:prstGeom prst="rect">
            <a:avLst/>
          </a:prstGeom>
        </p:spPr>
        <p:txBody>
          <a:bodyPr anchor="t">
            <a:noAutofit/>
          </a:bodyPr>
          <a:lstStyle>
            <a:lvl1pPr marL="369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13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58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027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47276" indent="-369276">
              <a:buSzPct val="100000"/>
              <a:defRPr sz="3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"/>
          <p:cNvSpPr/>
          <p:nvPr>
            <p:ph type="pic" sz="half" idx="21"/>
          </p:nvPr>
        </p:nvSpPr>
        <p:spPr>
          <a:xfrm>
            <a:off x="5307210" y="892968"/>
            <a:ext cx="13751720" cy="91725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6869906" y="892968"/>
            <a:ext cx="17377173" cy="115847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b="0"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4400"/>
            </a:lvl1pPr>
            <a:lvl2pPr marL="0" indent="228600" algn="ctr">
              <a:buSzTx/>
              <a:buNone/>
              <a:defRPr sz="4400"/>
            </a:lvl2pPr>
            <a:lvl3pPr marL="0" indent="457200" algn="ctr">
              <a:buSzTx/>
              <a:buNone/>
              <a:defRPr sz="4400"/>
            </a:lvl3pPr>
            <a:lvl4pPr marL="0" indent="685800" algn="ctr">
              <a:buSzTx/>
              <a:buNone/>
              <a:defRPr sz="4400"/>
            </a:lvl4pPr>
            <a:lvl5pPr marL="0" indent="914400" algn="ctr"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e"/>
          <p:cNvSpPr/>
          <p:nvPr>
            <p:ph type="pic" sz="half" idx="21"/>
          </p:nvPr>
        </p:nvSpPr>
        <p:spPr>
          <a:xfrm>
            <a:off x="9423796" y="3661171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/>
          <p:nvPr>
            <p:ph type="body" idx="1"/>
          </p:nvPr>
        </p:nvSpPr>
        <p:spPr>
          <a:xfrm>
            <a:off x="635000" y="1905000"/>
            <a:ext cx="231140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5000" y="635000"/>
            <a:ext cx="231140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5000" y="3175000"/>
            <a:ext cx="23114000" cy="984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normAutofit fontScale="100000" lnSpcReduction="0"/>
          </a:bodyPr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12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ypages.iit.edu/~dminh/images/pubs/dock_1hnn.gif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obleyLab/drug-computing/tree/master/uci-pharmsci/lectures/free_energy_basics" TargetMode="External"/><Relationship Id="rId3" Type="http://schemas.openxmlformats.org/officeDocument/2006/relationships/hyperlink" Target="https://creativecommons.org/licenses/by/4.0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Relationship Id="rId3" Type="http://schemas.openxmlformats.org/officeDocument/2006/relationships/hyperlink" Target="http://fiona-naughton.github.io/blog/2016/05/25/What-is-this-MD-thing-anyway" TargetMode="External"/><Relationship Id="rId4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fiona-naughton.github.io/blog/2016/05/25/What-is-this-MD-thing-anyway" TargetMode="External"/><Relationship Id="rId3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11/07/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11/07/2022</a:t>
            </a:r>
          </a:p>
        </p:txBody>
      </p:sp>
      <p:sp>
        <p:nvSpPr>
          <p:cNvPr id="173" name="Today’s lecture is a key step towards the following learning objective: Explain key concepts related to binding free energy calculations. Compare and contrast molecular docking and binding free energy calcul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lecture is a key step towards the following learning objective: Explain key concepts related to binding free energy calculations. Compare and contrast molecular docking and binding free energy calculations.</a:t>
            </a:r>
          </a:p>
          <a:p>
            <a:pPr/>
          </a:p>
          <a:p>
            <a:pPr/>
            <a:r>
              <a:t>Simulating and analyzing thermodynamic processes</a:t>
            </a: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mbrella sampling with a c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Umbrella sampling with a cat</a:t>
            </a:r>
          </a:p>
        </p:txBody>
      </p:sp>
      <p:sp>
        <p:nvSpPr>
          <p:cNvPr id="217" name="If we put a restraint on the cat, we can determine what they prefer in a smaller area. Overall, we don’t need to watch as lo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000"/>
              </a:spcBef>
              <a:buSzTx/>
              <a:buNone/>
            </a:pPr>
            <a:r>
              <a:t>If we put a restraint on the cat, we can determine what they prefer in a smaller area. Overall, we don’t need to watch as long.</a:t>
            </a:r>
          </a:p>
          <a:p>
            <a:pPr marL="0" indent="0" algn="ctr">
              <a:spcBef>
                <a:spcPts val="2000"/>
              </a:spcBef>
              <a:buSzTx/>
              <a:buNone/>
            </a:pPr>
          </a:p>
          <a:p>
            <a:pPr marL="0" indent="0" algn="ctr">
              <a:spcBef>
                <a:spcPts val="2000"/>
              </a:spcBef>
              <a:buSz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9050000" cy="6024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Thermodynamic processes</a:t>
            </a:r>
          </a:p>
        </p:txBody>
      </p:sp>
      <p:sp>
        <p:nvSpPr>
          <p:cNvPr id="222" name="A thermodynamic process involves a change in one or more variables that specify a thermodynamic st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5625" indent="-555625" defTabSz="739378">
              <a:defRPr sz="4500"/>
            </a:pPr>
            <a:r>
              <a:t>A thermodynamic process involves a change in one or more variables that specify a thermodynamic state</a:t>
            </a:r>
          </a:p>
          <a:p>
            <a:pPr marL="555625" indent="-555625" defTabSz="739378">
              <a:defRPr sz="4500"/>
            </a:pPr>
            <a:r>
              <a:t>In general and physical chemistry, you learn about specifying a state with</a:t>
            </a:r>
          </a:p>
          <a:p>
            <a:pPr lvl="1" marL="955675" indent="-555625" defTabSz="739378">
              <a:defRPr sz="4500"/>
            </a:pPr>
            <a:r>
              <a:t>temperature</a:t>
            </a:r>
          </a:p>
          <a:p>
            <a:pPr lvl="1" marL="955675" indent="-555625" defTabSz="739378">
              <a:defRPr sz="4500"/>
            </a:pPr>
            <a:r>
              <a:t>pressure/volume</a:t>
            </a:r>
          </a:p>
          <a:p>
            <a:pPr lvl="1" marL="955675" indent="-555625" defTabSz="739378">
              <a:defRPr sz="4500"/>
            </a:pPr>
            <a:r>
              <a:t>number of particles/chemical potential</a:t>
            </a:r>
          </a:p>
          <a:p>
            <a:pPr marL="555625" indent="-555625" defTabSz="739378">
              <a:defRPr sz="4500"/>
            </a:pPr>
            <a:r>
              <a:t>Processes include</a:t>
            </a:r>
          </a:p>
          <a:p>
            <a:pPr lvl="1" marL="955675" indent="-555625" defTabSz="739378">
              <a:defRPr sz="4500"/>
            </a:pPr>
            <a:r>
              <a:t>isothermal expansion - a change in volume but not temperature</a:t>
            </a:r>
          </a:p>
          <a:p>
            <a:pPr lvl="1" marL="955675" indent="-555625" defTabSz="739378">
              <a:defRPr sz="4500"/>
            </a:pPr>
            <a:r>
              <a:t>adiabatic expansion - a change in volume without heat transfer in and out of a system</a:t>
            </a:r>
          </a:p>
          <a:p>
            <a:pPr marL="555625" indent="-555625" defTabSz="739378">
              <a:defRPr sz="4500"/>
            </a:pPr>
            <a:r>
              <a:t>In molecular simulations, additional variables can define the potential energy</a:t>
            </a:r>
          </a:p>
          <a:p>
            <a:pPr lvl="1" marL="955675" indent="-555625" defTabSz="739378">
              <a:defRPr sz="4500"/>
            </a:pPr>
            <a:r>
              <a:t>harmonic spring constant and center (umbrella sampling)</a:t>
            </a:r>
          </a:p>
          <a:p>
            <a:pPr lvl="1" marL="955675" indent="-555625" defTabSz="739378">
              <a:defRPr sz="4500"/>
            </a:pPr>
            <a:r>
              <a:t>alchemical parameter for </a:t>
            </a:r>
          </a:p>
          <a:p>
            <a:pPr lvl="2" marL="1355725" indent="-555625" defTabSz="739378">
              <a:defRPr sz="4500"/>
            </a:pPr>
            <a:r>
              <a:t>transforming one substituent into another</a:t>
            </a:r>
          </a:p>
          <a:p>
            <a:pPr lvl="2" marL="1355725" indent="-555625" defTabSz="739378">
              <a:defRPr sz="4500"/>
            </a:pPr>
            <a:r>
              <a:t>decoupling a molecule from solvent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plica ex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 exchange</a:t>
            </a:r>
          </a:p>
        </p:txBody>
      </p:sp>
      <p:sp>
        <p:nvSpPr>
          <p:cNvPr id="226" name="Simulations of multiple thermodynamic states with different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Simulations of multiple thermodynamic states with different parameters</a:t>
            </a:r>
          </a:p>
          <a:p>
            <a:pPr lvl="1"/>
            <a:r>
              <a:t>originally, variation in temperature</a:t>
            </a:r>
          </a:p>
          <a:p>
            <a:pPr lvl="1"/>
            <a:r>
              <a:t>often used for alchemical coupling</a:t>
            </a:r>
          </a:p>
          <a:p>
            <a:pPr/>
            <a:r>
              <a:t>Configurations from thermodynamic states are periodically swapped</a:t>
            </a:r>
          </a:p>
          <a:p>
            <a:pPr lvl="1"/>
            <a:r>
              <a:t>Equivalently, thermodynamic parameters are swapped</a:t>
            </a:r>
          </a:p>
          <a:p>
            <a:pPr lvl="1"/>
            <a:r>
              <a:t>Swapping satisfies detailed balance; both states sample from respective Boltzmann distributions</a:t>
            </a: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wapp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Swapping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λ = 1"/>
          <p:cNvSpPr txBox="1"/>
          <p:nvPr/>
        </p:nvSpPr>
        <p:spPr>
          <a:xfrm>
            <a:off x="635000" y="3497262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1</a:t>
            </a:r>
          </a:p>
        </p:txBody>
      </p:sp>
      <p:grpSp>
        <p:nvGrpSpPr>
          <p:cNvPr id="238" name="Group"/>
          <p:cNvGrpSpPr/>
          <p:nvPr/>
        </p:nvGrpSpPr>
        <p:grpSpPr>
          <a:xfrm>
            <a:off x="2539999" y="3810000"/>
            <a:ext cx="3810001" cy="7922236"/>
            <a:chOff x="0" y="0"/>
            <a:chExt cx="3810000" cy="7922235"/>
          </a:xfrm>
        </p:grpSpPr>
        <p:sp>
          <p:nvSpPr>
            <p:cNvPr id="232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sp>
        <p:nvSpPr>
          <p:cNvPr id="239" name="λ = 0"/>
          <p:cNvSpPr txBox="1"/>
          <p:nvPr/>
        </p:nvSpPr>
        <p:spPr>
          <a:xfrm>
            <a:off x="635000" y="11419498"/>
            <a:ext cx="107076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</a:t>
            </a:r>
          </a:p>
        </p:txBody>
      </p:sp>
      <p:sp>
        <p:nvSpPr>
          <p:cNvPr id="240" name="λ = 0.2"/>
          <p:cNvSpPr txBox="1"/>
          <p:nvPr/>
        </p:nvSpPr>
        <p:spPr>
          <a:xfrm>
            <a:off x="465534" y="9794753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0.2</a:t>
            </a:r>
          </a:p>
        </p:txBody>
      </p:sp>
      <p:sp>
        <p:nvSpPr>
          <p:cNvPr id="241" name="λ = 0.4"/>
          <p:cNvSpPr txBox="1"/>
          <p:nvPr/>
        </p:nvSpPr>
        <p:spPr>
          <a:xfrm>
            <a:off x="465534" y="817000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0.4</a:t>
            </a:r>
          </a:p>
        </p:txBody>
      </p:sp>
      <p:sp>
        <p:nvSpPr>
          <p:cNvPr id="242" name="λ = 0.6"/>
          <p:cNvSpPr txBox="1"/>
          <p:nvPr/>
        </p:nvSpPr>
        <p:spPr>
          <a:xfrm>
            <a:off x="465534" y="6545262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0.6</a:t>
            </a:r>
          </a:p>
        </p:txBody>
      </p:sp>
      <p:sp>
        <p:nvSpPr>
          <p:cNvPr id="243" name="λ = 0.8"/>
          <p:cNvSpPr txBox="1"/>
          <p:nvPr/>
        </p:nvSpPr>
        <p:spPr>
          <a:xfrm>
            <a:off x="465534" y="4920517"/>
            <a:ext cx="140970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λ = 0.8</a:t>
            </a:r>
          </a:p>
        </p:txBody>
      </p:sp>
      <p:grpSp>
        <p:nvGrpSpPr>
          <p:cNvPr id="249" name="Group"/>
          <p:cNvGrpSpPr/>
          <p:nvPr/>
        </p:nvGrpSpPr>
        <p:grpSpPr>
          <a:xfrm>
            <a:off x="6223000" y="3821741"/>
            <a:ext cx="426641" cy="7786164"/>
            <a:chOff x="0" y="0"/>
            <a:chExt cx="426640" cy="7786163"/>
          </a:xfrm>
        </p:grpSpPr>
        <p:sp>
          <p:nvSpPr>
            <p:cNvPr id="244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47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48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56" name="Group"/>
          <p:cNvGrpSpPr/>
          <p:nvPr/>
        </p:nvGrpSpPr>
        <p:grpSpPr>
          <a:xfrm>
            <a:off x="6662014" y="3810000"/>
            <a:ext cx="3810001" cy="7922236"/>
            <a:chOff x="0" y="0"/>
            <a:chExt cx="3810000" cy="7922235"/>
          </a:xfrm>
        </p:grpSpPr>
        <p:sp>
          <p:nvSpPr>
            <p:cNvPr id="250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10350500" y="5348139"/>
            <a:ext cx="426641" cy="4658555"/>
            <a:chOff x="0" y="0"/>
            <a:chExt cx="426640" cy="4658553"/>
          </a:xfrm>
        </p:grpSpPr>
        <p:sp>
          <p:nvSpPr>
            <p:cNvPr id="257" name="Line"/>
            <p:cNvSpPr/>
            <p:nvPr/>
          </p:nvSpPr>
          <p:spPr>
            <a:xfrm flipV="1">
              <a:off x="213319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213319" y="3260804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59" name="X"/>
            <p:cNvSpPr txBox="1"/>
            <p:nvPr/>
          </p:nvSpPr>
          <p:spPr>
            <a:xfrm>
              <a:off x="0" y="386137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0794999" y="3810000"/>
            <a:ext cx="3810001" cy="7922236"/>
            <a:chOff x="0" y="0"/>
            <a:chExt cx="3810000" cy="7922235"/>
          </a:xfrm>
        </p:grpSpPr>
        <p:sp>
          <p:nvSpPr>
            <p:cNvPr id="261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4478000" y="3821741"/>
            <a:ext cx="426641" cy="7786164"/>
            <a:chOff x="0" y="0"/>
            <a:chExt cx="426640" cy="7786163"/>
          </a:xfrm>
        </p:grpSpPr>
        <p:sp>
          <p:nvSpPr>
            <p:cNvPr id="268" name="Line"/>
            <p:cNvSpPr/>
            <p:nvPr/>
          </p:nvSpPr>
          <p:spPr>
            <a:xfrm flipV="1">
              <a:off x="21332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213320" y="3175157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213320" y="6388413"/>
              <a:ext cx="1" cy="1397751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1" name="X"/>
            <p:cNvSpPr txBox="1"/>
            <p:nvPr/>
          </p:nvSpPr>
          <p:spPr>
            <a:xfrm>
              <a:off x="0" y="6785384"/>
              <a:ext cx="42664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14917014" y="3810000"/>
            <a:ext cx="3810001" cy="7922236"/>
            <a:chOff x="0" y="0"/>
            <a:chExt cx="3810000" cy="7922235"/>
          </a:xfrm>
        </p:grpSpPr>
        <p:sp>
          <p:nvSpPr>
            <p:cNvPr id="27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8818819" y="5348139"/>
            <a:ext cx="1" cy="4658555"/>
            <a:chOff x="0" y="0"/>
            <a:chExt cx="0" cy="4658553"/>
          </a:xfrm>
        </p:grpSpPr>
        <p:sp>
          <p:nvSpPr>
            <p:cNvPr id="280" name="Line"/>
            <p:cNvSpPr/>
            <p:nvPr/>
          </p:nvSpPr>
          <p:spPr>
            <a:xfrm flipV="1">
              <a:off x="0" y="0"/>
              <a:ext cx="1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 flipV="1">
              <a:off x="-1" y="3260804"/>
              <a:ext cx="2" cy="139775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9049999" y="3810000"/>
            <a:ext cx="3810001" cy="7922236"/>
            <a:chOff x="0" y="0"/>
            <a:chExt cx="3810000" cy="7922235"/>
          </a:xfrm>
        </p:grpSpPr>
        <p:sp>
          <p:nvSpPr>
            <p:cNvPr id="283" name="Line"/>
            <p:cNvSpPr/>
            <p:nvPr/>
          </p:nvSpPr>
          <p:spPr>
            <a:xfrm flipV="1">
              <a:off x="0" y="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00F9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 flipV="1">
              <a:off x="0" y="1423254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93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 flipV="1">
              <a:off x="0" y="3047999"/>
              <a:ext cx="3810000" cy="2"/>
            </a:xfrm>
            <a:prstGeom prst="line">
              <a:avLst/>
            </a:prstGeom>
            <a:noFill/>
            <a:ln w="2540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 flipV="1">
              <a:off x="0" y="467274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FF40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 flipV="1">
              <a:off x="0" y="6297490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AA794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0" y="7922235"/>
              <a:ext cx="3810000" cy="1"/>
            </a:xfrm>
            <a:prstGeom prst="line">
              <a:avLst/>
            </a:prstGeom>
            <a:noFill/>
            <a:ln w="254000" cap="flat">
              <a:solidFill>
                <a:srgbClr val="942192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6"/>
      <p:bldP build="whole" bldLvl="1" animBg="1" rev="0" advAuto="0" spid="249" grpId="1"/>
      <p:bldP build="whole" bldLvl="1" animBg="1" rev="0" advAuto="0" spid="267" grpId="4"/>
      <p:bldP build="whole" bldLvl="1" animBg="1" rev="0" advAuto="0" spid="289" grpId="8"/>
      <p:bldP build="whole" bldLvl="1" animBg="1" rev="0" advAuto="0" spid="256" grpId="2"/>
      <p:bldP build="whole" bldLvl="1" animBg="1" rev="0" advAuto="0" spid="272" grpId="5"/>
      <p:bldP build="whole" bldLvl="1" animBg="1" rev="0" advAuto="0" spid="260" grpId="3"/>
      <p:bldP build="whole" bldLvl="1" animBg="1" rev="0" advAuto="0" spid="282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Why perform replica exchang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perform replica exchange?</a:t>
            </a:r>
          </a:p>
        </p:txBody>
      </p:sp>
      <p:sp>
        <p:nvSpPr>
          <p:cNvPr id="292" name="Improve mixing of MCMC chains; higher-entropy states help sample configurations in lower-entropy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mixing of MCMC chains; higher-entropy states help sample configurations in lower-entropy states</a:t>
            </a:r>
          </a:p>
          <a:p>
            <a:pPr lvl="1"/>
            <a:r>
              <a:t>At high temperature, energetic barriers are crossed more quickly than at low temperature</a:t>
            </a:r>
          </a:p>
          <a:p>
            <a:pPr lvl="1"/>
            <a:r>
              <a:t>Decoupled ligands move freely compared to bound ligands. See </a:t>
            </a:r>
            <a:r>
              <a:rPr u="sng">
                <a:hlinkClick r:id="rId2" invalidUrl="" action="" tgtFrame="" tooltip="" history="1" highlightClick="0" endSnd="0"/>
              </a:rPr>
              <a:t>http://mypages.iit.edu/~dminh/images/pubs/dock_1hnn.gif</a:t>
            </a:r>
            <a:r>
              <a:t>.</a:t>
            </a:r>
          </a:p>
          <a:p>
            <a:pPr/>
            <a:r>
              <a:t>Minimal added computational expense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electing thermodynamic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Selecting thermodynamic states</a:t>
            </a:r>
          </a:p>
        </p:txBody>
      </p:sp>
      <p:sp>
        <p:nvSpPr>
          <p:cNvPr id="296" name="Thermodynamic state selection has been thought to be a tricky optimization problem…"/>
          <p:cNvSpPr txBox="1"/>
          <p:nvPr>
            <p:ph type="body" idx="1"/>
          </p:nvPr>
        </p:nvSpPr>
        <p:spPr>
          <a:xfrm>
            <a:off x="635000" y="2974525"/>
            <a:ext cx="23114000" cy="9783532"/>
          </a:xfrm>
          <a:prstGeom prst="rect">
            <a:avLst/>
          </a:prstGeom>
        </p:spPr>
        <p:txBody>
          <a:bodyPr/>
          <a:lstStyle/>
          <a:p>
            <a:pPr marL="506236" indent="-506236" defTabSz="673655">
              <a:defRPr sz="4100"/>
            </a:pPr>
            <a:r>
              <a:t>Thermodynamic state selection has been thought to be a tricky optimization problem</a:t>
            </a:r>
          </a:p>
          <a:p>
            <a:pPr marL="506236" indent="-506236" defTabSz="673655">
              <a:defRPr sz="4100"/>
            </a:pPr>
            <a:r>
              <a:t>In Nguyen and Minh (2016) [1]</a:t>
            </a:r>
          </a:p>
          <a:p>
            <a:pPr lvl="1" marL="870726" indent="-506236" defTabSz="673655">
              <a:defRPr sz="4100"/>
            </a:pPr>
            <a:r>
              <a:t>processes were simulated 100x each for each number of states, K</a:t>
            </a:r>
          </a:p>
          <a:p>
            <a:pPr lvl="1" marL="870726" indent="-506236" defTabSz="673655">
              <a:defRPr sz="4100"/>
            </a:pPr>
            <a:r>
              <a:t>the standard deviation of the free energy was evaluated as a function of the total simulation time</a:t>
            </a:r>
          </a:p>
          <a:p>
            <a:pPr lvl="1" marL="0" indent="187452" algn="ctr" defTabSz="673655">
              <a:buSzTx/>
              <a:buNone/>
              <a:defRPr sz="4100"/>
            </a:pPr>
          </a:p>
          <a:p>
            <a:pPr lvl="1" marL="870726" indent="-506236" defTabSz="673655">
              <a:defRPr sz="4100"/>
            </a:pPr>
            <a:r>
              <a:t>If there are not enough states, the convergence curve levels off</a:t>
            </a:r>
          </a:p>
          <a:p>
            <a:pPr lvl="1" marL="870726" indent="-506236" defTabSz="673655">
              <a:defRPr sz="4100"/>
            </a:pPr>
            <a:r>
              <a:t>If there are enough states, the standard deviation of free energy estimates depends on the aggregate simulation time and is insensitive to the number of states.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635000" y="2974525"/>
            <a:ext cx="17774244" cy="4461990"/>
            <a:chOff x="0" y="0"/>
            <a:chExt cx="17774244" cy="4461989"/>
          </a:xfrm>
        </p:grpSpPr>
        <p:pic>
          <p:nvPicPr>
            <p:cNvPr id="297" name="standard_deviation_ala_temp_mbar.eps" descr="standard_deviation_ala_temp_mbar.eps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682274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Deca-alanine heating"/>
            <p:cNvSpPr txBox="1"/>
            <p:nvPr/>
          </p:nvSpPr>
          <p:spPr>
            <a:xfrm>
              <a:off x="1487920" y="0"/>
              <a:ext cx="3116130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heating</a:t>
              </a:r>
            </a:p>
          </p:txBody>
        </p:sp>
        <p:pic>
          <p:nvPicPr>
            <p:cNvPr id="299" name="Group" descr="Group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97610"/>
              <a:ext cx="6091971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Group" descr="Group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817765" y="197610"/>
              <a:ext cx="6091970" cy="42643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Deca-alanine pulling"/>
            <p:cNvSpPr txBox="1"/>
            <p:nvPr/>
          </p:nvSpPr>
          <p:spPr>
            <a:xfrm>
              <a:off x="7366692" y="0"/>
              <a:ext cx="299411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Deca-alanine pulling</a:t>
              </a:r>
            </a:p>
          </p:txBody>
        </p:sp>
        <p:sp>
          <p:nvSpPr>
            <p:cNvPr id="302" name="Host-guest extraction"/>
            <p:cNvSpPr txBox="1"/>
            <p:nvPr/>
          </p:nvSpPr>
          <p:spPr>
            <a:xfrm>
              <a:off x="13521241" y="0"/>
              <a:ext cx="3115366" cy="521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457200">
                <a:defRPr sz="1800"/>
              </a:lvl1pPr>
            </a:lstStyle>
            <a:p>
              <a:pPr/>
              <a:r>
                <a:t>Host-guest extraction</a:t>
              </a:r>
            </a:p>
          </p:txBody>
        </p:sp>
      </p:grp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  <p:sp>
        <p:nvSpPr>
          <p:cNvPr id="307" name="What is a thermodynamic proces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thermodynamic process?</a:t>
            </a:r>
          </a:p>
          <a:p>
            <a:pPr/>
            <a:r>
              <a:t>What are the benefits of umbrella sampling?</a:t>
            </a:r>
          </a:p>
          <a:p>
            <a:pPr/>
            <a:r>
              <a:t>What are the benefits of performing replica exchange?</a:t>
            </a:r>
          </a:p>
          <a:p>
            <a:pPr/>
            <a:r>
              <a:t>How do you know if there are enough states along a thermodynamic process for replica exchange?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Estimating thermodynamic properties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Estimating Thermodynamic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947">
              <a:defRPr sz="9856"/>
            </a:lvl1pPr>
          </a:lstStyle>
          <a:p>
            <a:pPr/>
            <a:r>
              <a:t>Estimating Thermodynamic Properties</a:t>
            </a:r>
          </a:p>
        </p:txBody>
      </p:sp>
      <p:sp>
        <p:nvSpPr>
          <p:cNvPr id="314" name="Molecular simulations are used to calculate thermodynamic and kinetic proper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Molecular simulations are used to calculate thermodynamic and kinetic properties</a:t>
            </a:r>
          </a:p>
          <a:p>
            <a:pPr/>
            <a:r>
              <a:t>In general, the thermodynamic properties are</a:t>
            </a:r>
          </a:p>
          <a:p>
            <a:pPr lvl="2"/>
            <a:r>
              <a:t>expectation values of an observable, including</a:t>
            </a:r>
          </a:p>
          <a:p>
            <a:pPr lvl="3"/>
            <a:r>
              <a:t>probability of the observable having a certain range of values</a:t>
            </a:r>
          </a:p>
          <a:p>
            <a:pPr lvl="3"/>
            <a:r>
              <a:t>potential of mean force with respect to the observable</a:t>
            </a:r>
          </a:p>
          <a:p>
            <a:pPr lvl="2"/>
            <a:r>
              <a:t>free energy differences between thermodynamic states</a:t>
            </a:r>
          </a:p>
          <a:p>
            <a:pPr lvl="3"/>
            <a:r>
              <a:t>in biomolecular systems, ΔG ~ ΔA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What is Δ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ΔG?</a:t>
            </a:r>
          </a:p>
        </p:txBody>
      </p:sp>
      <p:sp>
        <p:nvSpPr>
          <p:cNvPr id="318" name="ΔU is the change in average internal energ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930" indent="-530930" defTabSz="706516">
              <a:defRPr sz="4300"/>
            </a:pPr>
            <a:r>
              <a:t>ΔU is the change in average internal energy. </a:t>
            </a:r>
          </a:p>
          <a:p>
            <a:pPr lvl="1" marL="913200" indent="-530930" defTabSz="706516">
              <a:defRPr sz="4300"/>
            </a:pPr>
            <a:r>
              <a:t>internal energy can be computed for individual structures</a:t>
            </a:r>
          </a:p>
          <a:p>
            <a:pPr lvl="1" marL="913200" indent="-530930" defTabSz="706516">
              <a:defRPr sz="4300"/>
            </a:pPr>
            <a:r>
              <a:t>in biomolecular simulations, internal energy is modeled by the molecular mechanics force field</a:t>
            </a:r>
          </a:p>
          <a:p>
            <a:pPr marL="530930" indent="-530930" defTabSz="706516">
              <a:defRPr sz="4300"/>
            </a:pPr>
            <a:r>
              <a:t>ΔH = ΔU + Δ(pV) is the change in enthalpy</a:t>
            </a:r>
          </a:p>
          <a:p>
            <a:pPr lvl="1" marL="913200" indent="-530930" defTabSz="706516">
              <a:defRPr sz="4300"/>
            </a:pPr>
            <a:r>
              <a:t>in biomolecular simulations, change in pV is usually negligible</a:t>
            </a:r>
          </a:p>
          <a:p>
            <a:pPr marL="530930" indent="-530930" defTabSz="706516">
              <a:defRPr sz="4300"/>
            </a:pPr>
            <a:r>
              <a:t>ΔG is the Gibbs free energy</a:t>
            </a:r>
          </a:p>
          <a:p>
            <a:pPr lvl="1" marL="913200" indent="-530930" defTabSz="706516">
              <a:defRPr sz="4300"/>
            </a:pPr>
            <a:r>
              <a:t>at constant pressure and temperature, dictates </a:t>
            </a:r>
          </a:p>
          <a:p>
            <a:pPr lvl="2" marL="1295470" indent="-530930" defTabSz="706516">
              <a:defRPr sz="4300"/>
            </a:pPr>
            <a:r>
              <a:t>spontaneity and </a:t>
            </a:r>
          </a:p>
          <a:p>
            <a:pPr lvl="2" marL="1295470" indent="-530930" defTabSz="706516">
              <a:defRPr sz="4300"/>
            </a:pPr>
            <a:r>
              <a:t>equilibrium constant of process</a:t>
            </a:r>
          </a:p>
          <a:p>
            <a:pPr lvl="1" marL="913200" indent="-530930" defTabSz="706516">
              <a:defRPr sz="4300"/>
            </a:pPr>
            <a:r>
              <a:t>in biomolecular simulation, interest in free energy differences between</a:t>
            </a:r>
          </a:p>
          <a:p>
            <a:pPr lvl="2" marL="1295470" indent="-530930" defTabSz="706516">
              <a:defRPr sz="4300"/>
            </a:pPr>
            <a:r>
              <a:t>conformations of a macromolecule</a:t>
            </a:r>
          </a:p>
          <a:p>
            <a:pPr lvl="2" marL="1295470" indent="-530930" defTabSz="706516">
              <a:defRPr sz="4300"/>
            </a:pPr>
            <a:r>
              <a:t>thermodynamic states with different temperature, pressure, volume, or other parameters</a:t>
            </a:r>
          </a:p>
          <a:p>
            <a:pPr lvl="1" marL="913200" indent="-530930" defTabSz="706516">
              <a:defRPr sz="4300"/>
            </a:pPr>
            <a:r>
              <a:t>ΔG = ΔH + TΔS, but ΔS is very challenging to compute</a:t>
            </a:r>
          </a:p>
        </p:txBody>
      </p:sp>
      <p:sp>
        <p:nvSpPr>
          <p:cNvPr id="3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imulating and analyzing thermodynamic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5071">
              <a:defRPr sz="7840"/>
            </a:lvl1pPr>
          </a:lstStyle>
          <a:p>
            <a:pPr/>
            <a:r>
              <a:t>Simulating and analyzing thermodynamic processes</a:t>
            </a:r>
          </a:p>
        </p:txBody>
      </p:sp>
      <p:sp>
        <p:nvSpPr>
          <p:cNvPr id="177" name="The lecture will co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The lecture will cover</a:t>
            </a:r>
          </a:p>
          <a:p>
            <a:pPr lvl="1" marL="966293" indent="-561798" defTabSz="747593">
              <a:defRPr sz="4550"/>
            </a:pPr>
            <a:r>
              <a:t>importance sampling</a:t>
            </a:r>
          </a:p>
          <a:p>
            <a:pPr lvl="1" marL="966293" indent="-561798" defTabSz="747593">
              <a:defRPr sz="4550"/>
            </a:pPr>
            <a:r>
              <a:t>umbrella sampling </a:t>
            </a:r>
          </a:p>
          <a:p>
            <a:pPr lvl="1" marL="966293" indent="-561798" defTabSz="747593">
              <a:defRPr sz="4550"/>
            </a:pPr>
            <a:r>
              <a:t>thermodynamic processes</a:t>
            </a:r>
          </a:p>
          <a:p>
            <a:pPr lvl="1" marL="966293" indent="-561798" defTabSz="747593">
              <a:defRPr sz="4550"/>
            </a:pPr>
            <a:r>
              <a:t>replica exchange</a:t>
            </a:r>
          </a:p>
          <a:p>
            <a:pPr lvl="1" marL="966293" indent="-561798" defTabSz="747593">
              <a:defRPr sz="4550"/>
            </a:pPr>
            <a:r>
              <a:t>statistical estimators for thermodynamic properties</a:t>
            </a:r>
          </a:p>
          <a:p>
            <a:pPr marL="561798" indent="-561798" defTabSz="747593">
              <a:defRPr sz="4550"/>
            </a:pPr>
            <a:r>
              <a:t>At the end of this module, you should be able to answer the following questions:</a:t>
            </a:r>
          </a:p>
          <a:p>
            <a:pPr lvl="1" marL="966293" indent="-561798" defTabSz="747593">
              <a:defRPr sz="4550"/>
            </a:pPr>
            <a:r>
              <a:t>What is a thermodynamic process?</a:t>
            </a:r>
          </a:p>
          <a:p>
            <a:pPr lvl="1" marL="966293" indent="-561798" defTabSz="747593">
              <a:defRPr sz="4550"/>
            </a:pPr>
            <a:r>
              <a:t>What are the benefits of umbrella sampling?</a:t>
            </a:r>
          </a:p>
          <a:p>
            <a:pPr lvl="1" marL="966293" indent="-561798" defTabSz="747593">
              <a:defRPr sz="4550"/>
            </a:pPr>
            <a:r>
              <a:t>What are the benefits of performing replica exchange?</a:t>
            </a:r>
          </a:p>
          <a:p>
            <a:pPr lvl="1" marL="966293" indent="-561798" defTabSz="747593">
              <a:defRPr sz="4550"/>
            </a:pPr>
            <a:r>
              <a:t>How do you know if there are enough states along a thermodynamic process?</a:t>
            </a:r>
          </a:p>
          <a:p>
            <a:pPr marL="561798" indent="-561798" defTabSz="747593">
              <a:defRPr sz="4550"/>
            </a:pPr>
            <a:r>
              <a:t>You should be able to calculate</a:t>
            </a:r>
          </a:p>
          <a:p>
            <a:pPr lvl="1" marL="966293" indent="-561798" defTabSz="747593">
              <a:defRPr sz="4550"/>
            </a:pPr>
            <a:r>
              <a:t>expectation values</a:t>
            </a:r>
          </a:p>
          <a:p>
            <a:pPr lvl="1" marL="966293" indent="-561798" defTabSz="747593">
              <a:defRPr sz="4550"/>
            </a:pPr>
            <a:r>
              <a:t>free energy differences between thermodynamic states</a:t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What is Δ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ΔA?</a:t>
            </a:r>
          </a:p>
        </p:txBody>
      </p:sp>
      <p:sp>
        <p:nvSpPr>
          <p:cNvPr id="322" name="ΔA is the Helmholtz free ener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ΔA is the Helmholtz free energy</a:t>
            </a:r>
          </a:p>
          <a:p>
            <a:pPr lvl="1"/>
            <a:r>
              <a:t>at constant volume and temperature, dictates </a:t>
            </a:r>
          </a:p>
          <a:p>
            <a:pPr lvl="2"/>
            <a:r>
              <a:t>spontaneity and </a:t>
            </a:r>
          </a:p>
          <a:p>
            <a:pPr lvl="2"/>
            <a:r>
              <a:t>equilibrium constant of process</a:t>
            </a:r>
          </a:p>
          <a:p>
            <a:pPr lvl="1"/>
            <a:r>
              <a:t>in biomolecular simulation, ΔA and ΔG are usually assumed to be equal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2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How are free energy calculations usefu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1870">
              <a:defRPr sz="9296"/>
            </a:lvl1pPr>
          </a:lstStyle>
          <a:p>
            <a:pPr/>
            <a:r>
              <a:t>How are free energy calculations useful?</a:t>
            </a:r>
          </a:p>
        </p:txBody>
      </p:sp>
      <p:sp>
        <p:nvSpPr>
          <p:cNvPr id="326" name="Noncovalent binding between molecules (see [2]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Noncovalent binding between molecules (see [2])</a:t>
            </a:r>
          </a:p>
          <a:p>
            <a:pPr lvl="1"/>
            <a:r>
              <a:t>Design molecules to manipulate protein function</a:t>
            </a:r>
          </a:p>
          <a:p>
            <a:pPr lvl="1"/>
            <a:r>
              <a:t>Recognize toxins</a:t>
            </a:r>
          </a:p>
          <a:p>
            <a:pPr lvl="1"/>
            <a:r>
              <a:t>Identify enzyme functions</a:t>
            </a:r>
          </a:p>
          <a:p>
            <a:pPr lvl="1"/>
            <a:r>
              <a:t>Protein design: design binders to target molecule</a:t>
            </a:r>
          </a:p>
          <a:p>
            <a:pPr lvl="1"/>
            <a:r>
              <a:t>Aid medicinal chemistry, guide synthesis</a:t>
            </a:r>
          </a:p>
          <a:p>
            <a:pPr/>
            <a:r>
              <a:t>Hydration free energies</a:t>
            </a:r>
          </a:p>
          <a:p>
            <a:pPr lvl="1"/>
            <a:r>
              <a:t>Part of binding free energy &amp; solubility</a:t>
            </a:r>
          </a:p>
          <a:p>
            <a:pPr/>
            <a:r>
              <a:t>Conformational free energies relevant to</a:t>
            </a:r>
          </a:p>
          <a:p>
            <a:pPr lvl="1"/>
            <a:r>
              <a:t>biological mechanism</a:t>
            </a:r>
          </a:p>
          <a:p>
            <a:pPr lvl="1"/>
            <a:r>
              <a:t>binding free energy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8193466" y="5264873"/>
            <a:ext cx="4876801" cy="5523054"/>
            <a:chOff x="-215900" y="-139700"/>
            <a:chExt cx="4876800" cy="5523052"/>
          </a:xfrm>
        </p:grpSpPr>
        <p:grpSp>
          <p:nvGrpSpPr>
            <p:cNvPr id="331" name="Group"/>
            <p:cNvGrpSpPr/>
            <p:nvPr/>
          </p:nvGrpSpPr>
          <p:grpSpPr>
            <a:xfrm>
              <a:off x="-215900" y="-139700"/>
              <a:ext cx="4876800" cy="4597400"/>
              <a:chOff x="-215900" y="-139700"/>
              <a:chExt cx="4876800" cy="4597400"/>
            </a:xfrm>
          </p:grpSpPr>
          <p:grpSp>
            <p:nvGrpSpPr>
              <p:cNvPr id="329" name="image26.png"/>
              <p:cNvGrpSpPr/>
              <p:nvPr/>
            </p:nvGrpSpPr>
            <p:grpSpPr>
              <a:xfrm>
                <a:off x="-215900" y="-139700"/>
                <a:ext cx="4876800" cy="3888033"/>
                <a:chOff x="0" y="0"/>
                <a:chExt cx="4876800" cy="3888032"/>
              </a:xfrm>
            </p:grpSpPr>
            <p:pic>
              <p:nvPicPr>
                <p:cNvPr id="328" name="image26.png" descr="image26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215900" y="139700"/>
                  <a:ext cx="4445000" cy="33292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910" y="0"/>
                      </a:moveTo>
                      <a:lnTo>
                        <a:pt x="2787" y="317"/>
                      </a:lnTo>
                      <a:cubicBezTo>
                        <a:pt x="2718" y="491"/>
                        <a:pt x="2552" y="792"/>
                        <a:pt x="2418" y="986"/>
                      </a:cubicBezTo>
                      <a:cubicBezTo>
                        <a:pt x="2285" y="1181"/>
                        <a:pt x="2155" y="1381"/>
                        <a:pt x="2127" y="1432"/>
                      </a:cubicBezTo>
                      <a:cubicBezTo>
                        <a:pt x="2081" y="1516"/>
                        <a:pt x="2021" y="1528"/>
                        <a:pt x="1402" y="1568"/>
                      </a:cubicBezTo>
                      <a:lnTo>
                        <a:pt x="727" y="1612"/>
                      </a:lnTo>
                      <a:lnTo>
                        <a:pt x="430" y="1393"/>
                      </a:lnTo>
                      <a:cubicBezTo>
                        <a:pt x="267" y="1273"/>
                        <a:pt x="104" y="1164"/>
                        <a:pt x="67" y="1148"/>
                      </a:cubicBezTo>
                      <a:cubicBezTo>
                        <a:pt x="1" y="1120"/>
                        <a:pt x="0" y="1167"/>
                        <a:pt x="0" y="11360"/>
                      </a:cubicBezTo>
                      <a:lnTo>
                        <a:pt x="0" y="21600"/>
                      </a:lnTo>
                      <a:lnTo>
                        <a:pt x="10800" y="21600"/>
                      </a:lnTo>
                      <a:lnTo>
                        <a:pt x="21600" y="21600"/>
                      </a:lnTo>
                      <a:lnTo>
                        <a:pt x="21600" y="10799"/>
                      </a:lnTo>
                      <a:lnTo>
                        <a:pt x="21600" y="0"/>
                      </a:lnTo>
                      <a:lnTo>
                        <a:pt x="12256" y="0"/>
                      </a:lnTo>
                      <a:lnTo>
                        <a:pt x="2910" y="0"/>
                      </a:lnTo>
                      <a:close/>
                    </a:path>
                  </a:pathLst>
                </a:custGeom>
                <a:ln>
                  <a:noFill/>
                </a:ln>
                <a:effectLst/>
              </p:spPr>
            </p:pic>
            <p:pic>
              <p:nvPicPr>
                <p:cNvPr id="327" name="image26.png" descr="image26.png"/>
                <p:cNvPicPr>
                  <a:picLocks noChangeAspect="0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4876800" cy="3888033"/>
                </a:xfrm>
                <a:prstGeom prst="rect">
                  <a:avLst/>
                </a:prstGeom>
                <a:effectLst/>
              </p:spPr>
            </p:pic>
          </p:grpSp>
          <p:pic>
            <p:nvPicPr>
              <p:cNvPr id="330" name="image27.png" descr="image27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35000" y="3784600"/>
                <a:ext cx="3165390" cy="673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32" name="(from [1])"/>
            <p:cNvSpPr txBox="1"/>
            <p:nvPr/>
          </p:nvSpPr>
          <p:spPr>
            <a:xfrm>
              <a:off x="1320601" y="475787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How are ΔG/ΔA calculated from molecular simula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ΔG/ΔA calculated from molecular simulations?</a:t>
            </a:r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asic Statistical Mechan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Statistical Mechanics</a:t>
            </a:r>
          </a:p>
        </p:txBody>
      </p:sp>
      <p:sp>
        <p:nvSpPr>
          <p:cNvPr id="340" name="In the Boltzmann distribution, the probability of a configuration   with energy   is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t>In the Boltzmann distribution, the probability of a configuration </a:t>
            </a:r>
            <a14:m>
              <m:oMath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 with energy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is,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∝</m:t>
                </m:r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</m:oMath>
            </a14:m>
            <a:r>
              <a:t> (unnormalized)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exp</m:t>
                </m:r>
                <m:d>
                  <m:dPr>
                    <m:ctrl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sSub>
                      <m:e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6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d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/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</m:oMath>
            </a14:m>
            <a:r>
              <a:t> (normalized)</a:t>
            </a:r>
          </a:p>
          <a:p>
            <a:pPr>
              <a:spcBef>
                <a:spcPts val="1000"/>
              </a:spcBef>
            </a:pPr>
            <a:r>
              <a:t>A partition function is the normalizing constant of the Boltzmann distribution</a:t>
            </a:r>
          </a:p>
          <a:p>
            <a:pPr marL="0" indent="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p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</m:oMath>
              </m:oMathPara>
            </a14:m>
          </a:p>
          <a:p>
            <a:pPr>
              <a:spcBef>
                <a:spcPts val="1000"/>
              </a:spcBef>
            </a:pPr>
            <a:r>
              <a:t>The free energy difference is related to a ratio of partition functions</a:t>
            </a:r>
          </a:p>
          <a:p>
            <a:pPr lvl="1" marL="0" indent="228600" algn="ctr">
              <a:spcBef>
                <a:spcPts val="1000"/>
              </a:spcBef>
              <a:buSzTx/>
              <a:buNone/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β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m:rPr>
                      <m:sty m:val="p"/>
                    </m:rP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ln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he Zwanzig Relation: Der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Derivation</a:t>
            </a:r>
          </a:p>
        </p:txBody>
      </p:sp>
      <p:sp>
        <p:nvSpPr>
          <p:cNvPr id="344" name="From before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0319" indent="-580319" defTabSz="772239">
              <a:spcBef>
                <a:spcPts val="900"/>
              </a:spcBef>
              <a:defRPr sz="4700"/>
            </a:pPr>
            <a:r>
              <a:t>From before,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Substituting in partition functions,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Multiplying by one,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r>
              <a:t>.</a:t>
            </a:r>
          </a:p>
          <a:p>
            <a:pPr marL="580319" indent="-580319" defTabSz="772239">
              <a:spcBef>
                <a:spcPts val="900"/>
              </a:spcBef>
              <a:defRPr sz="4700"/>
            </a:pPr>
            <a:r>
              <a:t>Defining the potential energy difference </a:t>
            </a:r>
            <a14:m>
              <m:oMath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d>
                  <m:dPr>
                    <m:ctrl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r>
                              <m:rPr>
                                <m:sty m:val="p"/>
                              </m:rP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num>
                      <m:den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β</m:t>
                            </m:r>
                            <m:sSub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e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xmlns:a="http://schemas.openxmlformats.org/drawingml/2006/main" sz="57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e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xmlns:a="http://schemas.openxmlformats.org/drawingml/2006/main" sz="5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den>
                    </m:f>
                  </m:e>
                </m:d>
              </m:oMath>
            </a14:m>
            <a:endParaRPr sz="5000"/>
          </a:p>
        </p:txBody>
      </p:sp>
      <p:sp>
        <p:nvSpPr>
          <p:cNvPr id="3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he Zwanzig Relation: In Pract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Zwanzig Relation: In Practice</a:t>
            </a:r>
          </a:p>
        </p:txBody>
      </p:sp>
      <p:sp>
        <p:nvSpPr>
          <p:cNvPr id="348" name="Using the definition of  , 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4">
              <a:spcBef>
                <a:spcPts val="900"/>
              </a:spcBef>
              <a:defRPr sz="4650"/>
            </a:pPr>
            <a:r>
              <a:t>Using the definition of </a:t>
            </a:r>
            <a14:m>
              <m:oMath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</a:t>
            </a: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sup>
                </m:sSup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sSup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.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The Zwanzig relation [3] is 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in a simpler notation.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14:m>
              <m:oMath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5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sSub>
                  <m:e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e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xmlns:a="http://schemas.openxmlformats.org/drawingml/2006/main" sz="5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e>
                  <m:sub>
                    <m:r>
                      <a:rPr xmlns:a="http://schemas.openxmlformats.org/drawingml/2006/main" sz="5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can be derived with similar steps</a:t>
            </a:r>
          </a:p>
          <a:p>
            <a:pPr marL="574145" indent="-574145" defTabSz="764024">
              <a:spcBef>
                <a:spcPts val="900"/>
              </a:spcBef>
              <a:defRPr sz="4650"/>
            </a:pPr>
            <a:r>
              <a:t>This shows us that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difference can be computed based on an average over configurations taken from one of the states of interest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We can generate these configurations with MC or MD</a:t>
            </a:r>
          </a:p>
          <a:p>
            <a:pPr lvl="1" marL="987530" indent="-574145" defTabSz="764024">
              <a:spcBef>
                <a:spcPts val="900"/>
              </a:spcBef>
              <a:defRPr sz="4650"/>
            </a:pPr>
            <a:r>
              <a:t>The free energy comes from evaluating the energies of these configurations in both potentials </a:t>
            </a:r>
            <a14:m>
              <m:oMath>
                <m:sSub>
                  <m:e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taking an appropriate average of the energy difference</a:t>
            </a:r>
            <a:endParaRPr sz="5000"/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he Zwanzig Relation: Limi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3315">
              <a:defRPr sz="11088"/>
            </a:lvl1pPr>
          </a:lstStyle>
          <a:p>
            <a:pPr/>
            <a:r>
              <a:t>The Zwanzig Relation: Limitations</a:t>
            </a:r>
          </a:p>
        </p:txBody>
      </p:sp>
      <p:sp>
        <p:nvSpPr>
          <p:cNvPr id="352" name="In terms of an integral over the distribution of   (instead of over  ) the Zwanzig relation is, .…"/>
          <p:cNvSpPr txBox="1"/>
          <p:nvPr>
            <p:ph type="body" idx="1"/>
          </p:nvPr>
        </p:nvSpPr>
        <p:spPr>
          <a:xfrm>
            <a:off x="635000" y="3175000"/>
            <a:ext cx="13966508" cy="9842500"/>
          </a:xfrm>
          <a:prstGeom prst="rect">
            <a:avLst/>
          </a:prstGeom>
        </p:spPr>
        <p:txBody>
          <a:bodyPr/>
          <a:lstStyle/>
          <a:p>
            <a:pPr/>
            <a:r>
              <a:t>In terms of an integral over the distribution of </a:t>
            </a:r>
            <a14:m>
              <m:oMath>
                <m:r>
                  <m:rPr>
                    <m:sty m:val="p"/>
                  </m:rP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 (instead of over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) the Zwanzig relation is,</a:t>
            </a:r>
            <a14:m>
              <m:oMath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β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ln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∫</m:t>
                </m:r>
                <m:sSup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m:rPr>
                        <m:sty m:val="p"/>
                      </m:rP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sup>
                </m:sSup>
                <m:sSub>
                  <m:e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ρ</m:t>
                    </m:r>
                  </m:e>
                  <m:sub>
                    <m:r>
                      <a:rPr xmlns:a="http://schemas.openxmlformats.org/drawingml/2006/main" sz="6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</m:t>
                </m:r>
                <m:r>
                  <m:rPr>
                    <m:sty m:val="p"/>
                  </m:rP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Δ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U</m:t>
                </m:r>
              </m:oMath>
            </a14:m>
            <a:r>
              <a:t>.</a:t>
            </a:r>
          </a:p>
          <a:p>
            <a:pPr/>
            <a:r>
              <a:t>Sampling is from the red curve</a:t>
            </a:r>
          </a:p>
          <a:p>
            <a:pPr/>
            <a:r>
              <a:t>Accurate estimation requires the purple curve</a:t>
            </a:r>
          </a:p>
          <a:p>
            <a:pPr/>
            <a:r>
              <a:t>The calculation will not be accurate if </a:t>
            </a:r>
            <a14:m>
              <m:oMath>
                <m:sSub>
                  <m:e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are very different!</a:t>
            </a:r>
          </a:p>
          <a:p>
            <a:pPr/>
            <a:r>
              <a:t>Potential energies will be different if the states access different parts of configuration space</a:t>
            </a: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6" name="Group"/>
          <p:cNvGrpSpPr/>
          <p:nvPr/>
        </p:nvGrpSpPr>
        <p:grpSpPr>
          <a:xfrm>
            <a:off x="14799519" y="5294798"/>
            <a:ext cx="9524132" cy="5602904"/>
            <a:chOff x="0" y="0"/>
            <a:chExt cx="9524131" cy="5602902"/>
          </a:xfrm>
        </p:grpSpPr>
        <p:pic>
          <p:nvPicPr>
            <p:cNvPr id="354" name="droppedImage.pdf" descr="dropped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524132" cy="51849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(from [1])"/>
            <p:cNvSpPr txBox="1"/>
            <p:nvPr/>
          </p:nvSpPr>
          <p:spPr>
            <a:xfrm>
              <a:off x="3860167" y="4977427"/>
              <a:ext cx="180379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(from [1])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ther ways to calculate Δ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ways to calculate ΔG</a:t>
            </a:r>
          </a:p>
        </p:txBody>
      </p:sp>
      <p:sp>
        <p:nvSpPr>
          <p:cNvPr id="359" name="Multistate Bennett Acceptance Ratio (MBAR) [5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Multistate Bennett Acceptance Ratio (MBAR) [5]</a:t>
            </a:r>
          </a:p>
          <a:p>
            <a:pPr lvl="1"/>
            <a:r>
              <a:t>estimates free energies and thermodynamic expectations from a series of states</a:t>
            </a:r>
          </a:p>
          <a:p>
            <a:pPr lvl="1"/>
            <a:r>
              <a:t>extension of Bennett Acceptance Ratio (BAR) [4], which uses data from two states</a:t>
            </a:r>
          </a:p>
          <a:p>
            <a:pPr lvl="1"/>
            <a:r>
              <a:t>Proven to be statistically optimal</a:t>
            </a:r>
          </a:p>
          <a:p>
            <a:pPr/>
            <a:r>
              <a:t>Thermodynamic integration is based on the fundamental theorem of calculus, integrating one the derivative of the free energy with respect to a parameter</a:t>
            </a:r>
          </a:p>
          <a:p>
            <a:pPr/>
            <a:r>
              <a:rPr u="sng"/>
              <a:t>All</a:t>
            </a:r>
            <a:r>
              <a:t> of the methods require thermodynamic states with configuration space overlap, meaning that</a:t>
            </a:r>
          </a:p>
          <a:p>
            <a:pPr lvl="1"/>
            <a:r>
              <a:t>similar configurations have similar energies</a:t>
            </a:r>
          </a:p>
          <a:p>
            <a:pPr lvl="1"/>
            <a:r>
              <a:t>the most relevant configuration space is similar</a:t>
            </a: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63" name="[1] Nguyen, T. H.; Minh, D. D. L. Intermediate Thermodynamic States Contribute Equally to Free Energy Convergence: A Demonstration with Replica Exchange. Journal of Chemical Theory and Computation 2016, 12 (5), 2154–2161. https://doi.org/10.1021/acs.jctc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1798" indent="-561798" defTabSz="747593">
              <a:defRPr sz="4550"/>
            </a:pPr>
            <a:r>
              <a:t>[1] Nguyen, T. H.; Minh, D. D. L. Intermediate Thermodynamic States Contribute Equally to Free Energy Convergence: A Demonstration with Replica Exchange. Journal of Chemical Theory and Computation 2016, 12 (5), 2154–2161. https://doi.org/10.1021/acs.jctc.6b00060. </a:t>
            </a:r>
          </a:p>
          <a:p>
            <a:pPr marL="561798" indent="-561798" defTabSz="747593">
              <a:defRPr sz="4550"/>
            </a:pPr>
            <a:r>
              <a:t>[2] Many parts of this module were adapted from a lecture by David Mobley (</a:t>
            </a:r>
            <a:r>
              <a:rPr u="sng">
                <a:hlinkClick r:id="rId2" invalidUrl="" action="" tgtFrame="" tooltip="" history="1" highlightClick="0" endSnd="0"/>
              </a:rPr>
              <a:t>https://github.com/MobleyLab/drug-computing/tree/master/uci-pharmsci/lectures/free_energy_basics</a:t>
            </a:r>
            <a:r>
              <a:t>) under the </a:t>
            </a:r>
            <a:r>
              <a:rPr u="sng">
                <a:hlinkClick r:id="rId3" invalidUrl="" action="" tgtFrame="" tooltip="" history="1" highlightClick="0" endSnd="0"/>
              </a:rPr>
              <a:t>CC BY 4.0 license</a:t>
            </a:r>
            <a:r>
              <a:t>. The lecture is part of the Drug Discovery Computing Techniques course (PharmSci 175/275) at UC Irvine.</a:t>
            </a:r>
          </a:p>
          <a:p>
            <a:pPr marL="561798" indent="-561798" defTabSz="747593">
              <a:defRPr sz="4550"/>
            </a:pPr>
            <a:r>
              <a:t>[3] Zwanzig, R. High-Temperature Equation of State by a Perturbation Method. I. Nonpolar Gases. Journal of Chemical Physics 1954, 22 (8), 1420.</a:t>
            </a:r>
          </a:p>
          <a:p>
            <a:pPr marL="561798" indent="-561798" defTabSz="747593">
              <a:defRPr sz="4550"/>
            </a:pPr>
            <a:r>
              <a:t>[4] Bennett, C. H. Efficient Estimation of Free-Energy Differences from Monte Carlo Data. Journal of Computational Physics 1976, 22 (2), 245–268.</a:t>
            </a:r>
          </a:p>
          <a:p>
            <a:pPr marL="561798" indent="-561798" defTabSz="747593">
              <a:defRPr sz="4550"/>
            </a:pPr>
            <a:r>
              <a:t>[5] Shirts, M. R.; Chodera, J. D. Statistically Optimal Analysis of Samples from Multiple Equilibrium States. Journal of Chemical Physics 2008, 129 (12), 124105.</a:t>
            </a:r>
          </a:p>
        </p:txBody>
      </p:sp>
      <p:sp>
        <p:nvSpPr>
          <p:cNvPr id="3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Importance sampling</a:t>
            </a:r>
          </a:p>
        </p:txBody>
      </p:sp>
      <p:sp>
        <p:nvSpPr>
          <p:cNvPr id="184" name="Sampling from one distribution and estimating quantities in anot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Sampling from one distribution and estimating quantities in another</a:t>
            </a:r>
          </a:p>
          <a:p>
            <a:pPr/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∫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d>
                    <m:dPr>
                      <m:ctrlP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e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6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6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e>
                  </m:d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e>
                    <m:sub>
                      <m:r>
                        <a:rPr xmlns:a="http://schemas.openxmlformats.org/drawingml/2006/main" sz="6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target distribution</a:t>
            </a:r>
          </a:p>
          <a:p>
            <a:pPr lvl="1"/>
            <a14:m>
              <m:oMath>
                <m:sSub>
                  <m:e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e>
                  <m:sub>
                    <m:r>
                      <a:rPr xmlns:a="http://schemas.openxmlformats.org/drawingml/2006/main" sz="6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sub>
                </m:sSub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the probability density in the sampled distribution</a:t>
            </a:r>
          </a:p>
          <a:p>
            <a:pPr lvl="1"/>
            <a14:m>
              <m:oMath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6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xmlns:a="http://schemas.openxmlformats.org/drawingml/2006/main" sz="6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e>
                </m:d>
              </m:oMath>
            </a14:m>
            <a:r>
              <a:t> is the ratio of weights in the two distributions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do importance sampl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importance sampling?</a:t>
            </a:r>
          </a:p>
        </p:txBody>
      </p:sp>
      <p:sp>
        <p:nvSpPr>
          <p:cNvPr id="188" name="Use one simulation to estimate quantities in multiple thermodynamic states, e.g. different tempera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one simulation to estimate quantities in multiple thermodynamic states, e.g. different temperatures</a:t>
            </a:r>
          </a:p>
          <a:p>
            <a:pPr/>
            <a:r>
              <a:t>Less computational expense to sample from one distribution, e.g. sample with molecular mechanics and calculate quantities in QM/MM distribution</a:t>
            </a:r>
          </a:p>
          <a:p>
            <a:pPr/>
            <a:r>
              <a:t>Sample from distribution with smaller configuration space, e.g. harmonic restraint towards a crystal structure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aveat: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Caveat: Importance sampling</a:t>
            </a:r>
          </a:p>
        </p:txBody>
      </p:sp>
      <p:sp>
        <p:nvSpPr>
          <p:cNvPr id="192" name="The target and sampled distribution should be similar…"/>
          <p:cNvSpPr txBox="1"/>
          <p:nvPr>
            <p:ph type="body" idx="1"/>
          </p:nvPr>
        </p:nvSpPr>
        <p:spPr>
          <a:xfrm>
            <a:off x="635000" y="3175000"/>
            <a:ext cx="15242332" cy="9842500"/>
          </a:xfrm>
          <a:prstGeom prst="rect">
            <a:avLst/>
          </a:prstGeom>
        </p:spPr>
        <p:txBody>
          <a:bodyPr/>
          <a:lstStyle/>
          <a:p>
            <a:pPr/>
            <a:r>
              <a:t>The target and sampled distribution should be similar</a:t>
            </a:r>
          </a:p>
          <a:p>
            <a:pPr lvl="1"/>
            <a:r>
              <a:t>If the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support</a:t>
            </a:r>
            <a:r>
              <a:t> differs, important configurations may be missed</a:t>
            </a:r>
          </a:p>
          <a:p>
            <a:pPr lvl="1"/>
            <a:r>
              <a:t>If the probability density significantly differs</a:t>
            </a:r>
          </a:p>
          <a:p>
            <a:pPr lvl="2"/>
            <a:r>
              <a:t>the reweighing term can be noisy</a:t>
            </a:r>
          </a:p>
          <a:p>
            <a:pPr lvl="2"/>
            <a:r>
              <a:t>thermodynamic expectations will require more samples to converge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6" name="Group"/>
          <p:cNvGrpSpPr/>
          <p:nvPr/>
        </p:nvGrpSpPr>
        <p:grpSpPr>
          <a:xfrm>
            <a:off x="16827500" y="3029352"/>
            <a:ext cx="6604000" cy="10133796"/>
            <a:chOff x="0" y="0"/>
            <a:chExt cx="6604000" cy="10133795"/>
          </a:xfrm>
        </p:grpSpPr>
        <p:pic>
          <p:nvPicPr>
            <p:cNvPr id="19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29" y="0"/>
              <a:ext cx="6576541" cy="50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053795"/>
              <a:ext cx="6604000" cy="508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dealized importance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Idealized importance sampling</a:t>
            </a:r>
          </a:p>
        </p:txBody>
      </p:sp>
      <p:sp>
        <p:nvSpPr>
          <p:cNvPr id="199" name="Covers the entire relevant configuration space along an order paramete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t>Covers the entire relevant configuration space along an order parameter</a:t>
            </a:r>
          </a:p>
          <a:p>
            <a:pPr marL="0" indent="0" algn="ctr">
              <a:buSzTx/>
              <a:buNone/>
            </a:pP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175000"/>
            <a:ext cx="10160000" cy="762515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armonic umbrella 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Harmonic umbrella sampling</a:t>
            </a:r>
          </a:p>
        </p:txBody>
      </p:sp>
      <p:sp>
        <p:nvSpPr>
          <p:cNvPr id="204" name="Sampling that covers the entire relevant configuration space along an order parameter…"/>
          <p:cNvSpPr txBox="1"/>
          <p:nvPr>
            <p:ph type="body" idx="1"/>
          </p:nvPr>
        </p:nvSpPr>
        <p:spPr>
          <a:xfrm>
            <a:off x="635000" y="3175000"/>
            <a:ext cx="16512580" cy="9842500"/>
          </a:xfrm>
          <a:prstGeom prst="rect">
            <a:avLst/>
          </a:prstGeom>
        </p:spPr>
        <p:txBody>
          <a:bodyPr/>
          <a:lstStyle/>
          <a:p>
            <a:pPr/>
            <a:r>
              <a:t>Sampling that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covers</a:t>
            </a:r>
            <a:r>
              <a:t> the entire relevant configuration space along an order parameter</a:t>
            </a:r>
          </a:p>
          <a:p>
            <a:pPr/>
            <a:r>
              <a:t>Typically involves </a:t>
            </a:r>
          </a:p>
          <a:p>
            <a:pPr lvl="1"/>
            <a:r>
              <a:t>a harmonic restraint towards a specific value of the order parameter, </a:t>
            </a:r>
            <a14:m>
              <m:oMath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  <m:r>
                  <a:rPr xmlns:a="http://schemas.openxmlformats.org/drawingml/2006/main" sz="6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sSub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sSup>
                  <m:e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6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2"/>
            <a14:m>
              <m:oMath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spring constant</a:t>
            </a:r>
          </a:p>
          <a:p>
            <a:pPr lvl="2"/>
            <a14:m>
              <m:oMath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z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is the value of the order parameter for configuration </a:t>
            </a:r>
            <a14:m>
              <m:oMath>
                <m:r>
                  <a:rPr xmlns:a="http://schemas.openxmlformats.org/drawingml/2006/main" sz="5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lvl="1"/>
            <a:r>
              <a:t>multiple simulations with different spring centers</a:t>
            </a:r>
          </a:p>
          <a:p>
            <a:pPr lvl="2"/>
            <a:r>
              <a:t>the observed probability distributions should overlap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8" name="Group"/>
          <p:cNvGrpSpPr/>
          <p:nvPr/>
        </p:nvGrpSpPr>
        <p:grpSpPr>
          <a:xfrm>
            <a:off x="17148175" y="2730499"/>
            <a:ext cx="6983525" cy="6140985"/>
            <a:chOff x="0" y="0"/>
            <a:chExt cx="6983524" cy="6140983"/>
          </a:xfrm>
        </p:grpSpPr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34262" y="0"/>
              <a:ext cx="5715001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Used with permission from Fiona Naughton: http://fiona-naughton.github.io/blog/2016/05/25/What-is-this-MD-thing-anyway"/>
            <p:cNvSpPr txBox="1"/>
            <p:nvPr/>
          </p:nvSpPr>
          <p:spPr>
            <a:xfrm>
              <a:off x="0" y="4067708"/>
              <a:ext cx="6983525" cy="2073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>
                <a:spcBef>
                  <a:spcPts val="2000"/>
                </a:spcBef>
              </a:pPr>
              <a:r>
                <a:t>Used with permission from Fiona Naughton: </a:t>
              </a:r>
              <a:r>
                <a:rPr u="sng">
                  <a:hlinkClick r:id="rId3" invalidUrl="" action="" tgtFrame="" tooltip="" history="1" highlightClick="0" endSnd="0"/>
                </a:rPr>
                <a:t>http://fiona-naughton.github.io/blog/2016/05/25/What-is-this-MD-thing-anyway</a:t>
              </a:r>
            </a:p>
          </p:txBody>
        </p:sp>
      </p:grpSp>
      <p:pic>
        <p:nvPicPr>
          <p:cNvPr id="2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8287" y="8759899"/>
            <a:ext cx="6083301" cy="469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 cat analogy of umbrella sampling"/>
          <p:cNvSpPr txBox="1"/>
          <p:nvPr>
            <p:ph type="title"/>
          </p:nvPr>
        </p:nvSpPr>
        <p:spPr>
          <a:xfrm>
            <a:off x="647700" y="635000"/>
            <a:ext cx="23114000" cy="2540000"/>
          </a:xfrm>
          <a:prstGeom prst="rect">
            <a:avLst/>
          </a:prstGeom>
        </p:spPr>
        <p:txBody>
          <a:bodyPr/>
          <a:lstStyle>
            <a:lvl1pPr defTabSz="788669">
              <a:defRPr sz="10752"/>
            </a:lvl1pPr>
          </a:lstStyle>
          <a:p>
            <a:pPr/>
            <a:r>
              <a:t>A cat analogy of umbrella sampling</a:t>
            </a:r>
          </a:p>
        </p:txBody>
      </p:sp>
      <p:sp>
        <p:nvSpPr>
          <p:cNvPr id="212" name="Which toy does the cat like best?  To quantify this, we can look at the fraction of time they spend near a specific to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Which toy does the cat like best? </a:t>
            </a:r>
            <a:br/>
            <a:r>
              <a:t>To quantify this, we can look at the fraction of time they spend near a specific toy.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</a:p>
          <a:p>
            <a:pPr marL="0" indent="0" algn="ctr" defTabSz="649009">
              <a:spcBef>
                <a:spcPts val="1500"/>
              </a:spcBef>
              <a:buSzTx/>
              <a:buNone/>
              <a:defRPr sz="3950"/>
            </a:pPr>
            <a:r>
              <a:t>But we can be watching the cat for a </a:t>
            </a:r>
            <a:r>
              <a:rPr u="sng"/>
              <a:t>long</a:t>
            </a:r>
            <a:r>
              <a:t> time…</a:t>
            </a:r>
          </a:p>
          <a:p>
            <a:pPr marL="0" indent="0" algn="ctr" defTabSz="649009">
              <a:spcBef>
                <a:spcPts val="1500"/>
              </a:spcBef>
              <a:buSzTx/>
              <a:buNone/>
              <a:defRPr sz="2528">
                <a:latin typeface="+mj-lt"/>
                <a:ea typeface="+mj-ea"/>
                <a:cs typeface="+mj-cs"/>
                <a:sym typeface="Helvetica"/>
              </a:defRPr>
            </a:pPr>
            <a:r>
              <a:t>Used with permission from Fiona Naughton: </a:t>
            </a:r>
            <a:r>
              <a:rPr u="sng">
                <a:hlinkClick r:id="rId2" invalidUrl="" action="" tgtFrame="" tooltip="" history="1" highlightClick="0" endSnd="0"/>
              </a:rPr>
              <a:t>http://fiona-naughton.github.io/blog/2016/05/25/What-is-this-MD-thing-anyway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" y="3175000"/>
            <a:ext cx="12700000" cy="6773334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"/>
          <p:cNvSpPr txBox="1"/>
          <p:nvPr>
            <p:ph type="sldNum" sz="quarter" idx="2"/>
          </p:nvPr>
        </p:nvSpPr>
        <p:spPr>
          <a:xfrm>
            <a:off x="12020548" y="13010554"/>
            <a:ext cx="325045" cy="511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