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4833937" y="8947546"/>
            <a:ext cx="14716126" cy="660798"/>
          </a:xfrm>
          <a:prstGeom prst="rect">
            <a:avLst/>
          </a:prstGeom>
        </p:spPr>
        <p:txBody>
          <a:bodyPr anchor="t">
            <a:spAutoFit/>
          </a:bodyPr>
          <a:lstStyle>
            <a:lvl1pPr marL="0" indent="0" algn="ctr">
              <a:buSzTx/>
              <a:buNone/>
              <a:defRPr sz="3200">
                <a:latin typeface="+mj-lt"/>
                <a:ea typeface="+mj-ea"/>
                <a:cs typeface="+mj-cs"/>
                <a:sym typeface="Helvetica"/>
              </a:defRPr>
            </a:lvl1pPr>
          </a:lstStyle>
          <a:p>
            <a:pPr/>
            <a:r>
              <a:t>–Johnny Appleseed</a:t>
            </a:r>
          </a:p>
        </p:txBody>
      </p:sp>
      <p:sp>
        <p:nvSpPr>
          <p:cNvPr id="94" name="“Type a quote here.”"/>
          <p:cNvSpPr txBox="1"/>
          <p:nvPr>
            <p:ph type="body" sz="quarter" idx="22"/>
          </p:nvPr>
        </p:nvSpPr>
        <p:spPr>
          <a:xfrm>
            <a:off x="4833937" y="6000353"/>
            <a:ext cx="14716126" cy="965201"/>
          </a:xfrm>
          <a:prstGeom prst="rect">
            <a:avLst/>
          </a:prstGeom>
        </p:spPr>
        <p:txBody>
          <a:bodyPr>
            <a:spAutoFit/>
          </a:bodyPr>
          <a:lstStyle>
            <a:lvl1pPr marL="0" indent="0" algn="ctr">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1905000" y="0"/>
            <a:ext cx="2056329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17" name="Title Text"/>
          <p:cNvSpPr txBox="1"/>
          <p:nvPr>
            <p:ph type="title"/>
          </p:nvPr>
        </p:nvSpPr>
        <p:spPr>
          <a:xfrm>
            <a:off x="1270000" y="3225800"/>
            <a:ext cx="10464800" cy="3302000"/>
          </a:xfrm>
          <a:prstGeom prst="rect">
            <a:avLst/>
          </a:prstGeom>
        </p:spPr>
        <p:txBody>
          <a:bodyPr lIns="50800" tIns="50800" rIns="50800" bIns="50800"/>
          <a:lstStyle>
            <a:lvl1pPr defTabSz="584200">
              <a:defRPr sz="8000"/>
            </a:lvl1pPr>
          </a:lstStyle>
          <a:p>
            <a:pPr/>
            <a:r>
              <a:t>Title Text</a:t>
            </a:r>
          </a:p>
        </p:txBody>
      </p:sp>
      <p:sp>
        <p:nvSpPr>
          <p:cNvPr id="118" name="Slide Number"/>
          <p:cNvSpPr txBox="1"/>
          <p:nvPr>
            <p:ph type="sldNum" sz="quarter" idx="2"/>
          </p:nvPr>
        </p:nvSpPr>
        <p:spPr>
          <a:xfrm>
            <a:off x="6311798" y="9251950"/>
            <a:ext cx="368504" cy="381000"/>
          </a:xfrm>
          <a:prstGeom prst="rect">
            <a:avLst/>
          </a:prstGeom>
        </p:spPr>
        <p:txBody>
          <a:bodyPr lIns="50800" tIns="50800" rIns="50800" bIns="50800"/>
          <a:lstStyle>
            <a:lvl1pPr defTabSz="584200">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5" name="Title Text"/>
          <p:cNvSpPr txBox="1"/>
          <p:nvPr>
            <p:ph type="title"/>
          </p:nvPr>
        </p:nvSpPr>
        <p:spPr>
          <a:xfrm>
            <a:off x="952500" y="444500"/>
            <a:ext cx="11099800" cy="2159000"/>
          </a:xfrm>
          <a:prstGeom prst="rect">
            <a:avLst/>
          </a:prstGeom>
        </p:spPr>
        <p:txBody>
          <a:bodyPr lIns="50800" tIns="50800" rIns="50800" bIns="50800"/>
          <a:lstStyle>
            <a:lvl1pPr defTabSz="584200">
              <a:defRPr sz="8000"/>
            </a:lvl1pPr>
          </a:lstStyle>
          <a:p>
            <a:pPr/>
            <a:r>
              <a:t>Title Text</a:t>
            </a:r>
          </a:p>
        </p:txBody>
      </p:sp>
      <p:sp>
        <p:nvSpPr>
          <p:cNvPr id="126" name="Body Level One…"/>
          <p:cNvSpPr txBox="1"/>
          <p:nvPr>
            <p:ph type="body" sz="half" idx="1"/>
          </p:nvPr>
        </p:nvSpPr>
        <p:spPr>
          <a:xfrm>
            <a:off x="952500" y="2603500"/>
            <a:ext cx="11099800" cy="6286500"/>
          </a:xfrm>
          <a:prstGeom prst="rect">
            <a:avLst/>
          </a:prstGeom>
        </p:spPr>
        <p:txBody>
          <a:bodyPr lIns="50800" tIns="50800" rIns="50800" bIns="50800"/>
          <a:lstStyle>
            <a:lvl1pPr marL="444500" indent="-444500" defTabSz="584200">
              <a:spcBef>
                <a:spcPts val="4200"/>
              </a:spcBef>
              <a:defRPr sz="3600"/>
            </a:lvl1pPr>
            <a:lvl2pPr marL="889000" indent="-444500" defTabSz="584200">
              <a:spcBef>
                <a:spcPts val="4200"/>
              </a:spcBef>
              <a:defRPr sz="3600"/>
            </a:lvl2pPr>
            <a:lvl3pPr marL="1333500" indent="-444500" defTabSz="584200">
              <a:spcBef>
                <a:spcPts val="4200"/>
              </a:spcBef>
              <a:defRPr sz="3600"/>
            </a:lvl3pPr>
            <a:lvl4pPr marL="1778000" indent="-444500" defTabSz="584200">
              <a:spcBef>
                <a:spcPts val="4200"/>
              </a:spcBef>
              <a:defRPr sz="3600"/>
            </a:lvl4pPr>
            <a:lvl5pPr marL="2222500" indent="-444500" defTabSz="584200">
              <a:spcBef>
                <a:spcPts val="4200"/>
              </a:spcBef>
              <a:defRPr sz="3600"/>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6311798" y="9251950"/>
            <a:ext cx="368504" cy="381000"/>
          </a:xfrm>
          <a:prstGeom prst="rect">
            <a:avLst/>
          </a:prstGeom>
        </p:spPr>
        <p:txBody>
          <a:bodyPr lIns="50800" tIns="50800" rIns="50800" bIns="50800"/>
          <a:lstStyle>
            <a:lvl1pPr defTabSz="584200">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4" name="Title Text"/>
          <p:cNvSpPr txBox="1"/>
          <p:nvPr>
            <p:ph type="title"/>
          </p:nvPr>
        </p:nvSpPr>
        <p:spPr>
          <a:xfrm>
            <a:off x="317500" y="0"/>
            <a:ext cx="23749000" cy="2540000"/>
          </a:xfrm>
          <a:prstGeom prst="rect">
            <a:avLst/>
          </a:prstGeom>
        </p:spPr>
        <p:txBody>
          <a:bodyPr/>
          <a:lstStyle/>
          <a:p>
            <a:pPr/>
            <a:r>
              <a:t>Title Text</a:t>
            </a:r>
          </a:p>
        </p:txBody>
      </p:sp>
      <p:sp>
        <p:nvSpPr>
          <p:cNvPr id="135" name="Body Level One…"/>
          <p:cNvSpPr txBox="1"/>
          <p:nvPr>
            <p:ph type="body" idx="1"/>
          </p:nvPr>
        </p:nvSpPr>
        <p:spPr>
          <a:xfrm>
            <a:off x="317500" y="2540000"/>
            <a:ext cx="23749000" cy="10795000"/>
          </a:xfrm>
          <a:prstGeom prst="rect">
            <a:avLst/>
          </a:prstGeom>
        </p:spPr>
        <p:txBody>
          <a:bodyPr/>
          <a:lstStyle>
            <a:lvl1pPr>
              <a:spcBef>
                <a:spcPts val="5900"/>
              </a:spcBef>
            </a:lvl1pPr>
            <a:lvl2pPr>
              <a:spcBef>
                <a:spcPts val="5900"/>
              </a:spcBef>
            </a:lvl2pPr>
            <a:lvl3pPr>
              <a:spcBef>
                <a:spcPts val="5900"/>
              </a:spcBef>
            </a:lvl3pPr>
            <a:lvl4pPr>
              <a:spcBef>
                <a:spcPts val="5900"/>
              </a:spcBef>
            </a:lvl4pPr>
            <a:lvl5pPr>
              <a:spcBef>
                <a:spcPts val="5900"/>
              </a:spcBef>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43" name="Title Text"/>
          <p:cNvSpPr txBox="1"/>
          <p:nvPr>
            <p:ph type="title"/>
          </p:nvPr>
        </p:nvSpPr>
        <p:spPr>
          <a:xfrm>
            <a:off x="4387453" y="625078"/>
            <a:ext cx="15609094" cy="3036094"/>
          </a:xfrm>
          <a:prstGeom prst="rect">
            <a:avLst/>
          </a:prstGeom>
        </p:spPr>
        <p:txBody>
          <a:bodyPr/>
          <a:lstStyle/>
          <a:p>
            <a:pPr/>
            <a:r>
              <a:t>Title Text</a:t>
            </a: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51" name="Title Text"/>
          <p:cNvSpPr txBox="1"/>
          <p:nvPr>
            <p:ph type="title"/>
          </p:nvPr>
        </p:nvSpPr>
        <p:spPr>
          <a:xfrm>
            <a:off x="317500" y="0"/>
            <a:ext cx="23749000" cy="2540000"/>
          </a:xfrm>
          <a:prstGeom prst="rect">
            <a:avLst/>
          </a:prstGeom>
        </p:spPr>
        <p:txBody>
          <a:bodyPr/>
          <a:lstStyle/>
          <a:p>
            <a:pPr/>
            <a:r>
              <a:t>Title Text</a:t>
            </a:r>
          </a:p>
        </p:txBody>
      </p:sp>
      <p:sp>
        <p:nvSpPr>
          <p:cNvPr id="152" name="Body Level One…"/>
          <p:cNvSpPr txBox="1"/>
          <p:nvPr>
            <p:ph type="body" idx="1"/>
          </p:nvPr>
        </p:nvSpPr>
        <p:spPr>
          <a:xfrm>
            <a:off x="635000" y="2540000"/>
            <a:ext cx="23114000" cy="1079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60" name="Title Text"/>
          <p:cNvSpPr txBox="1"/>
          <p:nvPr>
            <p:ph type="title"/>
          </p:nvPr>
        </p:nvSpPr>
        <p:spPr>
          <a:xfrm>
            <a:off x="4387453" y="625078"/>
            <a:ext cx="15609094" cy="3036094"/>
          </a:xfrm>
          <a:prstGeom prst="rect">
            <a:avLst/>
          </a:prstGeom>
        </p:spPr>
        <p:txBody>
          <a:bodyPr/>
          <a:lstStyle>
            <a:lvl1pPr>
              <a:defRPr b="0">
                <a:latin typeface="+mn-lt"/>
                <a:ea typeface="+mn-ea"/>
                <a:cs typeface="+mn-cs"/>
                <a:sym typeface="Helvetica Light"/>
              </a:defRPr>
            </a:lvl1pPr>
          </a:lstStyle>
          <a:p>
            <a:pPr/>
            <a:r>
              <a:t>Title Text</a:t>
            </a: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68" name="Title Text"/>
          <p:cNvSpPr txBox="1"/>
          <p:nvPr>
            <p:ph type="title"/>
          </p:nvPr>
        </p:nvSpPr>
        <p:spPr>
          <a:xfrm>
            <a:off x="4833937" y="4536281"/>
            <a:ext cx="14716126" cy="4643438"/>
          </a:xfrm>
          <a:prstGeom prst="rect">
            <a:avLst/>
          </a:prstGeom>
        </p:spPr>
        <p:txBody>
          <a:bodyPr/>
          <a:lstStyle>
            <a:lvl1pPr>
              <a:defRPr b="0">
                <a:latin typeface="+mn-lt"/>
                <a:ea typeface="+mn-ea"/>
                <a:cs typeface="+mn-cs"/>
                <a:sym typeface="Helvetica Light"/>
              </a:defRPr>
            </a:lvl1pPr>
          </a:lstStyle>
          <a:p>
            <a:pPr/>
            <a:r>
              <a:t>Title Text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21"/>
          </p:nvPr>
        </p:nvSpPr>
        <p:spPr>
          <a:xfrm>
            <a:off x="5307210" y="892968"/>
            <a:ext cx="13751720" cy="9172589"/>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6869906" y="892968"/>
            <a:ext cx="17377173" cy="11584782"/>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b="0" sz="84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4387453" y="625078"/>
            <a:ext cx="15609094" cy="3036094"/>
          </a:xfrm>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9423796" y="3661171"/>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xfrm>
            <a:off x="4387453" y="553640"/>
            <a:ext cx="15609094" cy="3036095"/>
          </a:xfrm>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lvl1pPr>
              <a:spcBef>
                <a:spcPts val="5900"/>
              </a:spcBef>
            </a:lvl1pPr>
            <a:lvl2pPr>
              <a:spcBef>
                <a:spcPts val="5900"/>
              </a:spcBef>
            </a:lvl2pPr>
            <a:lvl3pPr>
              <a:spcBef>
                <a:spcPts val="5900"/>
              </a:spcBef>
            </a:lvl3pPr>
            <a:lvl4pPr>
              <a:spcBef>
                <a:spcPts val="5900"/>
              </a:spcBef>
            </a:lvl4pPr>
            <a:lvl5pPr>
              <a:spcBef>
                <a:spcPts val="5900"/>
              </a:spcBef>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91704" y="1250156"/>
            <a:ext cx="16841392" cy="11227594"/>
          </a:xfrm>
          <a:prstGeom prst="rect">
            <a:avLst/>
          </a:prstGeom>
        </p:spPr>
        <p:txBody>
          <a:bodyPr lIns="91439" tIns="45719" rIns="91439" bIns="45719" anchor="t">
            <a:noAutofit/>
          </a:bodyPr>
          <a:lstStyle/>
          <a:p>
            <a:pPr/>
          </a:p>
        </p:txBody>
      </p:sp>
      <p:sp>
        <p:nvSpPr>
          <p:cNvPr id="84" name="Image"/>
          <p:cNvSpPr/>
          <p:nvPr>
            <p:ph type="pic" sz="quarter" idx="22"/>
          </p:nvPr>
        </p:nvSpPr>
        <p:spPr>
          <a:xfrm>
            <a:off x="12442031" y="7069144"/>
            <a:ext cx="8518923" cy="5682241"/>
          </a:xfrm>
          <a:prstGeom prst="rect">
            <a:avLst/>
          </a:prstGeom>
        </p:spPr>
        <p:txBody>
          <a:bodyPr lIns="91439" tIns="45719" rIns="91439" bIns="45719" anchor="t">
            <a:noAutofit/>
          </a:bodyPr>
          <a:lstStyle/>
          <a:p>
            <a:pPr/>
          </a:p>
        </p:txBody>
      </p:sp>
      <p:sp>
        <p:nvSpPr>
          <p:cNvPr id="85" name="Image"/>
          <p:cNvSpPr/>
          <p:nvPr>
            <p:ph type="pic" sz="quarter" idx="23"/>
          </p:nvPr>
        </p:nvSpPr>
        <p:spPr>
          <a:xfrm>
            <a:off x="12192000" y="1246988"/>
            <a:ext cx="8251032" cy="5500689"/>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35000" y="635000"/>
            <a:ext cx="23114000" cy="25400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635000" y="2540000"/>
            <a:ext cx="23114000" cy="101600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normAutofit fontScale="100000" lnSpcReduction="0"/>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1pPr>
      <a:lvl2pPr marL="0" marR="0" indent="2286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2pPr>
      <a:lvl3pPr marL="0" marR="0" indent="4572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3pPr>
      <a:lvl4pPr marL="0" marR="0" indent="6858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4pPr>
      <a:lvl5pPr marL="0" marR="0" indent="9144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5pPr>
      <a:lvl6pPr marL="0" marR="0" indent="11430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6pPr>
      <a:lvl7pPr marL="0" marR="0" indent="13716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7pPr>
      <a:lvl8pPr marL="0" marR="0" indent="16002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8pPr>
      <a:lvl9pPr marL="0" marR="0" indent="18288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9pPr>
    </p:titleStyle>
    <p:bodyStyle>
      <a:lvl1pPr marL="617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1pPr>
      <a:lvl2pPr marL="1061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2pPr>
      <a:lvl3pPr marL="1506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3pPr>
      <a:lvl4pPr marL="1950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4pPr>
      <a:lvl5pPr marL="2395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5pPr>
      <a:lvl6pPr marL="2839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6pPr>
      <a:lvl7pPr marL="3284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7pPr>
      <a:lvl8pPr marL="3728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8pPr>
      <a:lvl9pPr marL="4173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lab.research.google.com/github/daveminh/Chem456-2022F/blob/main/labs/01-google_colab.ipynb"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mypages.iit.edu/~dminh/DavidMinh_CV.pdf" TargetMode="Externa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8/22/2022"/>
          <p:cNvSpPr txBox="1"/>
          <p:nvPr>
            <p:ph type="title"/>
          </p:nvPr>
        </p:nvSpPr>
        <p:spPr>
          <a:prstGeom prst="rect">
            <a:avLst/>
          </a:prstGeom>
        </p:spPr>
        <p:txBody>
          <a:bodyPr/>
          <a:lstStyle/>
          <a:p>
            <a:pPr/>
            <a:r>
              <a:t>8/22/2022</a:t>
            </a:r>
          </a:p>
        </p:txBody>
      </p:sp>
      <p:sp>
        <p:nvSpPr>
          <p:cNvPr id="179" name="Welcome…"/>
          <p:cNvSpPr txBox="1"/>
          <p:nvPr>
            <p:ph type="body" idx="1"/>
          </p:nvPr>
        </p:nvSpPr>
        <p:spPr>
          <a:prstGeom prst="rect">
            <a:avLst/>
          </a:prstGeom>
        </p:spPr>
        <p:txBody>
          <a:bodyPr/>
          <a:lstStyle/>
          <a:p>
            <a:pPr/>
            <a:r>
              <a:t>Welcome</a:t>
            </a:r>
          </a:p>
          <a:p>
            <a:pPr/>
            <a:r>
              <a:t>Syllabus</a:t>
            </a:r>
          </a:p>
          <a:p>
            <a:pPr/>
            <a:r>
              <a:t>Introductions</a:t>
            </a:r>
          </a:p>
          <a:p>
            <a:pPr/>
            <a:r>
              <a:t>Google Drive Folder Link Setup</a:t>
            </a:r>
          </a:p>
          <a:p>
            <a:pPr/>
            <a:r>
              <a:t>Lab 1: Introduction to Google Colab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Image" descr="Image"/>
          <p:cNvPicPr>
            <a:picLocks noChangeAspect="1"/>
          </p:cNvPicPr>
          <p:nvPr>
            <p:ph type="pic" idx="21"/>
          </p:nvPr>
        </p:nvPicPr>
        <p:blipFill>
          <a:blip r:embed="rId2">
            <a:extLst/>
          </a:blip>
          <a:srcRect l="18473" t="0" r="18473" b="0"/>
          <a:stretch>
            <a:fillRect/>
          </a:stretch>
        </p:blipFill>
        <p:spPr>
          <a:xfrm>
            <a:off x="0" y="-243"/>
            <a:ext cx="11638256" cy="13716516"/>
          </a:xfrm>
          <a:prstGeom prst="rect">
            <a:avLst/>
          </a:prstGeom>
        </p:spPr>
      </p:pic>
      <p:sp>
        <p:nvSpPr>
          <p:cNvPr id="210" name="Click on “My Drive” and then “Add Shortcut”…"/>
          <p:cNvSpPr txBox="1"/>
          <p:nvPr>
            <p:ph type="body" idx="1"/>
          </p:nvPr>
        </p:nvSpPr>
        <p:spPr>
          <a:xfrm>
            <a:off x="11689561" y="-243"/>
            <a:ext cx="12700001" cy="13716001"/>
          </a:xfrm>
          <a:prstGeom prst="rect">
            <a:avLst/>
          </a:prstGeom>
        </p:spPr>
        <p:txBody>
          <a:bodyPr/>
          <a:lstStyle/>
          <a:p>
            <a:pPr/>
            <a:r>
              <a:t>Click on “My Drive” and then “Add Shortcut”</a:t>
            </a:r>
          </a:p>
          <a:p>
            <a:pPr/>
            <a:r>
              <a:t>There should be a small popup that says “Shortcut added to My Drive”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Image" descr="Image"/>
          <p:cNvPicPr>
            <a:picLocks noChangeAspect="1"/>
          </p:cNvPicPr>
          <p:nvPr>
            <p:ph type="pic" idx="21"/>
          </p:nvPr>
        </p:nvPicPr>
        <p:blipFill>
          <a:blip r:embed="rId2">
            <a:extLst/>
          </a:blip>
          <a:srcRect l="18473" t="0" r="18473" b="12065"/>
          <a:stretch>
            <a:fillRect/>
          </a:stretch>
        </p:blipFill>
        <p:spPr>
          <a:xfrm>
            <a:off x="0" y="-243"/>
            <a:ext cx="11638256" cy="12061541"/>
          </a:xfrm>
          <a:prstGeom prst="rect">
            <a:avLst/>
          </a:prstGeom>
        </p:spPr>
      </p:pic>
      <p:sp>
        <p:nvSpPr>
          <p:cNvPr id="213" name="Now navigate to “My Drive”…"/>
          <p:cNvSpPr txBox="1"/>
          <p:nvPr>
            <p:ph type="body" idx="1"/>
          </p:nvPr>
        </p:nvSpPr>
        <p:spPr>
          <a:xfrm>
            <a:off x="11689561" y="-243"/>
            <a:ext cx="12700001" cy="13716001"/>
          </a:xfrm>
          <a:prstGeom prst="rect">
            <a:avLst/>
          </a:prstGeom>
        </p:spPr>
        <p:txBody>
          <a:bodyPr/>
          <a:lstStyle/>
          <a:p>
            <a:pPr/>
            <a:r>
              <a:t>Now navigate to “My Drive”</a:t>
            </a:r>
          </a:p>
          <a:p>
            <a:pPr/>
            <a:r>
              <a:t>Find the shortcut to the folder.</a:t>
            </a:r>
          </a:p>
          <a:p>
            <a:pPr/>
            <a:r>
              <a:t>Right click on the shortcut and select  “Rename”</a:t>
            </a:r>
          </a:p>
          <a:p>
            <a:pPr/>
            <a:r>
              <a:t>Rename the shortcut to “Chem456-2022F”. This is where the labs expect your data to be. If you do not take this step, you will have to do more work to change the labs later in the semester.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Lab 1: Introduction to Google Colab"/>
          <p:cNvSpPr txBox="1"/>
          <p:nvPr>
            <p:ph type="title"/>
          </p:nvPr>
        </p:nvSpPr>
        <p:spPr>
          <a:xfrm>
            <a:off x="4833937" y="3814823"/>
            <a:ext cx="14716126" cy="4643438"/>
          </a:xfrm>
          <a:prstGeom prst="rect">
            <a:avLst/>
          </a:prstGeom>
        </p:spPr>
        <p:txBody>
          <a:bodyPr/>
          <a:lstStyle/>
          <a:p>
            <a:pPr/>
            <a:r>
              <a:t>Lab 1: Introduction to Google Colab</a:t>
            </a:r>
          </a:p>
        </p:txBody>
      </p:sp>
      <p:sp>
        <p:nvSpPr>
          <p:cNvPr id="216" name="colab"/>
          <p:cNvSpPr txBox="1"/>
          <p:nvPr/>
        </p:nvSpPr>
        <p:spPr>
          <a:xfrm>
            <a:off x="11320144" y="8615301"/>
            <a:ext cx="174371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colab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istory"/>
          <p:cNvSpPr txBox="1"/>
          <p:nvPr>
            <p:ph type="title"/>
          </p:nvPr>
        </p:nvSpPr>
        <p:spPr>
          <a:prstGeom prst="rect">
            <a:avLst/>
          </a:prstGeom>
        </p:spPr>
        <p:txBody>
          <a:bodyPr/>
          <a:lstStyle>
            <a:lvl1pPr algn="l"/>
          </a:lstStyle>
          <a:p>
            <a:pPr/>
            <a:r>
              <a:t>History</a:t>
            </a:r>
          </a:p>
        </p:txBody>
      </p:sp>
      <p:sp>
        <p:nvSpPr>
          <p:cNvPr id="182" name="2004: I attended a workshop on molecular modeling at the beginning of my Ph.D., helping me get off to a quick start…"/>
          <p:cNvSpPr txBox="1"/>
          <p:nvPr>
            <p:ph type="body" idx="1"/>
          </p:nvPr>
        </p:nvSpPr>
        <p:spPr>
          <a:xfrm>
            <a:off x="635000" y="4066587"/>
            <a:ext cx="23114000" cy="8633413"/>
          </a:xfrm>
          <a:prstGeom prst="rect">
            <a:avLst/>
          </a:prstGeom>
        </p:spPr>
        <p:txBody>
          <a:bodyPr/>
          <a:lstStyle/>
          <a:p>
            <a:pPr/>
            <a:r>
              <a:t>2004: I attended a workshop on molecular modeling at the beginning of my Ph.D., helping me get off to a quick start</a:t>
            </a:r>
          </a:p>
          <a:p>
            <a:pPr/>
            <a:r>
              <a:t>2017: Illinois Tech launches five specialized chemistry programs</a:t>
            </a:r>
          </a:p>
          <a:p>
            <a:pPr/>
            <a:r>
              <a:t>2020: I taught Chem 456 for the first time. It starts in a computer lab and moves online due to the pandemic.</a:t>
            </a:r>
          </a:p>
          <a:p>
            <a:pPr/>
            <a:r>
              <a:t>2021: In the summer, I organized an online workshop and ran a small session of Chem 456. Examples could be run on a virtual machine.</a:t>
            </a:r>
          </a:p>
          <a:p>
            <a:pPr/>
            <a:r>
              <a:t>2022: In the Spring, I work with four students to run the workshop in Colombia. We migrate the labs to Google Colab.</a:t>
            </a:r>
          </a:p>
        </p:txBody>
      </p:sp>
      <p:pic>
        <p:nvPicPr>
          <p:cNvPr id="183" name="Image" descr="Image"/>
          <p:cNvPicPr>
            <a:picLocks noChangeAspect="1"/>
          </p:cNvPicPr>
          <p:nvPr/>
        </p:nvPicPr>
        <p:blipFill>
          <a:blip r:embed="rId2">
            <a:extLst/>
          </a:blip>
          <a:stretch>
            <a:fillRect/>
          </a:stretch>
        </p:blipFill>
        <p:spPr>
          <a:xfrm>
            <a:off x="13650210" y="312152"/>
            <a:ext cx="10157893" cy="402252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2" fill="hold">
                                  <p:stCondLst>
                                    <p:cond delay="0"/>
                                  </p:stCondLst>
                                  <p:iterate type="el" backwards="0">
                                    <p:tmAbs val="0"/>
                                  </p:iterate>
                                  <p:childTnLst>
                                    <p:set>
                                      <p:cBhvr>
                                        <p:cTn id="15" fill="hold"/>
                                        <p:tgtEl>
                                          <p:spTgt spid="1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8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182">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8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P build="whole" bldLvl="1" animBg="1" rev="0" advAuto="0" spid="183"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yllabus"/>
          <p:cNvSpPr txBox="1"/>
          <p:nvPr>
            <p:ph type="ctrTitle"/>
          </p:nvPr>
        </p:nvSpPr>
        <p:spPr>
          <a:prstGeom prst="rect">
            <a:avLst/>
          </a:prstGeom>
        </p:spPr>
        <p:txBody>
          <a:bodyPr/>
          <a:lstStyle/>
          <a:p>
            <a:pPr/>
            <a:r>
              <a:t>Syllabus</a:t>
            </a:r>
          </a:p>
        </p:txBody>
      </p:sp>
      <p:sp>
        <p:nvSpPr>
          <p:cNvPr id="186" name="https://daveminh.github.io/Chem456-2022F/"/>
          <p:cNvSpPr txBox="1"/>
          <p:nvPr>
            <p:ph type="subTitle" sz="quarter" idx="1"/>
          </p:nvPr>
        </p:nvSpPr>
        <p:spPr>
          <a:prstGeom prst="rect">
            <a:avLst/>
          </a:prstGeom>
        </p:spPr>
        <p:txBody>
          <a:bodyPr/>
          <a:lstStyle>
            <a:lvl1pPr>
              <a:defRPr sz="5000"/>
            </a:lvl1pPr>
          </a:lstStyle>
          <a:p>
            <a:pPr/>
            <a:r>
              <a:t>https://daveminh.github.io/Chem456-2022F/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ntroductions"/>
          <p:cNvSpPr txBox="1"/>
          <p:nvPr>
            <p:ph type="title"/>
          </p:nvPr>
        </p:nvSpPr>
        <p:spPr>
          <a:prstGeom prst="rect">
            <a:avLst/>
          </a:prstGeom>
        </p:spPr>
        <p:txBody>
          <a:bodyPr/>
          <a:lstStyle/>
          <a:p>
            <a:pPr/>
            <a:r>
              <a:t>Introductions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bout me: work"/>
          <p:cNvSpPr txBox="1"/>
          <p:nvPr>
            <p:ph type="title"/>
          </p:nvPr>
        </p:nvSpPr>
        <p:spPr>
          <a:xfrm>
            <a:off x="317500" y="0"/>
            <a:ext cx="23749000" cy="2540000"/>
          </a:xfrm>
          <a:prstGeom prst="rect">
            <a:avLst/>
          </a:prstGeom>
        </p:spPr>
        <p:txBody>
          <a:bodyPr/>
          <a:lstStyle/>
          <a:p>
            <a:pPr/>
            <a:r>
              <a:t>About me: work</a:t>
            </a:r>
          </a:p>
        </p:txBody>
      </p:sp>
      <p:sp>
        <p:nvSpPr>
          <p:cNvPr id="191" name="Coauthored 50 peer-reviewed journal articles…"/>
          <p:cNvSpPr txBox="1"/>
          <p:nvPr>
            <p:ph type="body" sz="half" idx="4294967295"/>
          </p:nvPr>
        </p:nvSpPr>
        <p:spPr>
          <a:xfrm>
            <a:off x="11190209" y="2540000"/>
            <a:ext cx="12388062" cy="9842500"/>
          </a:xfrm>
          <a:prstGeom prst="rect">
            <a:avLst/>
          </a:prstGeom>
        </p:spPr>
        <p:txBody>
          <a:bodyPr/>
          <a:lstStyle/>
          <a:p>
            <a:pPr marL="567972" indent="-567972" defTabSz="755808">
              <a:defRPr sz="4600"/>
            </a:pPr>
            <a:r>
              <a:t>Coauthored 50 peer-reviewed journal articles</a:t>
            </a:r>
          </a:p>
          <a:p>
            <a:pPr marL="567972" indent="-567972" defTabSz="755808">
              <a:defRPr sz="4600"/>
            </a:pPr>
            <a:r>
              <a:t>Cited over 1250 times with an h-index of 19 (19 articles with at least 19 citations), according to Google scholar. </a:t>
            </a:r>
          </a:p>
          <a:p>
            <a:pPr marL="567972" indent="-567972" defTabSz="755808">
              <a:defRPr sz="4600"/>
            </a:pPr>
            <a:r>
              <a:t>Current research in computational chemistry</a:t>
            </a:r>
          </a:p>
          <a:p>
            <a:pPr lvl="1" marL="976912" indent="-567972" defTabSz="755808">
              <a:defRPr sz="4600"/>
            </a:pPr>
            <a:r>
              <a:t>Developing methods related to structure-based drug design</a:t>
            </a:r>
          </a:p>
          <a:p>
            <a:pPr lvl="2" marL="1385852" indent="-567972" defTabSz="755808">
              <a:defRPr sz="4600"/>
            </a:pPr>
            <a:r>
              <a:t>predicting binding affinities</a:t>
            </a:r>
          </a:p>
          <a:p>
            <a:pPr lvl="2" marL="1385852" indent="-567972" defTabSz="755808">
              <a:defRPr sz="4600"/>
            </a:pPr>
            <a:r>
              <a:t>simulating biological macromolecules</a:t>
            </a:r>
          </a:p>
          <a:p>
            <a:pPr lvl="1" marL="976912" indent="-567972" defTabSz="755808">
              <a:defRPr sz="4600"/>
            </a:pPr>
            <a:r>
              <a:t>Involved in virtual screening projects for antibiotic drug discovery</a:t>
            </a:r>
          </a:p>
          <a:p>
            <a:pPr lvl="1" marL="976912" indent="-567972" defTabSz="755808">
              <a:defRPr sz="4600"/>
            </a:pPr>
            <a:r>
              <a:t>research funded by NIH and NSF</a:t>
            </a:r>
          </a:p>
        </p:txBody>
      </p:sp>
      <p:sp>
        <p:nvSpPr>
          <p:cNvPr id="192"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Full curriculum vitae: http://mypages.iit.edu/~dminh/DavidMinh_CV.pdf"/>
          <p:cNvSpPr txBox="1"/>
          <p:nvPr/>
        </p:nvSpPr>
        <p:spPr>
          <a:xfrm>
            <a:off x="8327068" y="12255367"/>
            <a:ext cx="12949861"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3200"/>
            </a:pPr>
            <a:r>
              <a:t>Full curriculum vitae: </a:t>
            </a:r>
            <a:r>
              <a:rPr u="sng">
                <a:hlinkClick r:id="rId2" invalidUrl="" action="" tgtFrame="" tooltip="" history="1" highlightClick="0" endSnd="0"/>
              </a:rPr>
              <a:t>http://mypages.iit.edu/~dminh/DavidMinh_CV.pdf</a:t>
            </a:r>
          </a:p>
        </p:txBody>
      </p:sp>
      <p:pic>
        <p:nvPicPr>
          <p:cNvPr id="194" name="DavidMinh_CV (dragged).pdf" descr="DavidMinh_CV (dragged).pdf"/>
          <p:cNvPicPr>
            <a:picLocks noChangeAspect="1"/>
          </p:cNvPicPr>
          <p:nvPr/>
        </p:nvPicPr>
        <p:blipFill>
          <a:blip r:embed="rId3">
            <a:extLst/>
          </a:blip>
          <a:stretch>
            <a:fillRect/>
          </a:stretch>
        </p:blipFill>
        <p:spPr>
          <a:xfrm>
            <a:off x="-5257" y="1354011"/>
            <a:ext cx="11544301" cy="149396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1">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1">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1">
                                            <p:txEl>
                                              <p:pRg st="4" end="4"/>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91">
                                            <p:txEl>
                                              <p:pRg st="5" end="5"/>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91">
                                            <p:txEl>
                                              <p:pRg st="6" end="6"/>
                                            </p:txEl>
                                          </p:spTgt>
                                        </p:tgtEl>
                                        <p:attrNameLst>
                                          <p:attrName>style.visibility</p:attrName>
                                        </p:attrNameLst>
                                      </p:cBhvr>
                                      <p:to>
                                        <p:strVal val="visible"/>
                                      </p:to>
                                    </p:set>
                                  </p:childTnLst>
                                </p:cTn>
                              </p:par>
                              <p:par>
                                <p:cTn id="25" presetClass="entr" nodeType="withEffect" presetSubtype="0" presetID="1" grpId="1" fill="hold">
                                  <p:stCondLst>
                                    <p:cond delay="0"/>
                                  </p:stCondLst>
                                  <p:iterate type="el" backwards="0">
                                    <p:tmAbs val="0"/>
                                  </p:iterate>
                                  <p:childTnLst>
                                    <p:set>
                                      <p:cBhvr>
                                        <p:cTn id="26" fill="hold"/>
                                        <p:tgtEl>
                                          <p:spTgt spid="19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bout me: beyond work"/>
          <p:cNvSpPr txBox="1"/>
          <p:nvPr>
            <p:ph type="title"/>
          </p:nvPr>
        </p:nvSpPr>
        <p:spPr>
          <a:prstGeom prst="rect">
            <a:avLst/>
          </a:prstGeom>
        </p:spPr>
        <p:txBody>
          <a:bodyPr/>
          <a:lstStyle/>
          <a:p>
            <a:pPr/>
            <a:r>
              <a:t>About me: beyond work</a:t>
            </a:r>
          </a:p>
        </p:txBody>
      </p:sp>
      <p:sp>
        <p:nvSpPr>
          <p:cNvPr id="197" name="Outside of work, I like to…"/>
          <p:cNvSpPr txBox="1"/>
          <p:nvPr>
            <p:ph type="body" idx="1"/>
          </p:nvPr>
        </p:nvSpPr>
        <p:spPr>
          <a:xfrm>
            <a:off x="317500" y="2540000"/>
            <a:ext cx="23114000" cy="10160000"/>
          </a:xfrm>
          <a:prstGeom prst="rect">
            <a:avLst/>
          </a:prstGeom>
        </p:spPr>
        <p:txBody>
          <a:bodyPr lIns="50800" tIns="50800" rIns="50800" bIns="50800" numCol="2" spcCol="1155700"/>
          <a:lstStyle/>
          <a:p>
            <a:pPr marL="580319" indent="-580319" defTabSz="772239">
              <a:defRPr sz="4700"/>
            </a:pPr>
            <a:r>
              <a:t>Outside of work, I like to</a:t>
            </a:r>
          </a:p>
          <a:p>
            <a:pPr lvl="1" marL="998149" indent="-580319" defTabSz="772239">
              <a:defRPr sz="4700"/>
            </a:pPr>
            <a:r>
              <a:t>play chess and other board games, especially strategy and word games.</a:t>
            </a:r>
          </a:p>
          <a:p>
            <a:pPr lvl="1" marL="998149" indent="-580319" defTabSz="772239">
              <a:defRPr sz="4700"/>
            </a:pPr>
            <a:r>
              <a:t>play music, especially classical piano. Sometimes I also play guitar and bass.</a:t>
            </a:r>
          </a:p>
          <a:p>
            <a:pPr lvl="1" marL="998149" indent="-580319" defTabSz="772239">
              <a:defRPr sz="4700"/>
            </a:pPr>
            <a:r>
              <a:t>listen to podcasts and audiobooks. Some of my favorite podcasts are Hidden Brain, Planet Money, and Invisibilia from NPR, and Revisionist History by Malcolm Gladwell.</a:t>
            </a:r>
          </a:p>
          <a:p>
            <a:pPr lvl="1" marL="998149" indent="-580319" defTabSz="772239">
              <a:defRPr sz="4700"/>
            </a:pPr>
            <a:r>
              <a:t>read news and sometimes books</a:t>
            </a:r>
          </a:p>
          <a:p>
            <a:pPr lvl="1" marL="998149" indent="-580319" defTabSz="772239">
              <a:defRPr sz="4700"/>
            </a:pPr>
            <a:r>
              <a:t>play video games with my kids, especially on Nintendo Switch</a:t>
            </a:r>
          </a:p>
          <a:p>
            <a:pPr lvl="1" marL="998149" indent="-580319" defTabSz="772239">
              <a:defRPr sz="4700"/>
            </a:pPr>
            <a:r>
              <a:t>play sports, especially Taekwondo, tennis, and basketball. I also like hockey but haven’t played in a while.</a:t>
            </a:r>
          </a:p>
          <a:p>
            <a:pPr lvl="1" marL="998149" indent="-580319" defTabSz="772239">
              <a:defRPr sz="4700"/>
            </a:pPr>
            <a:r>
              <a:t>exercise, especially weights, swimming, biking, and skiing</a:t>
            </a:r>
          </a:p>
          <a:p>
            <a:pPr lvl="1" marL="998149" indent="-580319" defTabSz="772239">
              <a:defRPr sz="4700"/>
            </a:pPr>
            <a:r>
              <a:t>travel. I’ve been to 6 continents</a:t>
            </a:r>
          </a:p>
          <a:p>
            <a:pPr marL="580319" indent="-580319" defTabSz="772239">
              <a:defRPr sz="4700"/>
            </a:pPr>
            <a:r>
              <a:t>I am</a:t>
            </a:r>
          </a:p>
          <a:p>
            <a:pPr lvl="1" marL="998149" indent="-580319" defTabSz="772239">
              <a:defRPr sz="4700"/>
            </a:pPr>
            <a:r>
              <a:t>Australian-born and American-raised by Vietnamese parents of Vietnamese and Chinese descent</a:t>
            </a:r>
          </a:p>
          <a:p>
            <a:pPr lvl="1" marL="998149" indent="-580319" defTabSz="772239">
              <a:defRPr sz="4700"/>
            </a:pPr>
            <a:r>
              <a:t>married, with 2 children</a:t>
            </a:r>
          </a:p>
          <a:p>
            <a:pPr lvl="1" marL="998149" indent="-580319" defTabSz="772239">
              <a:defRPr sz="4700"/>
            </a:pPr>
            <a:r>
              <a:t>Christian</a:t>
            </a:r>
          </a:p>
          <a:p>
            <a:pPr lvl="1" marL="998149" indent="-580319" defTabSz="772239">
              <a:defRPr sz="4700"/>
            </a:pPr>
            <a:r>
              <a:t>incredibly blessed!</a:t>
            </a:r>
          </a:p>
        </p:txBody>
      </p:sp>
      <p:sp>
        <p:nvSpPr>
          <p:cNvPr id="198"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97">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197">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97">
                                            <p:txEl>
                                              <p:pRg st="3" end="3"/>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97">
                                            <p:txEl>
                                              <p:pRg st="4" end="4"/>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7">
                                            <p:txEl>
                                              <p:pRg st="5" end="5"/>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7">
                                            <p:txEl>
                                              <p:pRg st="6" end="6"/>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97">
                                            <p:txEl>
                                              <p:pRg st="7" end="7"/>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9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7">
                                            <p:txEl>
                                              <p:pRg st="9" end="9"/>
                                            </p:txEl>
                                          </p:spTgt>
                                        </p:tgtEl>
                                        <p:attrNameLst>
                                          <p:attrName>style.visibility</p:attrName>
                                        </p:attrNameLst>
                                      </p:cBhvr>
                                      <p:to>
                                        <p:strVal val="visible"/>
                                      </p:to>
                                    </p:set>
                                  </p:childTnLst>
                                </p:cTn>
                              </p:par>
                              <p:par>
                                <p:cTn id="29" presetClass="entr" nodeType="withEffect" presetSubtype="0" presetID="1" grpId="1" fill="hold">
                                  <p:stCondLst>
                                    <p:cond delay="0"/>
                                  </p:stCondLst>
                                  <p:iterate type="el" backwards="0">
                                    <p:tmAbs val="0"/>
                                  </p:iterate>
                                  <p:childTnLst>
                                    <p:set>
                                      <p:cBhvr>
                                        <p:cTn id="30" fill="hold"/>
                                        <p:tgtEl>
                                          <p:spTgt spid="197">
                                            <p:txEl>
                                              <p:pRg st="10" end="10"/>
                                            </p:txEl>
                                          </p:spTgt>
                                        </p:tgtEl>
                                        <p:attrNameLst>
                                          <p:attrName>style.visibility</p:attrName>
                                        </p:attrNameLst>
                                      </p:cBhvr>
                                      <p:to>
                                        <p:strVal val="visible"/>
                                      </p:to>
                                    </p:set>
                                  </p:childTnLst>
                                </p:cTn>
                              </p:par>
                              <p:par>
                                <p:cTn id="31" presetClass="entr" nodeType="withEffect" presetSubtype="0" presetID="1" grpId="1" fill="hold">
                                  <p:stCondLst>
                                    <p:cond delay="0"/>
                                  </p:stCondLst>
                                  <p:iterate type="el" backwards="0">
                                    <p:tmAbs val="0"/>
                                  </p:iterate>
                                  <p:childTnLst>
                                    <p:set>
                                      <p:cBhvr>
                                        <p:cTn id="32" fill="hold"/>
                                        <p:tgtEl>
                                          <p:spTgt spid="197">
                                            <p:txEl>
                                              <p:pRg st="11" end="11"/>
                                            </p:txEl>
                                          </p:spTgt>
                                        </p:tgtEl>
                                        <p:attrNameLst>
                                          <p:attrName>style.visibility</p:attrName>
                                        </p:attrNameLst>
                                      </p:cBhvr>
                                      <p:to>
                                        <p:strVal val="visible"/>
                                      </p:to>
                                    </p:set>
                                  </p:childTnLst>
                                </p:cTn>
                              </p:par>
                              <p:par>
                                <p:cTn id="33" presetClass="entr" nodeType="withEffect" presetSubtype="0" presetID="1" grpId="1" fill="hold">
                                  <p:stCondLst>
                                    <p:cond delay="0"/>
                                  </p:stCondLst>
                                  <p:iterate type="el" backwards="0">
                                    <p:tmAbs val="0"/>
                                  </p:iterate>
                                  <p:childTnLst>
                                    <p:set>
                                      <p:cBhvr>
                                        <p:cTn id="34" fill="hold"/>
                                        <p:tgtEl>
                                          <p:spTgt spid="197">
                                            <p:txEl>
                                              <p:pRg st="12" end="12"/>
                                            </p:txEl>
                                          </p:spTgt>
                                        </p:tgtEl>
                                        <p:attrNameLst>
                                          <p:attrName>style.visibility</p:attrName>
                                        </p:attrNameLst>
                                      </p:cBhvr>
                                      <p:to>
                                        <p:strVal val="visible"/>
                                      </p:to>
                                    </p:set>
                                  </p:childTnLst>
                                </p:cTn>
                              </p:par>
                              <p:par>
                                <p:cTn id="35" presetClass="entr" nodeType="withEffect" presetSubtype="0" presetID="1" grpId="1" fill="hold">
                                  <p:stCondLst>
                                    <p:cond delay="0"/>
                                  </p:stCondLst>
                                  <p:iterate type="el" backwards="0">
                                    <p:tmAbs val="0"/>
                                  </p:iterate>
                                  <p:childTnLst>
                                    <p:set>
                                      <p:cBhvr>
                                        <p:cTn id="36" fill="hold"/>
                                        <p:tgtEl>
                                          <p:spTgt spid="197">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Introduce yourself]"/>
          <p:cNvSpPr txBox="1"/>
          <p:nvPr>
            <p:ph type="title"/>
          </p:nvPr>
        </p:nvSpPr>
        <p:spPr>
          <a:prstGeom prst="rect">
            <a:avLst/>
          </a:prstGeom>
        </p:spPr>
        <p:txBody>
          <a:bodyPr/>
          <a:lstStyle/>
          <a:p>
            <a:pPr/>
            <a:r>
              <a:t>[Introduce yourself]</a:t>
            </a:r>
          </a:p>
        </p:txBody>
      </p:sp>
      <p:sp>
        <p:nvSpPr>
          <p:cNvPr id="201" name="What is your full name? What do you like to be called?…"/>
          <p:cNvSpPr txBox="1"/>
          <p:nvPr>
            <p:ph type="body" idx="1"/>
          </p:nvPr>
        </p:nvSpPr>
        <p:spPr>
          <a:prstGeom prst="rect">
            <a:avLst/>
          </a:prstGeom>
        </p:spPr>
        <p:txBody>
          <a:bodyPr/>
          <a:lstStyle/>
          <a:p>
            <a:pPr/>
            <a:r>
              <a:t>What is your full name? What do you like to be called?</a:t>
            </a:r>
          </a:p>
          <a:p>
            <a:pPr/>
            <a:r>
              <a:t>Which degree program are you in?</a:t>
            </a:r>
          </a:p>
          <a:p>
            <a:pPr/>
            <a:r>
              <a:t>What are you hoping to learn in this class?</a:t>
            </a:r>
          </a:p>
          <a:p>
            <a:pPr/>
            <a:r>
              <a:t>How will this help you achieve your goals?</a:t>
            </a:r>
          </a:p>
          <a:p>
            <a:pPr/>
            <a:r>
              <a:t>Share something interesting about yourself</a:t>
            </a:r>
          </a:p>
        </p:txBody>
      </p:sp>
      <p:sp>
        <p:nvSpPr>
          <p:cNvPr id="202"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Drive Folder Link Setup"/>
          <p:cNvSpPr txBox="1"/>
          <p:nvPr>
            <p:ph type="title"/>
          </p:nvPr>
        </p:nvSpPr>
        <p:spPr>
          <a:prstGeom prst="rect">
            <a:avLst/>
          </a:prstGeom>
        </p:spPr>
        <p:txBody>
          <a:bodyPr/>
          <a:lstStyle/>
          <a:p>
            <a:pPr/>
            <a:r>
              <a:t>Google Drive Folder Link Setup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 descr="Image"/>
          <p:cNvPicPr>
            <a:picLocks noChangeAspect="1"/>
          </p:cNvPicPr>
          <p:nvPr>
            <p:ph type="pic" idx="21"/>
          </p:nvPr>
        </p:nvPicPr>
        <p:blipFill>
          <a:blip r:embed="rId2">
            <a:extLst/>
          </a:blip>
          <a:srcRect l="18473" t="0" r="18473" b="0"/>
          <a:stretch>
            <a:fillRect/>
          </a:stretch>
        </p:blipFill>
        <p:spPr>
          <a:xfrm>
            <a:off x="0" y="-243"/>
            <a:ext cx="11638256" cy="13716516"/>
          </a:xfrm>
          <a:prstGeom prst="rect">
            <a:avLst/>
          </a:prstGeom>
        </p:spPr>
      </p:pic>
      <p:sp>
        <p:nvSpPr>
          <p:cNvPr id="207" name="Log in to Google Drive.…"/>
          <p:cNvSpPr txBox="1"/>
          <p:nvPr>
            <p:ph type="body" idx="1"/>
          </p:nvPr>
        </p:nvSpPr>
        <p:spPr>
          <a:xfrm>
            <a:off x="11689561" y="-243"/>
            <a:ext cx="12700001" cy="13716001"/>
          </a:xfrm>
          <a:prstGeom prst="rect">
            <a:avLst/>
          </a:prstGeom>
        </p:spPr>
        <p:txBody>
          <a:bodyPr/>
          <a:lstStyle/>
          <a:p>
            <a:pPr/>
            <a:r>
              <a:t>Log in to Google Drive.</a:t>
            </a:r>
          </a:p>
          <a:p>
            <a:pPr/>
            <a:r>
              <a:t>Find the folder that I have shared with you under “Shared with me”. </a:t>
            </a:r>
          </a:p>
          <a:p>
            <a:pPr lvl="1"/>
            <a:r>
              <a:t>Here, I am creating a link to a folder called “WCRCYPS”, but you will link to a folder with your IIT user name that I shared with you. </a:t>
            </a:r>
          </a:p>
          <a:p>
            <a:pPr lvl="1"/>
            <a:r>
              <a:t>If I have not shared a link to the folder with you,  then email me and ask me to do so.</a:t>
            </a:r>
          </a:p>
          <a:p>
            <a:pPr/>
            <a:r>
              <a:t>Right click on the folder.</a:t>
            </a:r>
          </a:p>
          <a:p>
            <a:pPr/>
            <a:r>
              <a:t>Select “Add shortcut to Drive”.</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