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ab.research.google.com/github/daveminh/Chem456-2024F/blob/main/exercises/01-Google_Colab.ipynb" TargetMode="External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veminh.github.io/Chem456-2024F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cbatiit.github.io/downloads/DavidMinh_CV.pdf" TargetMode="External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dminh@iit.edu" TargetMode="External"/><Relationship Id="rId3" Type="http://schemas.openxmlformats.org/officeDocument/2006/relationships/hyperlink" Target="mailto:tnguyen48@hawk.iit.edu" TargetMode="External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6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8/26/2024</a:t>
            </a:r>
          </a:p>
        </p:txBody>
      </p:sp>
      <p:sp>
        <p:nvSpPr>
          <p:cNvPr id="179" name="Welco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</a:t>
            </a:r>
          </a:p>
          <a:p>
            <a:pPr/>
            <a:r>
              <a:t>Syllabus</a:t>
            </a:r>
          </a:p>
          <a:p>
            <a:pPr/>
            <a:r>
              <a:t>Introductions</a:t>
            </a:r>
          </a:p>
          <a:p>
            <a:pPr/>
            <a:r>
              <a:t>Google Drive Folder Link Setup</a:t>
            </a:r>
          </a:p>
          <a:p>
            <a:pPr/>
            <a:r>
              <a:t>Exercise 1: Introduction to Google Colab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xercise 1: Introduction to Google Colab"/>
          <p:cNvSpPr txBox="1"/>
          <p:nvPr>
            <p:ph type="title"/>
          </p:nvPr>
        </p:nvSpPr>
        <p:spPr>
          <a:xfrm>
            <a:off x="4833937" y="77129"/>
            <a:ext cx="14716126" cy="4643439"/>
          </a:xfrm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pPr/>
            <a:r>
              <a:t>Exercise 1: Introduction to Google Colab</a:t>
            </a:r>
          </a:p>
        </p:txBody>
      </p:sp>
      <p:sp>
        <p:nvSpPr>
          <p:cNvPr id="210" name="https://colab.research.google.com/github/daveminh/Chem456-2024F/blob/main/exercises/01-Google_Colab.ipynb"/>
          <p:cNvSpPr txBox="1"/>
          <p:nvPr/>
        </p:nvSpPr>
        <p:spPr>
          <a:xfrm>
            <a:off x="726757" y="4496607"/>
            <a:ext cx="22930486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https://colab.research.google.com/github/daveminh/Chem456-2024F/blob/main/exercises/01-Google_Colab.ipynb</a:t>
            </a:r>
          </a:p>
        </p:txBody>
      </p:sp>
      <p:pic>
        <p:nvPicPr>
          <p:cNvPr id="21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924" y="6460783"/>
            <a:ext cx="5092701" cy="623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After following this link, you should…"/>
          <p:cNvSpPr txBox="1"/>
          <p:nvPr>
            <p:ph type="body" sz="half" idx="4294967295"/>
          </p:nvPr>
        </p:nvSpPr>
        <p:spPr>
          <a:xfrm>
            <a:off x="7241118" y="6581145"/>
            <a:ext cx="17148444" cy="7134614"/>
          </a:xfrm>
          <a:prstGeom prst="rect">
            <a:avLst/>
          </a:prstGeom>
        </p:spPr>
        <p:txBody>
          <a:bodyPr/>
          <a:lstStyle/>
          <a:p>
            <a:pPr marL="465364" indent="-465364">
              <a:spcBef>
                <a:spcPts val="4500"/>
              </a:spcBef>
              <a:defRPr sz="3800"/>
            </a:pPr>
            <a:r>
              <a:t>After following this link, you should 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save a copy of the notebook to Google Drive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rename it to 01-Google_Colab.ipynb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move it to your class folder under the “exercises” folder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work on and save the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History</a:t>
            </a:r>
          </a:p>
        </p:txBody>
      </p:sp>
      <p:sp>
        <p:nvSpPr>
          <p:cNvPr id="182" name="2004: I attended a workshop on molecular modeling at the beginning of my Ph.D., helping me get off to a quick start…"/>
          <p:cNvSpPr txBox="1"/>
          <p:nvPr>
            <p:ph type="body" idx="1"/>
          </p:nvPr>
        </p:nvSpPr>
        <p:spPr>
          <a:xfrm>
            <a:off x="635000" y="4066587"/>
            <a:ext cx="23114000" cy="8633413"/>
          </a:xfrm>
          <a:prstGeom prst="rect">
            <a:avLst/>
          </a:prstGeom>
        </p:spPr>
        <p:txBody>
          <a:bodyPr/>
          <a:lstStyle/>
          <a:p>
            <a:pPr/>
            <a:r>
              <a:t>2004: I attended a workshop on molecular modeling at the beginning of my Ph.D., helping me get off to a quick start</a:t>
            </a:r>
          </a:p>
          <a:p>
            <a:pPr/>
            <a:r>
              <a:t>2017: Illinois Tech launches five specialized chemistry programs</a:t>
            </a:r>
          </a:p>
          <a:p>
            <a:pPr/>
            <a:r>
              <a:t>2020: I taught Chem 456 for the first time. It starts in a computer lab and moves online due to the pandemic.</a:t>
            </a:r>
          </a:p>
          <a:p>
            <a:pPr/>
            <a:r>
              <a:t>2021: In the summer, I organized an online workshop and ran a small session of Chem 456. Examples could be run on a virtual machine.</a:t>
            </a:r>
          </a:p>
          <a:p>
            <a:pPr/>
            <a:r>
              <a:t>2022: In the Spring, I work with four students to run the workshop in Colombia. We migrate the labs to Google Colab. I teach this class in the Fall.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0210" y="312152"/>
            <a:ext cx="10157893" cy="4022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  <p:bldP build="whole" bldLvl="1" animBg="1" rev="0" advAuto="0" spid="18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yllab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Syllabus</a:t>
            </a:r>
          </a:p>
        </p:txBody>
      </p:sp>
      <p:sp>
        <p:nvSpPr>
          <p:cNvPr id="186" name="https://daveminh.github.io/Chem456-2024F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https://daveminh.github.io/Chem456-2024F/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bout me: work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About me: work</a:t>
            </a:r>
          </a:p>
        </p:txBody>
      </p:sp>
      <p:sp>
        <p:nvSpPr>
          <p:cNvPr id="191" name="Coauthored 56 peer-reviewed journal articles…"/>
          <p:cNvSpPr txBox="1"/>
          <p:nvPr>
            <p:ph type="body" sz="half" idx="4294967295"/>
          </p:nvPr>
        </p:nvSpPr>
        <p:spPr>
          <a:xfrm>
            <a:off x="11190209" y="2540000"/>
            <a:ext cx="12388062" cy="9842500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defRPr sz="4600"/>
            </a:pPr>
            <a:r>
              <a:t>Coauthored 56 peer-reviewed journal articles</a:t>
            </a:r>
          </a:p>
          <a:p>
            <a:pPr marL="567972" indent="-567972" defTabSz="755808">
              <a:defRPr sz="4600"/>
            </a:pPr>
            <a:r>
              <a:t>Cited over 1500 times with an h-index of 22, according to Google scholar. </a:t>
            </a:r>
          </a:p>
          <a:p>
            <a:pPr marL="567972" indent="-567972" defTabSz="755808">
              <a:defRPr sz="4600"/>
            </a:pPr>
            <a:r>
              <a:t>Current research in computational chemistry</a:t>
            </a:r>
          </a:p>
          <a:p>
            <a:pPr lvl="1" marL="976912" indent="-567972" defTabSz="755808">
              <a:defRPr sz="4600"/>
            </a:pPr>
            <a:r>
              <a:t>Developing methods related to structure-based drug design</a:t>
            </a:r>
          </a:p>
          <a:p>
            <a:pPr lvl="2" marL="1385852" indent="-567972" defTabSz="755808">
              <a:defRPr sz="4600"/>
            </a:pPr>
            <a:r>
              <a:t>predicting binding affinities and ligand efficacy</a:t>
            </a:r>
          </a:p>
          <a:p>
            <a:pPr lvl="2" marL="1385852" indent="-567972" defTabSz="755808">
              <a:defRPr sz="4600"/>
            </a:pPr>
            <a:r>
              <a:t>simulating biological macromolecules</a:t>
            </a:r>
          </a:p>
          <a:p>
            <a:pPr lvl="1" marL="976912" indent="-567972" defTabSz="755808">
              <a:defRPr sz="4600"/>
            </a:pPr>
            <a:r>
              <a:t>Involved in antibiotic drug discovery</a:t>
            </a:r>
          </a:p>
          <a:p>
            <a:pPr lvl="1" marL="976912" indent="-567972" defTabSz="755808">
              <a:defRPr sz="4600"/>
            </a:pPr>
            <a:r>
              <a:t>research has been funded by NIH and NSF</a:t>
            </a:r>
          </a:p>
        </p:txBody>
      </p:sp>
      <p:sp>
        <p:nvSpPr>
          <p:cNvPr id="192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Full curriculum vitae: https://ccbatiit.github.io/downloads/DavidMinh_CV.pdf"/>
          <p:cNvSpPr txBox="1"/>
          <p:nvPr/>
        </p:nvSpPr>
        <p:spPr>
          <a:xfrm>
            <a:off x="7873729" y="12255367"/>
            <a:ext cx="1385654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/>
            </a:pPr>
            <a:r>
              <a:t>Full curriculum vitae: </a:t>
            </a:r>
            <a:r>
              <a:rPr u="sng">
                <a:hlinkClick r:id="rId2" invalidUrl="" action="" tgtFrame="" tooltip="" history="1" highlightClick="0" endSnd="0"/>
              </a:rPr>
              <a:t>https://ccbatiit.github.io/downloads/DavidMinh_CV.pdf</a:t>
            </a:r>
          </a:p>
        </p:txBody>
      </p:sp>
      <p:pic>
        <p:nvPicPr>
          <p:cNvPr id="194" name="DavidMinh_CV (dragged).pdf" descr="DavidMinh_CV (dragged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" y="1354011"/>
            <a:ext cx="11544301" cy="14939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bout me: beyon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me: beyond work</a:t>
            </a:r>
          </a:p>
        </p:txBody>
      </p:sp>
      <p:sp>
        <p:nvSpPr>
          <p:cNvPr id="197" name="Outside of work, I like to…"/>
          <p:cNvSpPr txBox="1"/>
          <p:nvPr>
            <p:ph type="body" idx="1"/>
          </p:nvPr>
        </p:nvSpPr>
        <p:spPr>
          <a:xfrm>
            <a:off x="317500" y="2540000"/>
            <a:ext cx="23114000" cy="10160000"/>
          </a:xfrm>
          <a:prstGeom prst="rect">
            <a:avLst/>
          </a:prstGeom>
        </p:spPr>
        <p:txBody>
          <a:bodyPr lIns="50800" tIns="50800" rIns="50800" bIns="50800" numCol="2" spcCol="1155700"/>
          <a:lstStyle/>
          <a:p>
            <a:pPr/>
            <a:r>
              <a:t>Outside of work, I like to</a:t>
            </a:r>
          </a:p>
          <a:p>
            <a:pPr lvl="1"/>
            <a:r>
              <a:t>play sports, especially Taekwondo, tennis, and basketball.</a:t>
            </a:r>
          </a:p>
          <a:p>
            <a:pPr lvl="1"/>
            <a:r>
              <a:t>listen to podcasts and audiobooks. Some of my favorite podcasts are Hidden Brain and Planet Money from NPR.</a:t>
            </a:r>
          </a:p>
          <a:p>
            <a:pPr lvl="1"/>
            <a:r>
              <a:t>play board games, especially strategy and word games.</a:t>
            </a:r>
          </a:p>
          <a:p>
            <a:pPr lvl="1"/>
            <a:r>
              <a:t>sometimes play music, especially classical piano. Sometimes I also play guitar and bass.</a:t>
            </a:r>
          </a:p>
          <a:p>
            <a:pPr lvl="1"/>
            <a:r>
              <a:t>read news and sometimes books</a:t>
            </a:r>
          </a:p>
          <a:p>
            <a:pPr lvl="1"/>
            <a:r>
              <a:t>play video games</a:t>
            </a:r>
          </a:p>
          <a:p>
            <a:pPr lvl="1"/>
            <a:r>
              <a:t>exercise, especially weights, swimming, biking, and skiing</a:t>
            </a:r>
          </a:p>
          <a:p>
            <a:pPr lvl="1"/>
            <a:r>
              <a:t>travel. I’ve been to 6 continents</a:t>
            </a:r>
          </a:p>
          <a:p>
            <a:pPr/>
            <a:r>
              <a:t>I am</a:t>
            </a:r>
          </a:p>
          <a:p>
            <a:pPr lvl="1"/>
            <a:r>
              <a:t>Australian-born and American-raised by Vietnamese parents of Vietnamese and Chinese descent</a:t>
            </a:r>
          </a:p>
          <a:p>
            <a:pPr lvl="1"/>
            <a:r>
              <a:t>married, with 2 children</a:t>
            </a:r>
          </a:p>
          <a:p>
            <a:pPr lvl="1"/>
            <a:r>
              <a:t>Christian</a:t>
            </a:r>
          </a:p>
          <a:p>
            <a:pPr lvl="1"/>
            <a:r>
              <a:t>incredibly blessed!</a:t>
            </a:r>
          </a:p>
        </p:txBody>
      </p:sp>
      <p:sp>
        <p:nvSpPr>
          <p:cNvPr id="198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[Introduce yourself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[Introduce yourself]</a:t>
            </a:r>
          </a:p>
        </p:txBody>
      </p:sp>
      <p:sp>
        <p:nvSpPr>
          <p:cNvPr id="201" name="What is your full name? What do you like to be call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your full name? What do you like to be called?</a:t>
            </a:r>
          </a:p>
          <a:p>
            <a:pPr/>
            <a:r>
              <a:t>Which degree program are you in?</a:t>
            </a:r>
          </a:p>
          <a:p>
            <a:pPr/>
            <a:r>
              <a:t>What are you hoping to learn in this class?</a:t>
            </a:r>
          </a:p>
          <a:p>
            <a:pPr/>
            <a:r>
              <a:t>How will this help you achieve your goals?</a:t>
            </a:r>
          </a:p>
          <a:p>
            <a:pPr/>
            <a:r>
              <a:t>Share something interesting about yourself</a:t>
            </a:r>
          </a:p>
        </p:txBody>
      </p:sp>
      <p:sp>
        <p:nvSpPr>
          <p:cNvPr id="202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Drive Folder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Drive Folder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og in to Google Drive. This can be a school account or a personal account.…"/>
          <p:cNvSpPr txBox="1"/>
          <p:nvPr>
            <p:ph type="body" idx="1"/>
          </p:nvPr>
        </p:nvSpPr>
        <p:spPr>
          <a:xfrm>
            <a:off x="11689561" y="-243"/>
            <a:ext cx="12700001" cy="13716001"/>
          </a:xfrm>
          <a:prstGeom prst="rect">
            <a:avLst/>
          </a:prstGeom>
        </p:spPr>
        <p:txBody>
          <a:bodyPr/>
          <a:lstStyle/>
          <a:p>
            <a:pPr/>
            <a:r>
              <a:t>Log in to Google Drive. This can be a school account or a personal account.</a:t>
            </a:r>
          </a:p>
          <a:p>
            <a:pPr/>
            <a:r>
              <a:t>Create a folder for this class called “Chem456-2024F”</a:t>
            </a:r>
          </a:p>
          <a:p>
            <a:pPr/>
            <a:r>
              <a:t>Create the subfolders “exercises” and “quizzes”</a:t>
            </a:r>
          </a:p>
          <a:p>
            <a:pPr/>
            <a:r>
              <a:t>Right click on the folder.</a:t>
            </a:r>
          </a:p>
          <a:p>
            <a:pPr/>
            <a:r>
              <a:t>Select “Share”</a:t>
            </a:r>
          </a:p>
          <a:p>
            <a:pPr/>
            <a:r>
              <a:t>Share the folder with me, </a:t>
            </a:r>
            <a:r>
              <a:rPr u="sng">
                <a:hlinkClick r:id="rId2" invalidUrl="" action="" tgtFrame="" tooltip="" history="1" highlightClick="0" endSnd="0"/>
              </a:rPr>
              <a:t>dminh@iit.edu</a:t>
            </a:r>
            <a:r>
              <a:t>, and the TA, </a:t>
            </a:r>
            <a:r>
              <a:rPr u="sng">
                <a:hlinkClick r:id="rId3" invalidUrl="" action="" tgtFrame="" tooltip="" history="1" highlightClick="0" endSnd="0"/>
              </a:rPr>
              <a:t>tnguyen48@hawk.iit.edu</a:t>
            </a:r>
            <a:r>
              <a:t>.</a:t>
            </a:r>
          </a:p>
        </p:txBody>
      </p:sp>
      <p:pic>
        <p:nvPicPr>
          <p:cNvPr id="20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9584" y="3835400"/>
            <a:ext cx="10350501" cy="604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