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000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 marL="521368" indent="-521368">
              <a:spcBef>
                <a:spcPts val="5900"/>
              </a:spcBef>
              <a:buSzPct val="100000"/>
              <a:defRPr sz="5200"/>
            </a:lvl1pPr>
            <a:lvl2pPr marL="902368" indent="-521368">
              <a:spcBef>
                <a:spcPts val="5900"/>
              </a:spcBef>
              <a:buSzPct val="100000"/>
              <a:defRPr sz="5200"/>
            </a:lvl2pPr>
            <a:lvl3pPr marL="1283368" indent="-521368">
              <a:spcBef>
                <a:spcPts val="5900"/>
              </a:spcBef>
              <a:buSzPct val="100000"/>
              <a:defRPr sz="5200"/>
            </a:lvl3pPr>
            <a:lvl4pPr marL="1664368" indent="-521368">
              <a:spcBef>
                <a:spcPts val="5900"/>
              </a:spcBef>
              <a:buSzPct val="100000"/>
              <a:defRPr sz="5200"/>
            </a:lvl4pPr>
            <a:lvl5pPr marL="2045368" indent="-521368">
              <a:spcBef>
                <a:spcPts val="5900"/>
              </a:spcBef>
              <a:buSzPct val="100000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35813" y="13001625"/>
            <a:ext cx="494513" cy="511175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35000" y="1905000"/>
            <a:ext cx="231140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lab.research.google.com/github/daveminh/Chem456-2024F/blob/main/exercises/09-umbrella.ipynb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Relationship Id="rId3" Type="http://schemas.openxmlformats.org/officeDocument/2006/relationships/hyperlink" Target="http://fiona-naughton.github.io/blog/2016/05/25/What-is-this-MD-thing-anyway" TargetMode="External"/><Relationship Id="rId4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1/11/2024 Enhanced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11/11/2024 Enhanced Sampling</a:t>
            </a:r>
          </a:p>
        </p:txBody>
      </p:sp>
      <p:sp>
        <p:nvSpPr>
          <p:cNvPr id="173" name="The lecture will co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lecture will cover</a:t>
            </a:r>
          </a:p>
          <a:p>
            <a:pPr lvl="1"/>
            <a:r>
              <a:t>importance sampling</a:t>
            </a:r>
          </a:p>
          <a:p>
            <a:pPr lvl="1"/>
            <a:r>
              <a:t>thermodynamic processes</a:t>
            </a:r>
          </a:p>
          <a:p>
            <a:pPr lvl="1"/>
            <a:r>
              <a:t>umbrella sampling</a:t>
            </a:r>
          </a:p>
          <a:p>
            <a:pPr lvl="1"/>
            <a:r>
              <a:t>statistical estimators for thermodynamic properties</a:t>
            </a:r>
          </a:p>
          <a:p>
            <a:pPr/>
            <a:r>
              <a:t>Today’s lecture is a key step towards the following learning objective: Explain key concepts related to binding free energy calculations. Compare and contrast molecular docking and binding free energy calculations. </a:t>
            </a:r>
          </a:p>
          <a:p>
            <a:pPr/>
            <a:r>
              <a:t>At the end of this lecture, you should be able to answer the following questions:</a:t>
            </a:r>
          </a:p>
          <a:p>
            <a:pPr lvl="1"/>
            <a:r>
              <a:t>What is a thermodynamic process?</a:t>
            </a:r>
          </a:p>
          <a:p>
            <a:pPr lvl="1"/>
            <a:r>
              <a:t>What are the benefits of umbrella sampling?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 cat analogy of umbrella sampling"/>
          <p:cNvSpPr txBox="1"/>
          <p:nvPr>
            <p:ph type="title"/>
          </p:nvPr>
        </p:nvSpPr>
        <p:spPr>
          <a:xfrm>
            <a:off x="647700" y="635000"/>
            <a:ext cx="23114000" cy="2540000"/>
          </a:xfrm>
          <a:prstGeom prst="rect">
            <a:avLst/>
          </a:prstGeom>
        </p:spPr>
        <p:txBody>
          <a:bodyPr/>
          <a:lstStyle>
            <a:lvl1pPr defTabSz="788669">
              <a:defRPr sz="10752"/>
            </a:lvl1pPr>
          </a:lstStyle>
          <a:p>
            <a:pPr/>
            <a:r>
              <a:t>A cat analogy of umbrella sampling</a:t>
            </a:r>
          </a:p>
        </p:txBody>
      </p:sp>
      <p:sp>
        <p:nvSpPr>
          <p:cNvPr id="215" name="Which toy does the cat like best?  To quantify this, we can look at the fraction of time they spend near a specific to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Which toy does the cat like best? </a:t>
            </a:r>
            <a:br/>
            <a:r>
              <a:t>To quantify this, we can look at the fraction of time they spend near a specific toy.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But we can be watching the cat for a </a:t>
            </a:r>
            <a:r>
              <a:rPr u="sng"/>
              <a:t>long</a:t>
            </a:r>
            <a:r>
              <a:t> time…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2528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2700000" cy="677333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Umbrella sampling with a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Umbrella sampling with a cat</a:t>
            </a:r>
          </a:p>
        </p:txBody>
      </p:sp>
      <p:sp>
        <p:nvSpPr>
          <p:cNvPr id="220" name="If we put a restraint on the cat, we can determine what they prefer in a smaller area. Overall, we don’t need to watch as lo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0"/>
              </a:spcBef>
              <a:buSzTx/>
              <a:buNone/>
            </a:pPr>
            <a:r>
              <a:t>If we put a restraint on the cat, we can determine what they prefer in a smaller area. Overall, we don’t need to watch as long.</a:t>
            </a:r>
          </a:p>
          <a:p>
            <a:pPr marL="0" indent="0" algn="ctr">
              <a:spcBef>
                <a:spcPts val="2000"/>
              </a:spcBef>
              <a:buSzTx/>
              <a:buNone/>
            </a:pPr>
          </a:p>
          <a:p>
            <a:pPr marL="0" indent="0" algn="ctr">
              <a:spcBef>
                <a:spcPts val="200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9050000" cy="602436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nalysis of umbrella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umbrella sampling</a:t>
            </a:r>
          </a:p>
        </p:txBody>
      </p:sp>
      <p:sp>
        <p:nvSpPr>
          <p:cNvPr id="225" name="Umbrella sampling yields biased samples from multiple statistical distrib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9451" indent="-549451" defTabSz="731162">
              <a:defRPr sz="4450"/>
            </a:pPr>
            <a:r>
              <a:t>Umbrella sampling yields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biased</a:t>
            </a:r>
            <a:r>
              <a:t> samples from multiple statistical distributions</a:t>
            </a:r>
          </a:p>
          <a:p>
            <a:pPr marL="549451" indent="-549451" defTabSz="731162">
              <a:defRPr sz="4450"/>
            </a:pPr>
            <a:r>
              <a:t>What we usually want is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unbiased</a:t>
            </a:r>
            <a:r>
              <a:t> free energy landscape</a:t>
            </a:r>
          </a:p>
          <a:p>
            <a:pPr marL="0" indent="0" algn="ctr" defTabSz="731162">
              <a:buSzTx/>
              <a:buNone/>
              <a:defRPr sz="2848">
                <a:latin typeface="+mj-lt"/>
                <a:ea typeface="+mj-ea"/>
                <a:cs typeface="+mj-cs"/>
                <a:sym typeface="Helvetica"/>
              </a:defRPr>
            </a:pPr>
            <a:br/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  <a:p>
            <a:pPr marL="549451" indent="-549451" defTabSz="731162">
              <a:defRPr sz="4450"/>
            </a:pPr>
            <a:r>
              <a:t>Samples from individual distributions are reweighed to remove bias</a:t>
            </a:r>
          </a:p>
          <a:p>
            <a:pPr marL="549451" indent="-549451" defTabSz="731162">
              <a:defRPr sz="4450"/>
            </a:pPr>
            <a:r>
              <a:t>Samples from multiple distributions are joined </a:t>
            </a:r>
          </a:p>
          <a:p>
            <a:pPr lvl="1" marL="945056" indent="-549451" defTabSz="731162">
              <a:defRPr sz="4450"/>
            </a:pPr>
            <a:r>
              <a:t>to recover a landscape (WHAM, Weighted Histogram Analysis Method)</a:t>
            </a:r>
          </a:p>
          <a:p>
            <a:pPr lvl="1" marL="945056" indent="-549451" defTabSz="731162">
              <a:defRPr sz="4450"/>
            </a:pPr>
            <a:r>
              <a:t>to estimate arbitrary expectation values (MBAR, Multi-state Bennett Acceptance Ratio)</a:t>
            </a:r>
          </a:p>
        </p:txBody>
      </p:sp>
      <p:pic>
        <p:nvPicPr>
          <p:cNvPr id="22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0800924" cy="490951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xercise 9: Umbrella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9: Umbrella Sampling</a:t>
            </a:r>
          </a:p>
        </p:txBody>
      </p:sp>
      <p:sp>
        <p:nvSpPr>
          <p:cNvPr id="230" name="https://colab.research.google.com/github/daveminh/Chem456-2024F/blob/main/exercises/09-umbrella.ipynb"/>
          <p:cNvSpPr txBox="1"/>
          <p:nvPr/>
        </p:nvSpPr>
        <p:spPr>
          <a:xfrm>
            <a:off x="2411710" y="8755001"/>
            <a:ext cx="1956058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https://colab.research.google.com/github/daveminh/Chem456-2024F/blob/main/exercises/09-umbrella.ipynb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234" name="What is a thermodynamic proce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thermodynamic process?</a:t>
            </a:r>
          </a:p>
          <a:p>
            <a:pPr/>
            <a:r>
              <a:t>What are the benefits of umbrella sampling?</a:t>
            </a:r>
          </a:p>
          <a:p>
            <a:pPr/>
            <a:r>
              <a:t>How are umbrella sampling simulations analyzed?</a:t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80" name="Sampling from one distribution and estimating quantities in an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Sampling from one distribution and estimating quantities in another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d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target distribution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sampled distribution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 is the ratio of weights in the two distributions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Why do importance sampl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importance sampling?</a:t>
            </a:r>
          </a:p>
        </p:txBody>
      </p:sp>
      <p:sp>
        <p:nvSpPr>
          <p:cNvPr id="184" name="Use one simulation to estimate quantities in multiple thermodynamic states, e.g. different temper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one simulation to estimate quantities in multiple thermodynamic states, e.g. different temperatures</a:t>
            </a:r>
          </a:p>
          <a:p>
            <a:pPr/>
            <a:r>
              <a:t>Less computational expense to sample from one distribution, e.g. sample with molecular mechanics and calculate quantities in QM/MM distribution</a:t>
            </a:r>
          </a:p>
          <a:p>
            <a:pPr/>
            <a:r>
              <a:t>Sample from distribution with smaller configuration space, e.g. harmonic restraint towards a crystal structure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aveat: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Caveat: Importance sampling</a:t>
            </a:r>
          </a:p>
        </p:txBody>
      </p:sp>
      <p:sp>
        <p:nvSpPr>
          <p:cNvPr id="188" name="The target and sampled distribution should be similar…"/>
          <p:cNvSpPr txBox="1"/>
          <p:nvPr>
            <p:ph type="body" idx="1"/>
          </p:nvPr>
        </p:nvSpPr>
        <p:spPr>
          <a:xfrm>
            <a:off x="635000" y="3175000"/>
            <a:ext cx="15242332" cy="9842500"/>
          </a:xfrm>
          <a:prstGeom prst="rect">
            <a:avLst/>
          </a:prstGeom>
        </p:spPr>
        <p:txBody>
          <a:bodyPr/>
          <a:lstStyle/>
          <a:p>
            <a:pPr/>
            <a:r>
              <a:t>The target and sampled distribution should be similar</a:t>
            </a:r>
          </a:p>
          <a:p>
            <a:pPr lvl="1"/>
            <a:r>
              <a:t>If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support</a:t>
            </a:r>
            <a:r>
              <a:t> differs, important configurations may be missed</a:t>
            </a:r>
          </a:p>
          <a:p>
            <a:pPr lvl="1"/>
            <a:r>
              <a:t>If the probability density significantly differs</a:t>
            </a:r>
          </a:p>
          <a:p>
            <a:pPr lvl="2"/>
            <a:r>
              <a:t>the reweighing term can be noisy</a:t>
            </a:r>
          </a:p>
          <a:p>
            <a:pPr lvl="2"/>
            <a:r>
              <a:t>thermodynamic expectations will require more samples to converge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2" name="Group"/>
          <p:cNvGrpSpPr/>
          <p:nvPr/>
        </p:nvGrpSpPr>
        <p:grpSpPr>
          <a:xfrm>
            <a:off x="16827500" y="3029352"/>
            <a:ext cx="6604000" cy="10133796"/>
            <a:chOff x="0" y="0"/>
            <a:chExt cx="6604000" cy="10133795"/>
          </a:xfrm>
        </p:grpSpPr>
        <p:pic>
          <p:nvPicPr>
            <p:cNvPr id="1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29" y="0"/>
              <a:ext cx="6576541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053795"/>
              <a:ext cx="6604000" cy="508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dealized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Idealized importance sampling</a:t>
            </a:r>
          </a:p>
        </p:txBody>
      </p:sp>
      <p:sp>
        <p:nvSpPr>
          <p:cNvPr id="195" name="Covers the entire relevant configuration space along an order paramete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Covers the entire relevant configuration space along an order parameter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3175000"/>
            <a:ext cx="10160000" cy="762515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hermodynamic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Thermodynamic processes</a:t>
            </a:r>
          </a:p>
        </p:txBody>
      </p:sp>
      <p:sp>
        <p:nvSpPr>
          <p:cNvPr id="200" name="A thermodynamic process involves a change in one or more variables that specify a thermodynamic 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5625" indent="-555625" defTabSz="739378">
              <a:defRPr sz="4500"/>
            </a:pPr>
            <a:r>
              <a:t>A thermodynamic process involves a change in one or more variables that specify a thermodynamic state</a:t>
            </a:r>
          </a:p>
          <a:p>
            <a:pPr marL="555625" indent="-555625" defTabSz="739378">
              <a:defRPr sz="4500"/>
            </a:pPr>
            <a:r>
              <a:t>In general and physical chemistry, you learn about specifying a state with</a:t>
            </a:r>
          </a:p>
          <a:p>
            <a:pPr lvl="1" marL="955675" indent="-555625" defTabSz="739378">
              <a:defRPr sz="4500"/>
            </a:pPr>
            <a:r>
              <a:t>temperature</a:t>
            </a:r>
          </a:p>
          <a:p>
            <a:pPr lvl="1" marL="955675" indent="-555625" defTabSz="739378">
              <a:defRPr sz="4500"/>
            </a:pPr>
            <a:r>
              <a:t>pressure/volume</a:t>
            </a:r>
          </a:p>
          <a:p>
            <a:pPr lvl="1" marL="955675" indent="-555625" defTabSz="739378">
              <a:defRPr sz="4500"/>
            </a:pPr>
            <a:r>
              <a:t>number of particles/chemical potential</a:t>
            </a:r>
          </a:p>
          <a:p>
            <a:pPr marL="555625" indent="-555625" defTabSz="739378">
              <a:defRPr sz="4500"/>
            </a:pPr>
            <a:r>
              <a:t>Processes include</a:t>
            </a:r>
          </a:p>
          <a:p>
            <a:pPr lvl="1" marL="955675" indent="-555625" defTabSz="739378">
              <a:defRPr sz="4500"/>
            </a:pPr>
            <a:r>
              <a:t>isothermal expansion - a change in volume but not temperature</a:t>
            </a:r>
          </a:p>
          <a:p>
            <a:pPr lvl="1" marL="955675" indent="-555625" defTabSz="739378">
              <a:defRPr sz="4500"/>
            </a:pPr>
            <a:r>
              <a:t>adiabatic expansion - a change in volume without heat transfer in and out of a system</a:t>
            </a:r>
          </a:p>
          <a:p>
            <a:pPr marL="555625" indent="-555625" defTabSz="739378">
              <a:defRPr sz="4500"/>
            </a:pPr>
            <a:r>
              <a:t>In molecular simulations, additional variables can define the potential energy</a:t>
            </a:r>
          </a:p>
          <a:p>
            <a:pPr lvl="1" marL="955675" indent="-555625" defTabSz="739378">
              <a:defRPr sz="4500"/>
            </a:pPr>
            <a:r>
              <a:t>harmonic spring constant and center</a:t>
            </a:r>
          </a:p>
          <a:p>
            <a:pPr lvl="1" marL="955675" indent="-555625" defTabSz="739378">
              <a:defRPr sz="4500"/>
            </a:pPr>
            <a:r>
              <a:t>alchemical parameter for </a:t>
            </a:r>
          </a:p>
          <a:p>
            <a:pPr lvl="2" marL="1355725" indent="-555625" defTabSz="739378">
              <a:defRPr sz="4500"/>
            </a:pPr>
            <a:r>
              <a:t>transforming one substituent into another</a:t>
            </a:r>
          </a:p>
          <a:p>
            <a:pPr lvl="2" marL="1355725" indent="-555625" defTabSz="739378">
              <a:defRPr sz="4500"/>
            </a:pPr>
            <a:r>
              <a:t>decoupling a molecule from solvent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Umbrella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Umbrella Sampling</a:t>
            </a:r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Harmonic umbrella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 umbrella sampling</a:t>
            </a:r>
          </a:p>
        </p:txBody>
      </p:sp>
      <p:sp>
        <p:nvSpPr>
          <p:cNvPr id="207" name="Sampling that covers the entire relevant configuration space along an order parameter…"/>
          <p:cNvSpPr txBox="1"/>
          <p:nvPr>
            <p:ph type="body" idx="1"/>
          </p:nvPr>
        </p:nvSpPr>
        <p:spPr>
          <a:xfrm>
            <a:off x="635000" y="3175000"/>
            <a:ext cx="16512580" cy="9842500"/>
          </a:xfrm>
          <a:prstGeom prst="rect">
            <a:avLst/>
          </a:prstGeom>
        </p:spPr>
        <p:txBody>
          <a:bodyPr/>
          <a:lstStyle/>
          <a:p>
            <a:pPr/>
            <a:r>
              <a:t>Sampling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covers</a:t>
            </a:r>
            <a:r>
              <a:t> the entire relevant configuration space along an order parameter</a:t>
            </a:r>
          </a:p>
          <a:p>
            <a:pPr/>
            <a:r>
              <a:t>Typically involves </a:t>
            </a:r>
          </a:p>
          <a:p>
            <a:pPr lvl="1"/>
            <a:r>
              <a:t>a harmonic restraint towards a specific value of the order parameter,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2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the spring constant</a:t>
            </a:r>
          </a:p>
          <a:p>
            <a:pPr lvl="2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the value of the order parameter for configuration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/>
            <a:r>
              <a:t>multiple simulations with different spring centers</a:t>
            </a:r>
          </a:p>
          <a:p>
            <a:pPr lvl="2"/>
            <a:r>
              <a:t>the observed probability distributions should overlap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1" name="Group"/>
          <p:cNvGrpSpPr/>
          <p:nvPr/>
        </p:nvGrpSpPr>
        <p:grpSpPr>
          <a:xfrm>
            <a:off x="17148175" y="2730499"/>
            <a:ext cx="6983525" cy="6140985"/>
            <a:chOff x="0" y="0"/>
            <a:chExt cx="6983524" cy="6140983"/>
          </a:xfrm>
        </p:grpSpPr>
        <p:pic>
          <p:nvPicPr>
            <p:cNvPr id="20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4262" y="0"/>
              <a:ext cx="5715001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Used with permission from Fiona Naughton: http://fiona-naughton.github.io/blog/2016/05/25/What-is-this-MD-thing-anyway"/>
            <p:cNvSpPr txBox="1"/>
            <p:nvPr/>
          </p:nvSpPr>
          <p:spPr>
            <a:xfrm>
              <a:off x="0" y="4067708"/>
              <a:ext cx="6983525" cy="2073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2000"/>
                </a:spcBef>
              </a:pPr>
              <a:r>
                <a:t>Used with permission from Fiona Naughton: </a:t>
              </a:r>
              <a:r>
                <a:rPr u="sng">
                  <a:hlinkClick r:id="rId3" invalidUrl="" action="" tgtFrame="" tooltip="" history="1" highlightClick="0" endSnd="0"/>
                </a:rPr>
                <a:t>http://fiona-naughton.github.io/blog/2016/05/25/What-is-this-MD-thing-anyway</a:t>
              </a:r>
            </a:p>
          </p:txBody>
        </p:sp>
      </p:grpSp>
      <p:pic>
        <p:nvPicPr>
          <p:cNvPr id="2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98287" y="8759899"/>
            <a:ext cx="6083301" cy="469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7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