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 marL="521368" indent="-521368">
              <a:spcBef>
                <a:spcPts val="5900"/>
              </a:spcBef>
              <a:buSzPct val="100000"/>
              <a:defRPr sz="5200"/>
            </a:lvl1pPr>
            <a:lvl2pPr marL="902368" indent="-521368">
              <a:spcBef>
                <a:spcPts val="5900"/>
              </a:spcBef>
              <a:buSzPct val="100000"/>
              <a:defRPr sz="5200"/>
            </a:lvl2pPr>
            <a:lvl3pPr marL="1283368" indent="-521368">
              <a:spcBef>
                <a:spcPts val="5900"/>
              </a:spcBef>
              <a:buSzPct val="100000"/>
              <a:defRPr sz="5200"/>
            </a:lvl3pPr>
            <a:lvl4pPr marL="1664368" indent="-521368">
              <a:spcBef>
                <a:spcPts val="5900"/>
              </a:spcBef>
              <a:buSzPct val="100000"/>
              <a:defRPr sz="5200"/>
            </a:lvl4pPr>
            <a:lvl5pPr marL="2045368" indent="-521368">
              <a:spcBef>
                <a:spcPts val="5900"/>
              </a:spcBef>
              <a:buSzPct val="100000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35813" y="13001625"/>
            <a:ext cx="494513" cy="511175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35000" y="1905000"/>
            <a:ext cx="23114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ypages.iit.edu/~dminh/images/pubs/dock_1hnn.gif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1/18/2024 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11/18/2024 Replica exchange</a:t>
            </a:r>
          </a:p>
        </p:txBody>
      </p:sp>
      <p:sp>
        <p:nvSpPr>
          <p:cNvPr id="173" name="The lecture will cover replica excha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lecture will cover replica exchange</a:t>
            </a:r>
          </a:p>
          <a:p>
            <a:pPr/>
            <a:r>
              <a:t>Today’s lecture is a key step towards the following learning objective: Explain key concepts related to binding free energy calculations. Compare and contrast molecular docking and binding free energy calculations.</a:t>
            </a:r>
          </a:p>
          <a:p>
            <a:pPr/>
            <a:r>
              <a:t>At the end of this module, you should be able to answer the following questions:</a:t>
            </a:r>
          </a:p>
          <a:p>
            <a:pPr lvl="1"/>
            <a:r>
              <a:t>What are the benefits of performing replica exchange?</a:t>
            </a:r>
          </a:p>
          <a:p>
            <a:pPr lvl="1"/>
            <a:r>
              <a:t>How do you know if there are enough states along a thermodynamic process?</a:t>
            </a:r>
          </a:p>
          <a:p>
            <a:pPr/>
            <a:r>
              <a:t>You should be able to calculate</a:t>
            </a:r>
          </a:p>
          <a:p>
            <a:pPr lvl="1"/>
            <a:r>
              <a:t>expectation values</a:t>
            </a:r>
          </a:p>
          <a:p>
            <a:pPr lvl="1"/>
            <a:r>
              <a:t>free energy differences between thermodynamic states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 exchange</a:t>
            </a:r>
          </a:p>
        </p:txBody>
      </p:sp>
      <p:sp>
        <p:nvSpPr>
          <p:cNvPr id="177" name="Simulations of multiple thermodynamic states with different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Simulations of multiple thermodynamic states with different parameters</a:t>
            </a:r>
          </a:p>
          <a:p>
            <a:pPr lvl="1"/>
            <a:r>
              <a:t>originally, variation in temperature</a:t>
            </a:r>
          </a:p>
          <a:p>
            <a:pPr lvl="1"/>
            <a:r>
              <a:t>often used for alchemical coupling</a:t>
            </a:r>
          </a:p>
          <a:p>
            <a:pPr/>
            <a:r>
              <a:t>Configurations from thermodynamic states are periodically swapped</a:t>
            </a:r>
          </a:p>
          <a:p>
            <a:pPr lvl="1"/>
            <a:r>
              <a:t>Equivalently, thermodynamic parameters are swapped</a:t>
            </a:r>
          </a:p>
          <a:p>
            <a:pPr lvl="1"/>
            <a:r>
              <a:t>Swapping satisfies detailed balance; both states sample from respective Boltzmann distributions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w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Swapping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λ = 1"/>
          <p:cNvSpPr txBox="1"/>
          <p:nvPr/>
        </p:nvSpPr>
        <p:spPr>
          <a:xfrm>
            <a:off x="635000" y="3497262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1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539999" y="3810000"/>
            <a:ext cx="3810001" cy="7922236"/>
            <a:chOff x="0" y="0"/>
            <a:chExt cx="3810000" cy="7922235"/>
          </a:xfrm>
        </p:grpSpPr>
        <p:sp>
          <p:nvSpPr>
            <p:cNvPr id="18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90" name="λ = 0"/>
          <p:cNvSpPr txBox="1"/>
          <p:nvPr/>
        </p:nvSpPr>
        <p:spPr>
          <a:xfrm>
            <a:off x="635000" y="11419498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</a:t>
            </a:r>
          </a:p>
        </p:txBody>
      </p:sp>
      <p:sp>
        <p:nvSpPr>
          <p:cNvPr id="191" name="λ = 0.2"/>
          <p:cNvSpPr txBox="1"/>
          <p:nvPr/>
        </p:nvSpPr>
        <p:spPr>
          <a:xfrm>
            <a:off x="465534" y="9794753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0.2</a:t>
            </a:r>
          </a:p>
        </p:txBody>
      </p:sp>
      <p:sp>
        <p:nvSpPr>
          <p:cNvPr id="192" name="λ = 0.4"/>
          <p:cNvSpPr txBox="1"/>
          <p:nvPr/>
        </p:nvSpPr>
        <p:spPr>
          <a:xfrm>
            <a:off x="465534" y="817000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0.4</a:t>
            </a:r>
          </a:p>
        </p:txBody>
      </p:sp>
      <p:sp>
        <p:nvSpPr>
          <p:cNvPr id="193" name="λ = 0.6"/>
          <p:cNvSpPr txBox="1"/>
          <p:nvPr/>
        </p:nvSpPr>
        <p:spPr>
          <a:xfrm>
            <a:off x="465534" y="6545262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0.6</a:t>
            </a:r>
          </a:p>
        </p:txBody>
      </p:sp>
      <p:sp>
        <p:nvSpPr>
          <p:cNvPr id="194" name="λ = 0.8"/>
          <p:cNvSpPr txBox="1"/>
          <p:nvPr/>
        </p:nvSpPr>
        <p:spPr>
          <a:xfrm>
            <a:off x="465534" y="492051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0.8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6223000" y="3821741"/>
            <a:ext cx="426641" cy="7786164"/>
            <a:chOff x="0" y="0"/>
            <a:chExt cx="426640" cy="7786163"/>
          </a:xfrm>
        </p:grpSpPr>
        <p:sp>
          <p:nvSpPr>
            <p:cNvPr id="195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8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9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6662014" y="3810000"/>
            <a:ext cx="3810001" cy="7922236"/>
            <a:chOff x="0" y="0"/>
            <a:chExt cx="3810000" cy="7922235"/>
          </a:xfrm>
        </p:grpSpPr>
        <p:sp>
          <p:nvSpPr>
            <p:cNvPr id="201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0350500" y="5348139"/>
            <a:ext cx="426641" cy="4658555"/>
            <a:chOff x="0" y="0"/>
            <a:chExt cx="426640" cy="4658553"/>
          </a:xfrm>
        </p:grpSpPr>
        <p:sp>
          <p:nvSpPr>
            <p:cNvPr id="208" name="Line"/>
            <p:cNvSpPr/>
            <p:nvPr/>
          </p:nvSpPr>
          <p:spPr>
            <a:xfrm flipV="1">
              <a:off x="213319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213319" y="3260804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0794999" y="3810000"/>
            <a:ext cx="3810001" cy="7922236"/>
            <a:chOff x="0" y="0"/>
            <a:chExt cx="3810000" cy="7922235"/>
          </a:xfrm>
        </p:grpSpPr>
        <p:sp>
          <p:nvSpPr>
            <p:cNvPr id="212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4478000" y="3821741"/>
            <a:ext cx="426641" cy="7786164"/>
            <a:chOff x="0" y="0"/>
            <a:chExt cx="426640" cy="7786163"/>
          </a:xfrm>
        </p:grpSpPr>
        <p:sp>
          <p:nvSpPr>
            <p:cNvPr id="219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2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4917014" y="3810000"/>
            <a:ext cx="3810001" cy="7922236"/>
            <a:chOff x="0" y="0"/>
            <a:chExt cx="3810000" cy="7922235"/>
          </a:xfrm>
        </p:grpSpPr>
        <p:sp>
          <p:nvSpPr>
            <p:cNvPr id="224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18818819" y="5348139"/>
            <a:ext cx="1" cy="4658555"/>
            <a:chOff x="0" y="0"/>
            <a:chExt cx="0" cy="4658553"/>
          </a:xfrm>
        </p:grpSpPr>
        <p:sp>
          <p:nvSpPr>
            <p:cNvPr id="231" name="Line"/>
            <p:cNvSpPr/>
            <p:nvPr/>
          </p:nvSpPr>
          <p:spPr>
            <a:xfrm flipV="1">
              <a:off x="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-1" y="3260804"/>
              <a:ext cx="2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19049999" y="3810000"/>
            <a:ext cx="3810001" cy="7922236"/>
            <a:chOff x="0" y="0"/>
            <a:chExt cx="3810000" cy="7922235"/>
          </a:xfrm>
        </p:grpSpPr>
        <p:sp>
          <p:nvSpPr>
            <p:cNvPr id="234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3"/>
      <p:bldP build="whole" bldLvl="1" animBg="1" rev="0" advAuto="0" spid="233" grpId="7"/>
      <p:bldP build="whole" bldLvl="1" animBg="1" rev="0" advAuto="0" spid="230" grpId="6"/>
      <p:bldP build="whole" bldLvl="1" animBg="1" rev="0" advAuto="0" spid="200" grpId="1"/>
      <p:bldP build="whole" bldLvl="1" animBg="1" rev="0" advAuto="0" spid="218" grpId="4"/>
      <p:bldP build="whole" bldLvl="1" animBg="1" rev="0" advAuto="0" spid="240" grpId="8"/>
      <p:bldP build="whole" bldLvl="1" animBg="1" rev="0" advAuto="0" spid="207" grpId="2"/>
      <p:bldP build="whole" bldLvl="1" animBg="1" rev="0" advAuto="0" spid="22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Why perform replica exchan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perform replica exchange?</a:t>
            </a:r>
          </a:p>
        </p:txBody>
      </p:sp>
      <p:sp>
        <p:nvSpPr>
          <p:cNvPr id="243" name="Improve mixing of MCMC chains; higher-entropy states help sample configurations in lower-entropy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mixing of MCMC chains; higher-entropy states help sample configurations in lower-entropy states</a:t>
            </a:r>
          </a:p>
          <a:p>
            <a:pPr lvl="1"/>
            <a:r>
              <a:t>At high temperature, energetic barriers are crossed more quickly than at low temperature</a:t>
            </a:r>
          </a:p>
          <a:p>
            <a:pPr lvl="1"/>
            <a:r>
              <a:t>Decoupled ligands move freely compared to bound ligands. See </a:t>
            </a:r>
            <a:r>
              <a:rPr u="sng">
                <a:hlinkClick r:id="rId2" invalidUrl="" action="" tgtFrame="" tooltip="" history="1" highlightClick="0" endSnd="0"/>
              </a:rPr>
              <a:t>http://mypages.iit.edu/~dminh/images/pubs/dock_1hnn.gif</a:t>
            </a:r>
            <a:r>
              <a:t>.</a:t>
            </a:r>
          </a:p>
          <a:p>
            <a:pPr/>
            <a:r>
              <a:t>Minimal added computational expense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electing thermodynamic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Selecting thermodynamic states</a:t>
            </a:r>
          </a:p>
        </p:txBody>
      </p:sp>
      <p:sp>
        <p:nvSpPr>
          <p:cNvPr id="247" name="Thermodynamic state selection has been thought to be a tricky optimization problem…"/>
          <p:cNvSpPr txBox="1"/>
          <p:nvPr>
            <p:ph type="body" idx="1"/>
          </p:nvPr>
        </p:nvSpPr>
        <p:spPr>
          <a:xfrm>
            <a:off x="635000" y="2974525"/>
            <a:ext cx="23114000" cy="9783532"/>
          </a:xfrm>
          <a:prstGeom prst="rect">
            <a:avLst/>
          </a:prstGeom>
        </p:spPr>
        <p:txBody>
          <a:bodyPr/>
          <a:lstStyle/>
          <a:p>
            <a:pPr marL="506236" indent="-506236" defTabSz="673655">
              <a:defRPr sz="4100"/>
            </a:pPr>
            <a:r>
              <a:t>Thermodynamic state selection has been thought to be a tricky optimization problem</a:t>
            </a:r>
          </a:p>
          <a:p>
            <a:pPr marL="506236" indent="-506236" defTabSz="673655">
              <a:defRPr sz="4100"/>
            </a:pPr>
            <a:r>
              <a:t>In Nguyen and Minh (2016) [1]</a:t>
            </a:r>
          </a:p>
          <a:p>
            <a:pPr lvl="1" marL="870726" indent="-506236" defTabSz="673655">
              <a:defRPr sz="4100"/>
            </a:pPr>
            <a:r>
              <a:t>processes were simulated 100x each for each number of states, K</a:t>
            </a:r>
          </a:p>
          <a:p>
            <a:pPr lvl="1" marL="870726" indent="-506236" defTabSz="673655">
              <a:defRPr sz="4100"/>
            </a:pPr>
            <a:r>
              <a:t>the standard deviation of the free energy was evaluated as a function of the total simulation time</a:t>
            </a:r>
          </a:p>
          <a:p>
            <a:pPr lvl="1" marL="0" indent="187452" algn="ctr" defTabSz="673655">
              <a:buSzTx/>
              <a:buNone/>
              <a:defRPr sz="4100"/>
            </a:pPr>
          </a:p>
          <a:p>
            <a:pPr lvl="1" marL="870726" indent="-506236" defTabSz="673655">
              <a:defRPr sz="4100"/>
            </a:pPr>
            <a:r>
              <a:t>If there are not enough states, the convergence curve levels off</a:t>
            </a:r>
          </a:p>
          <a:p>
            <a:pPr lvl="1" marL="870726" indent="-506236" defTabSz="673655">
              <a:defRPr sz="4100"/>
            </a:pPr>
            <a:r>
              <a:t>If there are enough states, the standard deviation of free energy estimates depends on the aggregate simulation time and is insensitive to the number of states.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635000" y="2974525"/>
            <a:ext cx="17774244" cy="4461990"/>
            <a:chOff x="0" y="0"/>
            <a:chExt cx="17774244" cy="4461989"/>
          </a:xfrm>
        </p:grpSpPr>
        <p:pic>
          <p:nvPicPr>
            <p:cNvPr id="248" name="standard_deviation_ala_temp_mbar.eps" descr="standard_deviation_ala_temp_mbar.eps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682274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Deca-alanine heating"/>
            <p:cNvSpPr txBox="1"/>
            <p:nvPr/>
          </p:nvSpPr>
          <p:spPr>
            <a:xfrm>
              <a:off x="1487920" y="0"/>
              <a:ext cx="3116130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heating</a:t>
              </a:r>
            </a:p>
          </p:txBody>
        </p:sp>
        <p:pic>
          <p:nvPicPr>
            <p:cNvPr id="250" name="Group" descr="Group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1" name="Group" descr="Group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17765" y="197610"/>
              <a:ext cx="6091970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Deca-alanine pulling"/>
            <p:cNvSpPr txBox="1"/>
            <p:nvPr/>
          </p:nvSpPr>
          <p:spPr>
            <a:xfrm>
              <a:off x="7366692" y="0"/>
              <a:ext cx="299411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pulling</a:t>
              </a:r>
            </a:p>
          </p:txBody>
        </p:sp>
        <p:sp>
          <p:nvSpPr>
            <p:cNvPr id="253" name="Host-guest extraction"/>
            <p:cNvSpPr txBox="1"/>
            <p:nvPr/>
          </p:nvSpPr>
          <p:spPr>
            <a:xfrm>
              <a:off x="13521241" y="0"/>
              <a:ext cx="311536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Host-guest extraction</a:t>
              </a:r>
            </a:p>
          </p:txBody>
        </p:sp>
      </p:grp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8" name="[1] Nguyen, T. H.; Minh, D. D. L. Intermediate Thermodynamic States Contribute Equally to Free Energy Convergence: A Demonstration with Replica Exchange. Journal of Chemical Theory and Computation 2016, 12 (5), 2154–2161. https://doi.org/10.1021/acs.jctc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[1] Nguyen, T. H.; Minh, D. D. L. Intermediate Thermodynamic States Contribute Equally to Free Energy Convergence: A Demonstration with Replica Exchange. Journal of Chemical Theory and Computation 2016, 12 (5), 2154–2161. https://doi.org/10.1021/acs.jctc.6b00060.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