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35000" y="2303859"/>
            <a:ext cx="23114000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Body Level One…"/>
          <p:cNvSpPr txBox="1"/>
          <p:nvPr>
            <p:ph type="body" sz="half" idx="1"/>
          </p:nvPr>
        </p:nvSpPr>
        <p:spPr>
          <a:xfrm>
            <a:off x="635000" y="635000"/>
            <a:ext cx="10160000" cy="12446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>
            <a:off x="3958828" y="2768203"/>
            <a:ext cx="16466344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/>
            </a:pPr>
          </a:p>
        </p:txBody>
      </p:sp>
      <p:sp>
        <p:nvSpPr>
          <p:cNvPr id="136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b="0" sz="5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Body Level One…"/>
          <p:cNvSpPr txBox="1"/>
          <p:nvPr>
            <p:ph type="body" idx="1"/>
          </p:nvPr>
        </p:nvSpPr>
        <p:spPr>
          <a:xfrm>
            <a:off x="3851671" y="3268265"/>
            <a:ext cx="16680658" cy="9233298"/>
          </a:xfrm>
          <a:prstGeom prst="rect">
            <a:avLst/>
          </a:prstGeom>
        </p:spPr>
        <p:txBody>
          <a:bodyPr anchor="t">
            <a:noAutofit/>
          </a:bodyPr>
          <a:lstStyle>
            <a:lvl1pPr marL="369276" indent="-369276"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13776" indent="-369276"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58276" indent="-369276"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02776" indent="-369276"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47276" indent="-369276"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"/>
          <p:cNvSpPr/>
          <p:nvPr/>
        </p:nvSpPr>
        <p:spPr>
          <a:xfrm>
            <a:off x="3958828" y="2768203"/>
            <a:ext cx="16466344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/>
            </a:pPr>
          </a:p>
        </p:txBody>
      </p:sp>
      <p:sp>
        <p:nvSpPr>
          <p:cNvPr id="146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b="0" sz="5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Text"/>
          <p:cNvSpPr txBox="1"/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5" name="Body Level One…"/>
          <p:cNvSpPr txBox="1"/>
          <p:nvPr>
            <p:ph type="body" sz="half" idx="1"/>
          </p:nvPr>
        </p:nvSpPr>
        <p:spPr>
          <a:xfrm>
            <a:off x="4833937" y="3893343"/>
            <a:ext cx="14716126" cy="8036720"/>
          </a:xfrm>
          <a:prstGeom prst="rect">
            <a:avLst/>
          </a:prstGeom>
        </p:spPr>
        <p:txBody>
          <a:bodyPr/>
          <a:lstStyle>
            <a:lvl1pPr marL="521368" indent="-521368">
              <a:spcBef>
                <a:spcPts val="5900"/>
              </a:spcBef>
              <a:buSzPct val="100000"/>
              <a:defRPr sz="5200"/>
            </a:lvl1pPr>
            <a:lvl2pPr marL="902368" indent="-521368">
              <a:spcBef>
                <a:spcPts val="5900"/>
              </a:spcBef>
              <a:buSzPct val="100000"/>
              <a:defRPr sz="5200"/>
            </a:lvl2pPr>
            <a:lvl3pPr marL="1283368" indent="-521368">
              <a:spcBef>
                <a:spcPts val="5900"/>
              </a:spcBef>
              <a:buSzPct val="100000"/>
              <a:defRPr sz="5200"/>
            </a:lvl3pPr>
            <a:lvl4pPr marL="1664368" indent="-521368">
              <a:spcBef>
                <a:spcPts val="5900"/>
              </a:spcBef>
              <a:buSzPct val="100000"/>
              <a:defRPr sz="5200"/>
            </a:lvl4pPr>
            <a:lvl5pPr marL="2045368" indent="-521368">
              <a:spcBef>
                <a:spcPts val="5900"/>
              </a:spcBef>
              <a:buSzPct val="100000"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11935813" y="13001625"/>
            <a:ext cx="494513" cy="511175"/>
          </a:xfrm>
          <a:prstGeom prst="rect">
            <a:avLst/>
          </a:prstGeom>
        </p:spPr>
        <p:txBody>
          <a:bodyPr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/>
          <p:nvPr>
            <p:ph type="sldNum" sz="quarter" idx="2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xfrm>
            <a:off x="635000" y="4536281"/>
            <a:ext cx="23114000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"/>
          <p:cNvSpPr/>
          <p:nvPr/>
        </p:nvSpPr>
        <p:spPr>
          <a:xfrm>
            <a:off x="3958828" y="2768203"/>
            <a:ext cx="16466344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/>
            </a:pP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635000" y="464343"/>
            <a:ext cx="23114000" cy="1964532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635000" y="3268265"/>
            <a:ext cx="12700000" cy="9525001"/>
          </a:xfrm>
          <a:prstGeom prst="rect">
            <a:avLst/>
          </a:prstGeom>
        </p:spPr>
        <p:txBody>
          <a:bodyPr anchor="t">
            <a:noAutofit/>
          </a:bodyPr>
          <a:lstStyle>
            <a:lvl1pPr marL="3692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137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582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027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472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/>
          <p:nvPr>
            <p:ph type="body" idx="1"/>
          </p:nvPr>
        </p:nvSpPr>
        <p:spPr>
          <a:xfrm>
            <a:off x="635000" y="1905000"/>
            <a:ext cx="23114000" cy="10160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6350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3175000"/>
            <a:ext cx="23114000" cy="984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cbatiit.github.io/images/pubs/dock_1hnn.gif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11/18/2024 Replica exchan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11/18/2024 Replica exchange</a:t>
            </a:r>
          </a:p>
        </p:txBody>
      </p:sp>
      <p:sp>
        <p:nvSpPr>
          <p:cNvPr id="173" name="The lecture will cover replica exchan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lecture will cover replica exchange</a:t>
            </a:r>
          </a:p>
          <a:p>
            <a:pPr/>
            <a:r>
              <a:t>Today’s lecture is a key step towards the following learning objective: Explain key concepts related to binding free energy calculations. Compare and contrast molecular docking and binding free energy calculations.</a:t>
            </a:r>
          </a:p>
          <a:p>
            <a:pPr/>
            <a:r>
              <a:t>At the end of this module, you should be able to answer the following questions:</a:t>
            </a:r>
          </a:p>
          <a:p>
            <a:pPr lvl="1"/>
            <a:r>
              <a:t>What are the benefits of performing replica exchange?</a:t>
            </a:r>
          </a:p>
          <a:p>
            <a:pPr lvl="1"/>
            <a:r>
              <a:t>How do you know if there are enough states along a thermodynamic process?</a:t>
            </a:r>
          </a:p>
          <a:p>
            <a:pPr/>
            <a:r>
              <a:t>You should be able to calculate</a:t>
            </a:r>
          </a:p>
          <a:p>
            <a:pPr lvl="1"/>
            <a:r>
              <a:t>expectation values</a:t>
            </a:r>
          </a:p>
          <a:p>
            <a:pPr lvl="1"/>
            <a:r>
              <a:t>free energy differences between thermodynamic states</a:t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plica exchan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Replica exchange</a:t>
            </a:r>
          </a:p>
        </p:txBody>
      </p:sp>
      <p:sp>
        <p:nvSpPr>
          <p:cNvPr id="177" name="Simulations of multiple thermodynamic states with different paramet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Simulations of multiple thermodynamic states with different parameters</a:t>
            </a:r>
          </a:p>
          <a:p>
            <a:pPr lvl="1"/>
            <a:r>
              <a:t>originally, variation in temperature</a:t>
            </a:r>
          </a:p>
          <a:p>
            <a:pPr lvl="1"/>
            <a:r>
              <a:t>often used for alchemical coupling</a:t>
            </a:r>
          </a:p>
          <a:p>
            <a:pPr/>
            <a:r>
              <a:t>Configurations from thermodynamic states are periodically swapped</a:t>
            </a:r>
          </a:p>
          <a:p>
            <a:pPr lvl="1"/>
            <a:r>
              <a:t>Equivalently, thermodynamic parameters are swapped</a:t>
            </a:r>
          </a:p>
          <a:p>
            <a:pPr lvl="1"/>
            <a:r>
              <a:t>Swapping satisfies detailed balance; both states sample from respective Boltzmann distributions</a:t>
            </a: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wapp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Swapping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2" name="λ = 1"/>
          <p:cNvSpPr txBox="1"/>
          <p:nvPr/>
        </p:nvSpPr>
        <p:spPr>
          <a:xfrm>
            <a:off x="635000" y="3497262"/>
            <a:ext cx="1070769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λ = 1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2539999" y="3810000"/>
            <a:ext cx="3810001" cy="7922236"/>
            <a:chOff x="0" y="0"/>
            <a:chExt cx="3810000" cy="7922235"/>
          </a:xfrm>
        </p:grpSpPr>
        <p:sp>
          <p:nvSpPr>
            <p:cNvPr id="183" name="Line"/>
            <p:cNvSpPr/>
            <p:nvPr/>
          </p:nvSpPr>
          <p:spPr>
            <a:xfrm flipV="1">
              <a:off x="0" y="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 flipV="1">
              <a:off x="0" y="1423254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AA794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 flipV="1">
              <a:off x="0" y="3047999"/>
              <a:ext cx="3810000" cy="2"/>
            </a:xfrm>
            <a:prstGeom prst="line">
              <a:avLst/>
            </a:prstGeom>
            <a:noFill/>
            <a:ln w="254000" cap="flat">
              <a:solidFill>
                <a:srgbClr val="00F9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 flipV="1">
              <a:off x="0" y="467274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40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 flipV="1">
              <a:off x="0" y="629749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 flipV="1">
              <a:off x="0" y="792223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9421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190" name="λ = 0"/>
          <p:cNvSpPr txBox="1"/>
          <p:nvPr/>
        </p:nvSpPr>
        <p:spPr>
          <a:xfrm>
            <a:off x="635000" y="11419498"/>
            <a:ext cx="1070769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λ = 0</a:t>
            </a:r>
          </a:p>
        </p:txBody>
      </p:sp>
      <p:sp>
        <p:nvSpPr>
          <p:cNvPr id="191" name="λ = 0.2"/>
          <p:cNvSpPr txBox="1"/>
          <p:nvPr/>
        </p:nvSpPr>
        <p:spPr>
          <a:xfrm>
            <a:off x="465534" y="9794753"/>
            <a:ext cx="140970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λ = 0.2</a:t>
            </a:r>
          </a:p>
        </p:txBody>
      </p:sp>
      <p:sp>
        <p:nvSpPr>
          <p:cNvPr id="192" name="λ = 0.4"/>
          <p:cNvSpPr txBox="1"/>
          <p:nvPr/>
        </p:nvSpPr>
        <p:spPr>
          <a:xfrm>
            <a:off x="465534" y="8170007"/>
            <a:ext cx="140970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λ = 0.4</a:t>
            </a:r>
          </a:p>
        </p:txBody>
      </p:sp>
      <p:sp>
        <p:nvSpPr>
          <p:cNvPr id="193" name="λ = 0.6"/>
          <p:cNvSpPr txBox="1"/>
          <p:nvPr/>
        </p:nvSpPr>
        <p:spPr>
          <a:xfrm>
            <a:off x="465534" y="6545262"/>
            <a:ext cx="140970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λ = 0.6</a:t>
            </a:r>
          </a:p>
        </p:txBody>
      </p:sp>
      <p:sp>
        <p:nvSpPr>
          <p:cNvPr id="194" name="λ = 0.8"/>
          <p:cNvSpPr txBox="1"/>
          <p:nvPr/>
        </p:nvSpPr>
        <p:spPr>
          <a:xfrm>
            <a:off x="465534" y="4920517"/>
            <a:ext cx="140970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λ = 0.8</a:t>
            </a:r>
          </a:p>
        </p:txBody>
      </p:sp>
      <p:grpSp>
        <p:nvGrpSpPr>
          <p:cNvPr id="200" name="Group"/>
          <p:cNvGrpSpPr/>
          <p:nvPr/>
        </p:nvGrpSpPr>
        <p:grpSpPr>
          <a:xfrm>
            <a:off x="6223000" y="3821741"/>
            <a:ext cx="426641" cy="7786164"/>
            <a:chOff x="0" y="0"/>
            <a:chExt cx="426640" cy="7786163"/>
          </a:xfrm>
        </p:grpSpPr>
        <p:sp>
          <p:nvSpPr>
            <p:cNvPr id="195" name="Line"/>
            <p:cNvSpPr/>
            <p:nvPr/>
          </p:nvSpPr>
          <p:spPr>
            <a:xfrm flipV="1">
              <a:off x="213320" y="0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 flipV="1">
              <a:off x="213320" y="3175157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 flipV="1">
              <a:off x="213320" y="6388413"/>
              <a:ext cx="1" cy="1397751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8" name="X"/>
            <p:cNvSpPr txBox="1"/>
            <p:nvPr/>
          </p:nvSpPr>
          <p:spPr>
            <a:xfrm>
              <a:off x="0" y="386137"/>
              <a:ext cx="42664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2600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99" name="X"/>
            <p:cNvSpPr txBox="1"/>
            <p:nvPr/>
          </p:nvSpPr>
          <p:spPr>
            <a:xfrm>
              <a:off x="0" y="6785384"/>
              <a:ext cx="42664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2600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07" name="Group"/>
          <p:cNvGrpSpPr/>
          <p:nvPr/>
        </p:nvGrpSpPr>
        <p:grpSpPr>
          <a:xfrm>
            <a:off x="6662014" y="3810000"/>
            <a:ext cx="3810001" cy="7922236"/>
            <a:chOff x="0" y="0"/>
            <a:chExt cx="3810000" cy="7922235"/>
          </a:xfrm>
        </p:grpSpPr>
        <p:sp>
          <p:nvSpPr>
            <p:cNvPr id="201" name="Line"/>
            <p:cNvSpPr/>
            <p:nvPr/>
          </p:nvSpPr>
          <p:spPr>
            <a:xfrm flipV="1">
              <a:off x="0" y="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 flipV="1">
              <a:off x="0" y="1423254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0F9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 flipV="1">
              <a:off x="0" y="3047999"/>
              <a:ext cx="3810000" cy="2"/>
            </a:xfrm>
            <a:prstGeom prst="line">
              <a:avLst/>
            </a:prstGeom>
            <a:noFill/>
            <a:ln w="254000" cap="flat">
              <a:solidFill>
                <a:srgbClr val="AA794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 flipV="1">
              <a:off x="0" y="467274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40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5" name="Line"/>
            <p:cNvSpPr/>
            <p:nvPr/>
          </p:nvSpPr>
          <p:spPr>
            <a:xfrm flipV="1">
              <a:off x="0" y="629749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 flipV="1">
              <a:off x="0" y="792223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9421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211" name="Group"/>
          <p:cNvGrpSpPr/>
          <p:nvPr/>
        </p:nvGrpSpPr>
        <p:grpSpPr>
          <a:xfrm>
            <a:off x="10350500" y="5348139"/>
            <a:ext cx="426641" cy="4658555"/>
            <a:chOff x="0" y="0"/>
            <a:chExt cx="426640" cy="4658553"/>
          </a:xfrm>
        </p:grpSpPr>
        <p:sp>
          <p:nvSpPr>
            <p:cNvPr id="208" name="Line"/>
            <p:cNvSpPr/>
            <p:nvPr/>
          </p:nvSpPr>
          <p:spPr>
            <a:xfrm flipV="1">
              <a:off x="213319" y="0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9" name="Line"/>
            <p:cNvSpPr/>
            <p:nvPr/>
          </p:nvSpPr>
          <p:spPr>
            <a:xfrm flipV="1">
              <a:off x="213319" y="3260804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0" name="X"/>
            <p:cNvSpPr txBox="1"/>
            <p:nvPr/>
          </p:nvSpPr>
          <p:spPr>
            <a:xfrm>
              <a:off x="0" y="386137"/>
              <a:ext cx="42664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2600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18" name="Group"/>
          <p:cNvGrpSpPr/>
          <p:nvPr/>
        </p:nvGrpSpPr>
        <p:grpSpPr>
          <a:xfrm>
            <a:off x="10794999" y="3810000"/>
            <a:ext cx="3810001" cy="7922236"/>
            <a:chOff x="0" y="0"/>
            <a:chExt cx="3810000" cy="7922235"/>
          </a:xfrm>
        </p:grpSpPr>
        <p:sp>
          <p:nvSpPr>
            <p:cNvPr id="212" name="Line"/>
            <p:cNvSpPr/>
            <p:nvPr/>
          </p:nvSpPr>
          <p:spPr>
            <a:xfrm flipV="1">
              <a:off x="0" y="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3" name="Line"/>
            <p:cNvSpPr/>
            <p:nvPr/>
          </p:nvSpPr>
          <p:spPr>
            <a:xfrm flipV="1">
              <a:off x="0" y="1423254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0F9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4" name="Line"/>
            <p:cNvSpPr/>
            <p:nvPr/>
          </p:nvSpPr>
          <p:spPr>
            <a:xfrm flipV="1">
              <a:off x="0" y="3047999"/>
              <a:ext cx="3810000" cy="2"/>
            </a:xfrm>
            <a:prstGeom prst="line">
              <a:avLst/>
            </a:prstGeom>
            <a:noFill/>
            <a:ln w="254000" cap="flat">
              <a:solidFill>
                <a:srgbClr val="AA794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5" name="Line"/>
            <p:cNvSpPr/>
            <p:nvPr/>
          </p:nvSpPr>
          <p:spPr>
            <a:xfrm flipV="1">
              <a:off x="0" y="467274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 flipV="1">
              <a:off x="0" y="629749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40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 flipV="1">
              <a:off x="0" y="792223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9421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223" name="Group"/>
          <p:cNvGrpSpPr/>
          <p:nvPr/>
        </p:nvGrpSpPr>
        <p:grpSpPr>
          <a:xfrm>
            <a:off x="14478000" y="3821741"/>
            <a:ext cx="426641" cy="7786164"/>
            <a:chOff x="0" y="0"/>
            <a:chExt cx="426640" cy="7786163"/>
          </a:xfrm>
        </p:grpSpPr>
        <p:sp>
          <p:nvSpPr>
            <p:cNvPr id="219" name="Line"/>
            <p:cNvSpPr/>
            <p:nvPr/>
          </p:nvSpPr>
          <p:spPr>
            <a:xfrm flipV="1">
              <a:off x="213320" y="0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0" name="Line"/>
            <p:cNvSpPr/>
            <p:nvPr/>
          </p:nvSpPr>
          <p:spPr>
            <a:xfrm flipV="1">
              <a:off x="213320" y="3175157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1" name="Line"/>
            <p:cNvSpPr/>
            <p:nvPr/>
          </p:nvSpPr>
          <p:spPr>
            <a:xfrm flipV="1">
              <a:off x="213320" y="6388413"/>
              <a:ext cx="1" cy="1397751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2" name="X"/>
            <p:cNvSpPr txBox="1"/>
            <p:nvPr/>
          </p:nvSpPr>
          <p:spPr>
            <a:xfrm>
              <a:off x="0" y="6785384"/>
              <a:ext cx="42664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2600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30" name="Group"/>
          <p:cNvGrpSpPr/>
          <p:nvPr/>
        </p:nvGrpSpPr>
        <p:grpSpPr>
          <a:xfrm>
            <a:off x="14917014" y="3810000"/>
            <a:ext cx="3810001" cy="7922236"/>
            <a:chOff x="0" y="0"/>
            <a:chExt cx="3810000" cy="7922235"/>
          </a:xfrm>
        </p:grpSpPr>
        <p:sp>
          <p:nvSpPr>
            <p:cNvPr id="224" name="Line"/>
            <p:cNvSpPr/>
            <p:nvPr/>
          </p:nvSpPr>
          <p:spPr>
            <a:xfrm flipV="1">
              <a:off x="0" y="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0F9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5" name="Line"/>
            <p:cNvSpPr/>
            <p:nvPr/>
          </p:nvSpPr>
          <p:spPr>
            <a:xfrm flipV="1">
              <a:off x="0" y="1423254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6" name="Line"/>
            <p:cNvSpPr/>
            <p:nvPr/>
          </p:nvSpPr>
          <p:spPr>
            <a:xfrm flipV="1">
              <a:off x="0" y="3047999"/>
              <a:ext cx="3810000" cy="2"/>
            </a:xfrm>
            <a:prstGeom prst="line">
              <a:avLst/>
            </a:prstGeom>
            <a:noFill/>
            <a:ln w="2540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7" name="Line"/>
            <p:cNvSpPr/>
            <p:nvPr/>
          </p:nvSpPr>
          <p:spPr>
            <a:xfrm flipV="1">
              <a:off x="0" y="467274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AA794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8" name="Line"/>
            <p:cNvSpPr/>
            <p:nvPr/>
          </p:nvSpPr>
          <p:spPr>
            <a:xfrm flipV="1">
              <a:off x="0" y="629749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40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9" name="Line"/>
            <p:cNvSpPr/>
            <p:nvPr/>
          </p:nvSpPr>
          <p:spPr>
            <a:xfrm flipV="1">
              <a:off x="0" y="792223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9421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233" name="Group"/>
          <p:cNvGrpSpPr/>
          <p:nvPr/>
        </p:nvGrpSpPr>
        <p:grpSpPr>
          <a:xfrm>
            <a:off x="18818819" y="5348139"/>
            <a:ext cx="1" cy="4658555"/>
            <a:chOff x="0" y="0"/>
            <a:chExt cx="0" cy="4658553"/>
          </a:xfrm>
        </p:grpSpPr>
        <p:sp>
          <p:nvSpPr>
            <p:cNvPr id="231" name="Line"/>
            <p:cNvSpPr/>
            <p:nvPr/>
          </p:nvSpPr>
          <p:spPr>
            <a:xfrm flipV="1">
              <a:off x="0" y="0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 flipV="1">
              <a:off x="-1" y="3260804"/>
              <a:ext cx="2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240" name="Group"/>
          <p:cNvGrpSpPr/>
          <p:nvPr/>
        </p:nvGrpSpPr>
        <p:grpSpPr>
          <a:xfrm>
            <a:off x="19049999" y="3810000"/>
            <a:ext cx="3810001" cy="7922236"/>
            <a:chOff x="0" y="0"/>
            <a:chExt cx="3810000" cy="7922235"/>
          </a:xfrm>
        </p:grpSpPr>
        <p:sp>
          <p:nvSpPr>
            <p:cNvPr id="234" name="Line"/>
            <p:cNvSpPr/>
            <p:nvPr/>
          </p:nvSpPr>
          <p:spPr>
            <a:xfrm flipV="1">
              <a:off x="0" y="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0F9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 flipV="1">
              <a:off x="0" y="1423254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6" name="Line"/>
            <p:cNvSpPr/>
            <p:nvPr/>
          </p:nvSpPr>
          <p:spPr>
            <a:xfrm flipV="1">
              <a:off x="0" y="3047999"/>
              <a:ext cx="3810000" cy="2"/>
            </a:xfrm>
            <a:prstGeom prst="line">
              <a:avLst/>
            </a:prstGeom>
            <a:noFill/>
            <a:ln w="2540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7" name="Line"/>
            <p:cNvSpPr/>
            <p:nvPr/>
          </p:nvSpPr>
          <p:spPr>
            <a:xfrm flipV="1">
              <a:off x="0" y="467274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40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 flipV="1">
              <a:off x="0" y="629749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AA794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 flipV="1">
              <a:off x="0" y="792223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9421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3" grpId="5"/>
      <p:bldP build="whole" bldLvl="1" animBg="1" rev="0" advAuto="0" spid="230" grpId="6"/>
      <p:bldP build="whole" bldLvl="1" animBg="1" rev="0" advAuto="0" spid="211" grpId="3"/>
      <p:bldP build="whole" bldLvl="1" animBg="1" rev="0" advAuto="0" spid="240" grpId="8"/>
      <p:bldP build="whole" bldLvl="1" animBg="1" rev="0" advAuto="0" spid="233" grpId="7"/>
      <p:bldP build="whole" bldLvl="1" animBg="1" rev="0" advAuto="0" spid="207" grpId="2"/>
      <p:bldP build="whole" bldLvl="1" animBg="1" rev="0" advAuto="0" spid="200" grpId="1"/>
      <p:bldP build="whole" bldLvl="1" animBg="1" rev="0" advAuto="0" spid="218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Why perform replica exchang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perform replica exchange?</a:t>
            </a:r>
          </a:p>
        </p:txBody>
      </p:sp>
      <p:sp>
        <p:nvSpPr>
          <p:cNvPr id="243" name="Improve mixing of MCMC chains; higher-entropy states help sample configurations in lower-entropy stat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Improve mixing of MCMC chains; higher-entropy states help sample configurations in lower-entropy states</a:t>
            </a:r>
          </a:p>
          <a:p>
            <a:pPr lvl="1"/>
            <a:r>
              <a:t>At high temperature, energetic barriers are crossed more quickly than at low temperature</a:t>
            </a:r>
          </a:p>
          <a:p>
            <a:pPr lvl="1"/>
            <a:r>
              <a:t>Decoupled ligands move freely compared to bound ligands. See </a:t>
            </a:r>
            <a:r>
              <a:rPr u="sng">
                <a:hlinkClick r:id="rId2" invalidUrl="" action="" tgtFrame="" tooltip="" history="1" highlightClick="0" endSnd="0"/>
              </a:rPr>
              <a:t>https://ccbatiit.github.io/images/pubs/dock_1hnn.gif</a:t>
            </a:r>
            <a:r>
              <a:t>.</a:t>
            </a:r>
          </a:p>
          <a:p>
            <a:pPr/>
            <a:r>
              <a:t>Minimal added computational expense</a:t>
            </a:r>
          </a:p>
        </p:txBody>
      </p:sp>
      <p:sp>
        <p:nvSpPr>
          <p:cNvPr id="24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electing thermodynamic st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Selecting thermodynamic states</a:t>
            </a:r>
          </a:p>
        </p:txBody>
      </p:sp>
      <p:sp>
        <p:nvSpPr>
          <p:cNvPr id="247" name="Thermodynamic state selection has been thought to be a tricky optimization problem…"/>
          <p:cNvSpPr txBox="1"/>
          <p:nvPr>
            <p:ph type="body" idx="1"/>
          </p:nvPr>
        </p:nvSpPr>
        <p:spPr>
          <a:xfrm>
            <a:off x="635000" y="2974525"/>
            <a:ext cx="23114000" cy="9783532"/>
          </a:xfrm>
          <a:prstGeom prst="rect">
            <a:avLst/>
          </a:prstGeom>
        </p:spPr>
        <p:txBody>
          <a:bodyPr/>
          <a:lstStyle/>
          <a:p>
            <a:pPr marL="506236" indent="-506236" defTabSz="673655">
              <a:defRPr sz="4100"/>
            </a:pPr>
            <a:r>
              <a:t>Thermodynamic state selection has been thought to be a tricky optimization problem</a:t>
            </a:r>
          </a:p>
          <a:p>
            <a:pPr marL="506236" indent="-506236" defTabSz="673655">
              <a:defRPr sz="4100"/>
            </a:pPr>
            <a:r>
              <a:t>In Nguyen and Minh (2016) [1]</a:t>
            </a:r>
          </a:p>
          <a:p>
            <a:pPr lvl="1" marL="870726" indent="-506236" defTabSz="673655">
              <a:defRPr sz="4100"/>
            </a:pPr>
            <a:r>
              <a:t>processes were simulated 100x each for each number of states, K</a:t>
            </a:r>
          </a:p>
          <a:p>
            <a:pPr lvl="1" marL="870726" indent="-506236" defTabSz="673655">
              <a:defRPr sz="4100"/>
            </a:pPr>
            <a:r>
              <a:t>the standard deviation of the free energy was evaluated as a function of the total simulation time</a:t>
            </a:r>
          </a:p>
          <a:p>
            <a:pPr lvl="1" marL="0" indent="187452" algn="ctr" defTabSz="673655">
              <a:buSzTx/>
              <a:buNone/>
              <a:defRPr sz="4100"/>
            </a:pPr>
          </a:p>
          <a:p>
            <a:pPr lvl="1" marL="870726" indent="-506236" defTabSz="673655">
              <a:defRPr sz="4100"/>
            </a:pPr>
            <a:r>
              <a:t>If there are not enough states, the convergence curve levels off</a:t>
            </a:r>
          </a:p>
          <a:p>
            <a:pPr lvl="1" marL="870726" indent="-506236" defTabSz="673655">
              <a:defRPr sz="4100"/>
            </a:pPr>
            <a:r>
              <a:t>If there are enough states, the standard deviation of free energy estimates depends on the aggregate simulation time and is insensitive to the number of states.</a:t>
            </a:r>
          </a:p>
        </p:txBody>
      </p:sp>
      <p:grpSp>
        <p:nvGrpSpPr>
          <p:cNvPr id="254" name="Group"/>
          <p:cNvGrpSpPr/>
          <p:nvPr/>
        </p:nvGrpSpPr>
        <p:grpSpPr>
          <a:xfrm>
            <a:off x="635000" y="2974525"/>
            <a:ext cx="17774244" cy="4461990"/>
            <a:chOff x="0" y="0"/>
            <a:chExt cx="17774244" cy="4461989"/>
          </a:xfrm>
        </p:grpSpPr>
        <p:pic>
          <p:nvPicPr>
            <p:cNvPr id="248" name="standard_deviation_ala_temp_mbar.eps" descr="standard_deviation_ala_temp_mbar.eps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682274" y="197610"/>
              <a:ext cx="6091971" cy="42643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9" name="Deca-alanine heating"/>
            <p:cNvSpPr txBox="1"/>
            <p:nvPr/>
          </p:nvSpPr>
          <p:spPr>
            <a:xfrm>
              <a:off x="1487920" y="0"/>
              <a:ext cx="3116130" cy="521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457200">
                <a:defRPr sz="1800"/>
              </a:lvl1pPr>
            </a:lstStyle>
            <a:p>
              <a:pPr/>
              <a:r>
                <a:t>Deca-alanine heating</a:t>
              </a:r>
            </a:p>
          </p:txBody>
        </p:sp>
        <p:pic>
          <p:nvPicPr>
            <p:cNvPr id="250" name="Group" descr="Group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97610"/>
              <a:ext cx="6091971" cy="42643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1" name="Group" descr="Group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817765" y="197610"/>
              <a:ext cx="6091970" cy="42643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2" name="Deca-alanine pulling"/>
            <p:cNvSpPr txBox="1"/>
            <p:nvPr/>
          </p:nvSpPr>
          <p:spPr>
            <a:xfrm>
              <a:off x="7366692" y="0"/>
              <a:ext cx="2994116" cy="521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457200">
                <a:defRPr sz="1800"/>
              </a:lvl1pPr>
            </a:lstStyle>
            <a:p>
              <a:pPr/>
              <a:r>
                <a:t>Deca-alanine pulling</a:t>
              </a:r>
            </a:p>
          </p:txBody>
        </p:sp>
        <p:sp>
          <p:nvSpPr>
            <p:cNvPr id="253" name="Host-guest extraction"/>
            <p:cNvSpPr txBox="1"/>
            <p:nvPr/>
          </p:nvSpPr>
          <p:spPr>
            <a:xfrm>
              <a:off x="13521241" y="0"/>
              <a:ext cx="3115366" cy="521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457200">
                <a:defRPr sz="1800"/>
              </a:lvl1pPr>
            </a:lstStyle>
            <a:p>
              <a:pPr/>
              <a:r>
                <a:t>Host-guest extraction</a:t>
              </a:r>
            </a:p>
          </p:txBody>
        </p:sp>
      </p:grpSp>
      <p:sp>
        <p:nvSpPr>
          <p:cNvPr id="255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58" name="[1] Nguyen, T. H.; Minh, D. D. L. Intermediate Thermodynamic States Contribute Equally to Free Energy Convergence: A Demonstration with Replica Exchange. Journal of Chemical Theory and Computation 2016, 12 (5), 2154–2161. https://doi.org/10.1021/acs.jctc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[1] Nguyen, T. H.; Minh, D. D. L. Intermediate Thermodynamic States Contribute Equally to Free Energy Convergence: A Demonstration with Replica Exchange. Journal of Chemical Theory and Computation 2016, 12 (5), 2154–2161. https://doi.org/10.1021/acs.jctc.6b00060.</a:t>
            </a:r>
          </a:p>
        </p:txBody>
      </p:sp>
      <p:sp>
        <p:nvSpPr>
          <p:cNvPr id="259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