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5000" y="2303859"/>
            <a:ext cx="2311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635000" y="635000"/>
            <a:ext cx="10160642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635000" y="464343"/>
            <a:ext cx="23114000" cy="196453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35000" y="3268265"/>
            <a:ext cx="12700000" cy="9525001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aveminh.github.io/Chem456-2022F/assignment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library.iit.edu/find/databases/popular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9/12/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9/12/2022</a:t>
            </a:r>
          </a:p>
        </p:txBody>
      </p:sp>
      <p:sp>
        <p:nvSpPr>
          <p:cNvPr id="138" name="Quiz 3 (30 minut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 3 (30 minutes)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Biological target presentation and report</a:t>
            </a:r>
          </a:p>
          <a:p>
            <a:pPr/>
            <a:r>
              <a:t>Searching the scientific literature </a:t>
            </a:r>
          </a:p>
          <a:p>
            <a:pPr lvl="1"/>
            <a:r>
              <a:t>Databases</a:t>
            </a:r>
          </a:p>
          <a:p>
            <a:pPr lvl="1"/>
            <a:r>
              <a:t>Accessing articles</a:t>
            </a:r>
          </a:p>
          <a:p>
            <a:pPr lvl="1"/>
            <a:r>
              <a:t>Search strategies</a:t>
            </a:r>
          </a:p>
          <a:p>
            <a:pPr lvl="1"/>
            <a:r>
              <a:t>Zotero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iochemistry-related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Biochemistry-related databases</a:t>
            </a:r>
          </a:p>
        </p:txBody>
      </p:sp>
      <p:sp>
        <p:nvSpPr>
          <p:cNvPr id="142" name="Google/Google Schol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Google/Google Scholar</a:t>
            </a:r>
          </a:p>
          <a:p>
            <a:pPr/>
            <a:r>
              <a:t>Web of Science</a:t>
            </a:r>
          </a:p>
          <a:p>
            <a:pPr/>
            <a:r>
              <a:t>PubMed</a:t>
            </a:r>
          </a:p>
          <a:p>
            <a:pPr/>
          </a:p>
          <a:p>
            <a:pPr/>
            <a:r>
              <a:t>Others: </a:t>
            </a:r>
            <a:r>
              <a:rPr u="sng">
                <a:hlinkClick r:id="rId2" invalidUrl="" action="" tgtFrame="" tooltip="" history="1" highlightClick="0" endSnd="0"/>
              </a:rPr>
              <a:t>https://library.iit.edu/find/databases/popular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ccessing arti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Accessing articles</a:t>
            </a:r>
          </a:p>
        </p:txBody>
      </p:sp>
      <p:sp>
        <p:nvSpPr>
          <p:cNvPr id="146" name="F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Free</a:t>
            </a:r>
          </a:p>
          <a:p>
            <a:pPr lvl="1"/>
            <a:r>
              <a:t>Open access - article is free online. Usually requires larger author payment</a:t>
            </a:r>
          </a:p>
          <a:p>
            <a:pPr lvl="1"/>
            <a:r>
              <a:t>Many NIH-funded articles are available online after one year</a:t>
            </a:r>
          </a:p>
          <a:p>
            <a:pPr lvl="1"/>
            <a:r>
              <a:t>Preprint servers, e.g. bioarXiv - free, but may not be peer reviewed</a:t>
            </a:r>
          </a:p>
          <a:p>
            <a:pPr lvl="1"/>
            <a:r>
              <a:t>Sometimes available from authors on their websites or upon request</a:t>
            </a:r>
          </a:p>
          <a:p>
            <a:pPr/>
            <a:r>
              <a:t>Paywall</a:t>
            </a:r>
          </a:p>
          <a:p>
            <a:pPr lvl="1"/>
            <a:r>
              <a:t>IIT subscribes to a selection of scientific journals, which can be accessed</a:t>
            </a:r>
          </a:p>
          <a:p>
            <a:pPr lvl="2"/>
            <a:r>
              <a:t>in the library</a:t>
            </a:r>
          </a:p>
          <a:p>
            <a:pPr lvl="2"/>
            <a:r>
              <a:t>online from campus</a:t>
            </a:r>
          </a:p>
          <a:p>
            <a:pPr lvl="2"/>
            <a:r>
              <a:t>via a proxy server or VPN</a:t>
            </a:r>
          </a:p>
          <a:p>
            <a:pPr lvl="1"/>
            <a:r>
              <a:t>Interlibrary loan (MyILL) can be used to request nearly any article, but requires a lead time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earch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strategies</a:t>
            </a:r>
          </a:p>
        </p:txBody>
      </p:sp>
      <p:sp>
        <p:nvSpPr>
          <p:cNvPr id="150" name="Consider alternative names, e.g. coronavirus main protease and 3cl-like protea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alternative names, e.g. coronavirus main protease and 3cl-like protease.</a:t>
            </a:r>
          </a:p>
          <a:p>
            <a:pPr/>
            <a:r>
              <a:t>Proteins from different species are usually similar</a:t>
            </a:r>
          </a:p>
          <a:p>
            <a:pPr/>
            <a:r>
              <a:t>Look at citations</a:t>
            </a:r>
          </a:p>
          <a:p>
            <a:pPr lvl="1"/>
            <a:r>
              <a:t>cited by an article of interested</a:t>
            </a:r>
          </a:p>
          <a:p>
            <a:pPr lvl="1"/>
            <a:r>
              <a:t>that cite the article of interest</a:t>
            </a:r>
          </a:p>
          <a:p>
            <a:pPr/>
            <a:r>
              <a:t>A research group will often work on similar proteins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Zote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Zotero</a:t>
            </a:r>
          </a:p>
        </p:txBody>
      </p:sp>
      <p:sp>
        <p:nvSpPr>
          <p:cNvPr id="154" name="Open source and f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source and free</a:t>
            </a:r>
          </a:p>
          <a:p>
            <a:pPr/>
            <a:r>
              <a:t>Available online and as an application</a:t>
            </a:r>
          </a:p>
          <a:p>
            <a:pPr/>
            <a:r>
              <a:t>Automatically organizes manuscript files &amp; notes</a:t>
            </a:r>
          </a:p>
          <a:p>
            <a:pPr/>
            <a:r>
              <a:t>Allows sharing with others via group libraries</a:t>
            </a:r>
          </a:p>
          <a:p>
            <a:pPr/>
            <a:r>
              <a:t>Creates bibliographies</a:t>
            </a:r>
          </a:p>
          <a:p>
            <a:pPr lvl="1"/>
            <a:r>
              <a:t>linked with MS Word and Google Docs</a:t>
            </a:r>
          </a:p>
          <a:p>
            <a:pPr lvl="1"/>
            <a:r>
              <a:t>exportable to BibTeX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