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half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4200"/>
              </a:spcBef>
              <a:defRPr sz="3600"/>
            </a:lvl1pPr>
            <a:lvl2pPr marL="889000" indent="-444500" defTabSz="584200">
              <a:spcBef>
                <a:spcPts val="4200"/>
              </a:spcBef>
              <a:defRPr sz="3600"/>
            </a:lvl2pPr>
            <a:lvl3pPr marL="1333500" indent="-444500" defTabSz="584200">
              <a:spcBef>
                <a:spcPts val="4200"/>
              </a:spcBef>
              <a:defRPr sz="3600"/>
            </a:lvl3pPr>
            <a:lvl4pPr marL="1778000" indent="-444500" defTabSz="584200">
              <a:spcBef>
                <a:spcPts val="4200"/>
              </a:spcBef>
              <a:defRPr sz="3600"/>
            </a:lvl4pPr>
            <a:lvl5pPr marL="2222500" indent="-444500" defTabSz="584200">
              <a:spcBef>
                <a:spcPts val="4200"/>
              </a:spcBef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79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3" name="Body Level One…"/>
          <p:cNvSpPr txBox="1"/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Body Level One…"/>
          <p:cNvSpPr txBox="1"/>
          <p:nvPr>
            <p:ph type="body" sz="half" idx="1"/>
          </p:nvPr>
        </p:nvSpPr>
        <p:spPr>
          <a:xfrm>
            <a:off x="635000" y="635000"/>
            <a:ext cx="10160000" cy="12446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Text"/>
          <p:cNvSpPr txBox="1"/>
          <p:nvPr>
            <p:ph type="title"/>
          </p:nvPr>
        </p:nvSpPr>
        <p:spPr>
          <a:xfrm>
            <a:off x="635000" y="4536281"/>
            <a:ext cx="23114000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317500" y="63500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317500" y="3175000"/>
            <a:ext cx="23749000" cy="98425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6350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3175000"/>
            <a:ext cx="23114000" cy="984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monitor.co.ug/uganda/business/prosper/trips-agreement-a-slap-in-the-face-for-pharmaceutical-manufacturing-firms-3923634" TargetMode="External"/><Relationship Id="rId3" Type="http://schemas.openxmlformats.org/officeDocument/2006/relationships/hyperlink" Target="https://www.fasken.com/en/knowledge/2022/06/breaking-news-from-the-wto-limited-trips-waiver-for-covid-19-vaccines" TargetMode="External"/><Relationship Id="rId4" Type="http://schemas.openxmlformats.org/officeDocument/2006/relationships/hyperlink" Target="https://www.devex.com/news/wto-finally-agrees-on-a-trips-deal-but-not-everyone-is-happy-103476" TargetMode="External"/><Relationship Id="rId5" Type="http://schemas.openxmlformats.org/officeDocument/2006/relationships/hyperlink" Target="https://phrma.org/resource-center/Topics/Trade/PhRMA-Statement-on-the-TRIPS-Waiver-Agreement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vimeo.com/144622081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en.wikipedia.org/wiki/TRIPS_Agreement#:~:text=The Agreement on Trade-Related,World Trade Organization (WTO)" TargetMode="External"/><Relationship Id="rId3" Type="http://schemas.openxmlformats.org/officeDocument/2006/relationships/hyperlink" Target="https://www.wto.org/english/tratop_e/trips_e/intel2_e.htm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9/14/2022 Access to Medici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9/14/2022 Access to Medicines</a:t>
            </a:r>
          </a:p>
        </p:txBody>
      </p:sp>
      <p:sp>
        <p:nvSpPr>
          <p:cNvPr id="197" name="In this module, we will discuss…"/>
          <p:cNvSpPr txBox="1"/>
          <p:nvPr>
            <p:ph type="body" idx="1"/>
          </p:nvPr>
        </p:nvSpPr>
        <p:spPr>
          <a:xfrm>
            <a:off x="635000" y="3175000"/>
            <a:ext cx="23114000" cy="9842500"/>
          </a:xfrm>
          <a:prstGeom prst="rect">
            <a:avLst/>
          </a:prstGeom>
        </p:spPr>
        <p:txBody>
          <a:bodyPr/>
          <a:lstStyle/>
          <a:p>
            <a:pPr/>
            <a:r>
              <a:t>In this module, we will discuss</a:t>
            </a:r>
          </a:p>
          <a:p>
            <a:pPr lvl="1"/>
            <a:r>
              <a:t>the pharmaceutical industry business model</a:t>
            </a:r>
          </a:p>
          <a:p>
            <a:pPr lvl="2"/>
            <a:r>
              <a:t>how are drugs discovered?</a:t>
            </a:r>
          </a:p>
          <a:p>
            <a:pPr lvl="2"/>
            <a:r>
              <a:t>how does it make money?</a:t>
            </a:r>
          </a:p>
          <a:p>
            <a:pPr lvl="1"/>
            <a:r>
              <a:t>impact of the model on</a:t>
            </a:r>
          </a:p>
          <a:p>
            <a:pPr lvl="2"/>
            <a:r>
              <a:t>research priorities</a:t>
            </a:r>
          </a:p>
          <a:p>
            <a:pPr lvl="2"/>
            <a:r>
              <a:t>access to medicines</a:t>
            </a:r>
          </a:p>
          <a:p>
            <a:pPr/>
            <a:r>
              <a:t>Then we will talk about access to COVID-19 vaccines and the TRIPS waiver</a:t>
            </a:r>
          </a:p>
        </p:txBody>
      </p:sp>
      <p:sp>
        <p:nvSpPr>
          <p:cNvPr id="198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44" name="[1] https://www.monitor.co.ug/uganda/business/prosper/trips-agreement-a-slap-in-the-face-for-pharmaceutical-manufacturing-firms-3923634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[1] </a:t>
            </a:r>
            <a:r>
              <a:rPr u="sng">
                <a:hlinkClick r:id="rId2" invalidUrl="" action="" tgtFrame="" tooltip="" history="1" highlightClick="0" endSnd="0"/>
              </a:rPr>
              <a:t>https://www.monitor.co.ug/uganda/business/prosper/trips-agreement-a-slap-in-the-face-for-pharmaceutical-manufacturing-firms-3923634</a:t>
            </a:r>
          </a:p>
          <a:p>
            <a:pPr/>
            <a:r>
              <a:t>[2] </a:t>
            </a:r>
            <a:r>
              <a:rPr u="sng">
                <a:hlinkClick r:id="rId3" invalidUrl="" action="" tgtFrame="" tooltip="" history="1" highlightClick="0" endSnd="0"/>
              </a:rPr>
              <a:t>https://www.fasken.com/en/knowledge/2022/06/breaking-news-from-the-wto-limited-trips-waiver-for-covid-19-vaccines</a:t>
            </a:r>
          </a:p>
          <a:p>
            <a:pPr/>
            <a:r>
              <a:t>[3] </a:t>
            </a:r>
            <a:r>
              <a:rPr u="sng">
                <a:hlinkClick r:id="rId4" invalidUrl="" action="" tgtFrame="" tooltip="" history="1" highlightClick="0" endSnd="0"/>
              </a:rPr>
              <a:t>https://www.devex.com/news/wto-finally-agrees-on-a-trips-deal-but-not-everyone-is-happy-103476</a:t>
            </a:r>
          </a:p>
          <a:p>
            <a:pPr/>
            <a:r>
              <a:t>[4] </a:t>
            </a:r>
            <a:r>
              <a:rPr u="sng">
                <a:hlinkClick r:id="rId2" invalidUrl="" action="" tgtFrame="" tooltip="" history="1" highlightClick="0" endSnd="0"/>
              </a:rPr>
              <a:t>https://www.monitor.co.ug/uganda/business/prosper/trips-agreement-a-slap-in-the-face-for-pharmaceutical-manufacturing-firms-3923634</a:t>
            </a:r>
          </a:p>
          <a:p>
            <a:pPr/>
            <a:r>
              <a:t>[5] </a:t>
            </a:r>
            <a:r>
              <a:rPr u="sng">
                <a:hlinkClick r:id="rId5" invalidUrl="" action="" tgtFrame="" tooltip="" history="1" highlightClick="0" endSnd="0"/>
              </a:rPr>
              <a:t>https://phrma.org/resource-center/Topics/Trade/PhRMA-Statement-on-the-TRIPS-Waiver-Agreement</a:t>
            </a:r>
          </a:p>
        </p:txBody>
      </p:sp>
      <p:sp>
        <p:nvSpPr>
          <p:cNvPr id="2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Drug discovery is expensive and often fai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40794">
              <a:defRPr sz="8736"/>
            </a:lvl1pPr>
          </a:lstStyle>
          <a:p>
            <a:pPr/>
            <a:r>
              <a:t>Drug discovery is expensive and often fails</a:t>
            </a:r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09" name="Group"/>
          <p:cNvGrpSpPr/>
          <p:nvPr/>
        </p:nvGrpSpPr>
        <p:grpSpPr>
          <a:xfrm>
            <a:off x="1362457" y="2919499"/>
            <a:ext cx="21659085" cy="10353502"/>
            <a:chOff x="0" y="0"/>
            <a:chExt cx="21659083" cy="10353500"/>
          </a:xfrm>
        </p:grpSpPr>
        <p:sp>
          <p:nvSpPr>
            <p:cNvPr id="202" name="Rectangle"/>
            <p:cNvSpPr/>
            <p:nvPr/>
          </p:nvSpPr>
          <p:spPr>
            <a:xfrm>
              <a:off x="0" y="6840030"/>
              <a:ext cx="526303" cy="35134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pic>
          <p:nvPicPr>
            <p:cNvPr id="203" name="droppedImage.tiff" descr="droppedImage.tiff"/>
            <p:cNvPicPr>
              <a:picLocks noChangeAspect="0"/>
            </p:cNvPicPr>
            <p:nvPr/>
          </p:nvPicPr>
          <p:blipFill>
            <a:blip r:embed="rId2">
              <a:extLst/>
            </a:blip>
            <a:srcRect l="19695" t="4061" r="3216" b="25924"/>
            <a:stretch>
              <a:fillRect/>
            </a:stretch>
          </p:blipFill>
          <p:spPr>
            <a:xfrm>
              <a:off x="25758" y="0"/>
              <a:ext cx="21456803" cy="81358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4" name="Rectangle"/>
            <p:cNvSpPr/>
            <p:nvPr/>
          </p:nvSpPr>
          <p:spPr>
            <a:xfrm>
              <a:off x="202501" y="7840569"/>
              <a:ext cx="21456583" cy="64865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grpSp>
          <p:nvGrpSpPr>
            <p:cNvPr id="207" name="Group"/>
            <p:cNvGrpSpPr/>
            <p:nvPr/>
          </p:nvGrpSpPr>
          <p:grpSpPr>
            <a:xfrm>
              <a:off x="156431" y="5194363"/>
              <a:ext cx="21456583" cy="2042180"/>
              <a:chOff x="0" y="0"/>
              <a:chExt cx="21456581" cy="2042179"/>
            </a:xfrm>
          </p:grpSpPr>
          <p:sp>
            <p:nvSpPr>
              <p:cNvPr id="205" name="Rectangle"/>
              <p:cNvSpPr/>
              <p:nvPr/>
            </p:nvSpPr>
            <p:spPr>
              <a:xfrm>
                <a:off x="0" y="0"/>
                <a:ext cx="21456582" cy="204218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584200"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206" name="probability of stage success"/>
              <p:cNvSpPr/>
              <p:nvPr/>
            </p:nvSpPr>
            <p:spPr>
              <a:xfrm>
                <a:off x="173591" y="83878"/>
                <a:ext cx="3826930" cy="5638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b">
                <a:noAutofit/>
              </a:bodyPr>
              <a:lstStyle>
                <a:lvl1pPr algn="r" defTabSz="584200">
                  <a:defRPr b="1" sz="12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/>
                <a:r>
                  <a:t>probability of stage success</a:t>
                </a:r>
              </a:p>
            </p:txBody>
          </p:sp>
        </p:grpSp>
        <p:sp>
          <p:nvSpPr>
            <p:cNvPr id="208" name="Paul  et al. Nat. Rev. Drug Disc. 9:203, 2010.…"/>
            <p:cNvSpPr/>
            <p:nvPr/>
          </p:nvSpPr>
          <p:spPr>
            <a:xfrm>
              <a:off x="5688048" y="8218778"/>
              <a:ext cx="15929984" cy="11505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/>
            <a:p>
              <a:pPr algn="r" defTabSz="584200">
                <a:defRPr sz="3200"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Paul  et al. Nat. Rev. Drug Disc. 9:203, 2010.</a:t>
              </a:r>
            </a:p>
            <a:p>
              <a:pPr algn="r" defTabSz="584200">
                <a:defRPr sz="3200"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Chodera et al. Curr. Opin. Struct. Biol., 21:150, 2011.</a:t>
              </a:r>
            </a:p>
          </p:txBody>
        </p:sp>
      </p:grpSp>
      <p:sp>
        <p:nvSpPr>
          <p:cNvPr id="210" name="safety"/>
          <p:cNvSpPr txBox="1"/>
          <p:nvPr/>
        </p:nvSpPr>
        <p:spPr>
          <a:xfrm>
            <a:off x="11572074" y="6545262"/>
            <a:ext cx="1239852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/>
            </a:lvl1pPr>
          </a:lstStyle>
          <a:p>
            <a:pPr/>
            <a:r>
              <a:t>safety</a:t>
            </a:r>
          </a:p>
        </p:txBody>
      </p:sp>
      <p:sp>
        <p:nvSpPr>
          <p:cNvPr id="211" name="efficacy"/>
          <p:cNvSpPr txBox="1"/>
          <p:nvPr/>
        </p:nvSpPr>
        <p:spPr>
          <a:xfrm>
            <a:off x="13896054" y="6545262"/>
            <a:ext cx="1571473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/>
            </a:lvl1pPr>
          </a:lstStyle>
          <a:p>
            <a:pPr/>
            <a:r>
              <a:t>efficacy</a:t>
            </a:r>
          </a:p>
        </p:txBody>
      </p:sp>
      <p:sp>
        <p:nvSpPr>
          <p:cNvPr id="212" name="large-scale"/>
          <p:cNvSpPr txBox="1"/>
          <p:nvPr/>
        </p:nvSpPr>
        <p:spPr>
          <a:xfrm>
            <a:off x="15959450" y="6545262"/>
            <a:ext cx="2187982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/>
            </a:lvl1pPr>
          </a:lstStyle>
          <a:p>
            <a:pPr/>
            <a:r>
              <a:t>large-scale</a:t>
            </a:r>
          </a:p>
        </p:txBody>
      </p:sp>
      <p:sp>
        <p:nvSpPr>
          <p:cNvPr id="213" name="cells and animals"/>
          <p:cNvSpPr txBox="1"/>
          <p:nvPr/>
        </p:nvSpPr>
        <p:spPr>
          <a:xfrm>
            <a:off x="7966735" y="6545262"/>
            <a:ext cx="331736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/>
            </a:lvl1pPr>
          </a:lstStyle>
          <a:p>
            <a:pPr/>
            <a:r>
              <a:t>cells and animals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89429" y="2989373"/>
            <a:ext cx="4165601" cy="6337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Intellectual proper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Intellectual property</a:t>
            </a:r>
          </a:p>
        </p:txBody>
      </p:sp>
      <p:sp>
        <p:nvSpPr>
          <p:cNvPr id="217" name="Research and development much more expensive than manufactur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Research and development much more expensive than manufacturing</a:t>
            </a:r>
          </a:p>
          <a:p>
            <a:pPr/>
            <a:r>
              <a:t>Income from drug sales</a:t>
            </a:r>
          </a:p>
          <a:p>
            <a:pPr/>
            <a:r>
              <a:t>How do we incentivize R&amp;D (opposed to making old drugs)? </a:t>
            </a:r>
          </a:p>
          <a:p>
            <a:pPr/>
            <a:r>
              <a:t>Patents</a:t>
            </a:r>
          </a:p>
          <a:p>
            <a:pPr lvl="1"/>
            <a:r>
              <a:t>must be novel, non-obvious, and useful. usually true for drugs.</a:t>
            </a:r>
          </a:p>
          <a:p>
            <a:pPr lvl="1"/>
            <a:r>
              <a:t>provide monopoly on legal sales for a temporary period (in the U.S., 20 years from earliest filing)</a:t>
            </a:r>
          </a:p>
          <a:p>
            <a:pPr lvl="1"/>
            <a:r>
              <a:t>need to be filed in country-by-country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1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Market fail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Market failures</a:t>
            </a:r>
          </a:p>
        </p:txBody>
      </p:sp>
      <p:sp>
        <p:nvSpPr>
          <p:cNvPr id="221" name="The current business model has paved the way for many medical advan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0319" indent="-580319" defTabSz="772239">
              <a:defRPr sz="4700"/>
            </a:pPr>
            <a:r>
              <a:t>The current business model has paved the way for many medical advances</a:t>
            </a:r>
          </a:p>
          <a:p>
            <a:pPr marL="580319" indent="-580319" defTabSz="772239">
              <a:defRPr sz="4700"/>
            </a:pPr>
            <a:r>
              <a:t>However, there are major problems with</a:t>
            </a:r>
          </a:p>
          <a:p>
            <a:pPr lvl="1" marL="998149" indent="-580319" defTabSz="772239">
              <a:defRPr sz="4700"/>
            </a:pPr>
            <a:r>
              <a:t>costs</a:t>
            </a:r>
          </a:p>
          <a:p>
            <a:pPr lvl="2" marL="1415979" indent="-580319" defTabSz="772239">
              <a:defRPr sz="4700"/>
            </a:pPr>
            <a:r>
              <a:t>for new drugs can be exorbitant, as drug makers can charge whatever they want</a:t>
            </a:r>
          </a:p>
          <a:p>
            <a:pPr lvl="2" marL="1415979" indent="-580319" defTabSz="772239">
              <a:defRPr sz="4700"/>
            </a:pPr>
            <a:r>
              <a:t>the model does not maximize access to medicines, particularly for developing countries and for poor- or middle-class people in rich countries</a:t>
            </a:r>
          </a:p>
          <a:p>
            <a:pPr lvl="1" marL="998149" indent="-580319" defTabSz="772239">
              <a:defRPr sz="4700"/>
            </a:pPr>
            <a:r>
              <a:t>research directions</a:t>
            </a:r>
          </a:p>
          <a:p>
            <a:pPr lvl="2" marL="1415979" indent="-580319" defTabSz="772239">
              <a:defRPr sz="4700"/>
            </a:pPr>
            <a:r>
              <a:t>on profitable (erectile dysfunction and hair growth) opposed to essential medicines</a:t>
            </a:r>
          </a:p>
          <a:p>
            <a:pPr lvl="2" marL="1415979" indent="-580319" defTabSz="772239">
              <a:defRPr sz="4700"/>
            </a:pPr>
            <a:r>
              <a:t>little research in</a:t>
            </a:r>
          </a:p>
          <a:p>
            <a:pPr lvl="3" marL="1833809" indent="-580319" defTabSz="772239">
              <a:defRPr sz="4700"/>
            </a:pPr>
            <a:r>
              <a:t>rare diseases</a:t>
            </a:r>
          </a:p>
          <a:p>
            <a:pPr lvl="3" marL="1833809" indent="-580319" defTabSz="772239">
              <a:defRPr sz="4700"/>
            </a:pPr>
            <a:r>
              <a:t>diseases that primarily affect the developing world, e.g. malaria, tuberculosis, Chagas disease, river blindness, cholera (2% of R&amp;D on diseases that affect 1/6 of the world’s population)</a:t>
            </a:r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Addressing market failur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Addressing market failures?</a:t>
            </a:r>
          </a:p>
        </p:txBody>
      </p:sp>
      <p:sp>
        <p:nvSpPr>
          <p:cNvPr id="225" name="A global R&amp;D agree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global R&amp;D agreement</a:t>
            </a:r>
          </a:p>
          <a:p>
            <a:pPr lvl="1"/>
            <a:r>
              <a:t>Funding commitment to invest in R&amp;D based on public health needs not profit</a:t>
            </a:r>
          </a:p>
          <a:p>
            <a:pPr lvl="1"/>
            <a:r>
              <a:t>Financing research without relying on patents and high prices</a:t>
            </a:r>
          </a:p>
          <a:p>
            <a:pPr lvl="1"/>
            <a:r>
              <a:t>Sharing knowledge between researchers</a:t>
            </a:r>
          </a:p>
          <a:p>
            <a:pPr/>
            <a:r>
              <a:t>Discuss: How else could market failures be addressed?</a:t>
            </a:r>
          </a:p>
          <a:p>
            <a:pPr lvl="1"/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https://vimeo.com/144622081</a:t>
            </a:r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Access to COVID-19 vacci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Access to COVID-19 vaccines</a:t>
            </a:r>
          </a:p>
        </p:txBody>
      </p:sp>
      <p:sp>
        <p:nvSpPr>
          <p:cNvPr id="229" name="COVID-19 vaccines are effective, and the mRNA vaccines are the most effective vaccines know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COVID-19 vaccines are effective, and the mRNA vaccines are the most effective vaccines known</a:t>
            </a:r>
          </a:p>
          <a:p>
            <a:pPr/>
            <a:r>
              <a:t>Why haven’t more people been vaccinated?</a:t>
            </a:r>
          </a:p>
          <a:p>
            <a:pPr lvl="1"/>
            <a:r>
              <a:t>Production limits</a:t>
            </a:r>
          </a:p>
          <a:p>
            <a:pPr lvl="2"/>
            <a:r>
              <a:t>supplies</a:t>
            </a:r>
          </a:p>
          <a:p>
            <a:pPr lvl="2"/>
            <a:r>
              <a:t>producers</a:t>
            </a:r>
          </a:p>
          <a:p>
            <a:pPr lvl="3"/>
            <a:r>
              <a:t>IP protections - addressed by TRIPS waiver</a:t>
            </a:r>
          </a:p>
          <a:p>
            <a:pPr lvl="3"/>
            <a:r>
              <a:t>Practical knowledge</a:t>
            </a:r>
          </a:p>
          <a:p>
            <a:pPr lvl="1"/>
            <a:r>
              <a:t>Distribution</a:t>
            </a:r>
          </a:p>
          <a:p>
            <a:pPr lvl="2"/>
            <a:r>
              <a:t>purchased by governments</a:t>
            </a:r>
          </a:p>
          <a:p>
            <a:pPr lvl="2"/>
            <a:r>
              <a:t>U.S. has several times more doses than population, but other countries don’t have enough</a:t>
            </a:r>
          </a:p>
          <a:p>
            <a:pPr lvl="1"/>
            <a:r>
              <a:t>Hesitancy/refusal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rade-Related Aspects of Intellectual Property Rights (TRIP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5071">
              <a:defRPr sz="7840"/>
            </a:lvl1pPr>
          </a:lstStyle>
          <a:p>
            <a:pPr/>
            <a:r>
              <a:t>Trade-Related Aspects of Intellectual Property Rights (TRIPS)</a:t>
            </a:r>
          </a:p>
        </p:txBody>
      </p:sp>
      <p:sp>
        <p:nvSpPr>
          <p:cNvPr id="232" name="International legal agreement between all WTO members (most of the world) in effect since 1995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International legal agreement between all WTO members (most of the world) in effect since 1995</a:t>
            </a:r>
          </a:p>
          <a:p>
            <a:pPr/>
            <a:r>
              <a:t>Minimum standards of IP protection, including</a:t>
            </a:r>
          </a:p>
          <a:p>
            <a:pPr lvl="1"/>
            <a:r>
              <a:t>Patents must be granted for "inventions" in all "fields of technology" provided they meet all other patentability requirements (although exceptions for certain public interests are allowed (Art. 27.2 and 27.3)[9] and must be enforceable for at least 20 years (Art 33).</a:t>
            </a:r>
          </a:p>
          <a:p>
            <a:pPr lvl="1"/>
            <a:r>
              <a:t>Copyright must be granted automatically, and not based upon any "formality", such as registrations, as specified in the Berne Convention. (Art. 9)</a:t>
            </a:r>
          </a:p>
          <a:p>
            <a:pPr lvl="1"/>
          </a:p>
          <a:p>
            <a:pPr lvl="1" marL="0" indent="228600">
              <a:buSz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https://en.wikipedia.org/wiki/TRIPS_Agreement#:~:text=The%20Agreement%20on%20Trade%2DRelated,World%20Trade%20Organization%20(WTO)</a:t>
            </a:r>
          </a:p>
          <a:p>
            <a:pPr lvl="1" marL="0" indent="228600">
              <a:buSz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https://www.wto.org/english/tratop_e/trips_e/intel2_e.htm</a:t>
            </a:r>
          </a:p>
        </p:txBody>
      </p:sp>
      <p:sp>
        <p:nvSpPr>
          <p:cNvPr id="233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RIPS Waiver 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TRIPS Waiver Process</a:t>
            </a:r>
          </a:p>
        </p:txBody>
      </p:sp>
      <p:sp>
        <p:nvSpPr>
          <p:cNvPr id="236" name="10/2020 - India &amp; South Africa sought waiver for patents, trade secrets, copyrights, and industrial designs related to COVID-19 vaccines, diagnostics, and therapeutics [1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10/2020 - India &amp; South Africa sought waiver for patents, trade secrets, copyrights, and industrial designs related to COVID-19 vaccines, diagnostics, and therapeutics [1]</a:t>
            </a:r>
          </a:p>
          <a:p>
            <a:pPr/>
            <a:r>
              <a:t>12/2021 - Quadrilateral discussions with US &amp; EU [2]</a:t>
            </a:r>
          </a:p>
          <a:p>
            <a:pPr/>
            <a:r>
              <a:t>3/2022 - Draft waiver [2]</a:t>
            </a:r>
          </a:p>
          <a:p>
            <a:pPr/>
            <a:r>
              <a:t>6/2022 - Agreement [3] for Low- and middle-income countries to </a:t>
            </a:r>
          </a:p>
          <a:p>
            <a:pPr lvl="1"/>
            <a:r>
              <a:t>Temporarily (5 years) waive protections on COVID-19 vaccine patents</a:t>
            </a:r>
          </a:p>
          <a:p>
            <a:pPr lvl="1"/>
            <a:r>
              <a:t>No waiver for trade secrets, copyrights, and industrial designs</a:t>
            </a:r>
          </a:p>
          <a:p>
            <a:pPr lvl="1"/>
            <a:r>
              <a:t>Push back a decision on treatments and tests by six months</a:t>
            </a:r>
          </a:p>
        </p:txBody>
      </p:sp>
      <p:sp>
        <p:nvSpPr>
          <p:cNvPr id="237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RIPS Waiver Respon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TRIPS Waiver Response</a:t>
            </a:r>
          </a:p>
        </p:txBody>
      </p:sp>
      <p:sp>
        <p:nvSpPr>
          <p:cNvPr id="240" name="“It is hard to imagine anything with fewer benefits than this, as a response to a massive global health emergency.” - James Love, the director of Knowledge Ecology International [3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1798" indent="-561798" defTabSz="747593">
              <a:defRPr sz="4550"/>
            </a:pPr>
            <a:r>
              <a:t>“It is hard to imagine anything with fewer benefits than this, as a response to a massive global health emergency.” - James Love, the director of Knowledge Ecology International [3]</a:t>
            </a:r>
          </a:p>
          <a:p>
            <a:pPr marL="561798" indent="-561798" defTabSz="747593">
              <a:defRPr sz="4550"/>
            </a:pPr>
            <a:r>
              <a:t>“A slap in the face for Pharmaceutical manufacturing firms [in Least Developed Countries]” because WTO “refused to grant an unconditional waiver beyond the next five years” [4]</a:t>
            </a:r>
          </a:p>
          <a:p>
            <a:pPr marL="561798" indent="-561798" defTabSz="747593">
              <a:defRPr sz="4550"/>
            </a:pPr>
          </a:p>
          <a:p>
            <a:pPr marL="561798" indent="-561798" defTabSz="747593">
              <a:defRPr sz="4550"/>
            </a:pPr>
            <a:r>
              <a:t>PhRMA statement on the TRIPS Waiver Agreement [5]</a:t>
            </a:r>
          </a:p>
          <a:p>
            <a:pPr lvl="1" marL="966293" indent="-561798" defTabSz="747593">
              <a:defRPr sz="4550"/>
            </a:pPr>
            <a:r>
              <a:t>“Vaccine manufacturers have produced more than 13 billion COVID-19 vaccine doses and built capacity to vaccinate everyone in the world… last-mile distribution challenges are causing countries around the world to destroy unused vaccines and turn away donations.” </a:t>
            </a:r>
          </a:p>
          <a:p>
            <a:pPr lvl="1" marL="966293" indent="-561798" defTabSz="747593">
              <a:defRPr sz="4550"/>
            </a:pPr>
            <a:r>
              <a:t>“gave away valuable American technologies to foreign competitors, undermining the millions of American jobs supported by our industry.” </a:t>
            </a:r>
          </a:p>
        </p:txBody>
      </p:sp>
      <p:sp>
        <p:nvSpPr>
          <p:cNvPr id="24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40" grpId="1"/>
    </p:bldLst>
  </p:timing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