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550-2023F/blob/main/exercises/01-google_colab.ipynb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9/202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8/29/2023</a:t>
            </a:r>
          </a:p>
        </p:txBody>
      </p:sp>
      <p:sp>
        <p:nvSpPr>
          <p:cNvPr id="179" name="Uncertainty (last lectur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Uncertainty (last lecture)</a:t>
            </a:r>
          </a:p>
          <a:p>
            <a:pPr lvl="1"/>
            <a:r>
              <a:t>Simultaneous specification of observables</a:t>
            </a:r>
          </a:p>
          <a:p>
            <a:pPr lvl="1"/>
            <a:r>
              <a:t>Heisenberg and generalized uncertainty principles</a:t>
            </a:r>
          </a:p>
          <a:p>
            <a:pPr/>
            <a:r>
              <a:t>Time evolution of expectation values </a:t>
            </a:r>
          </a:p>
          <a:p>
            <a:pPr lvl="1"/>
            <a:r>
              <a:t>General derivation</a:t>
            </a:r>
          </a:p>
          <a:p>
            <a:pPr lvl="1"/>
            <a:r>
              <a:t>Ehrenfest’s theorem</a:t>
            </a:r>
          </a:p>
          <a:p>
            <a:pPr/>
            <a:r>
              <a:t>Implications of the Schrödinger equation</a:t>
            </a:r>
          </a:p>
          <a:p>
            <a:pPr lvl="1"/>
            <a:r>
              <a:t>Constraints on wavefunctions</a:t>
            </a:r>
          </a:p>
          <a:p>
            <a:pPr lvl="1"/>
            <a:r>
              <a:t>Curvature</a:t>
            </a:r>
          </a:p>
          <a:p>
            <a:pPr lvl="1"/>
            <a:r>
              <a:t>Penetration</a:t>
            </a:r>
          </a:p>
          <a:p>
            <a:pPr lvl="1"/>
            <a:r>
              <a:t>Quantization</a:t>
            </a:r>
          </a:p>
          <a:p>
            <a:pPr/>
            <a:r>
              <a:t>Exercise 1: Introduction to Google Colab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me Evolution of Expectation 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Time Evolution of Expectation Values</a:t>
            </a:r>
          </a:p>
        </p:txBody>
      </p:sp>
      <p:sp>
        <p:nvSpPr>
          <p:cNvPr id="212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module is intended to help you achieve the following learning objectives: </a:t>
            </a:r>
          </a:p>
          <a:p>
            <a:pPr lvl="1"/>
            <a:r>
              <a:t>Express time derivatives of expectation values</a:t>
            </a:r>
          </a:p>
          <a:p>
            <a:pPr/>
            <a:r>
              <a:t>At the end of this module, you should be able to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condition must be satisfied for an observable to change with time?</a:t>
            </a:r>
          </a:p>
          <a:p>
            <a:pPr lvl="2"/>
            <a:r>
              <a:t>How do classical and quantum observables correspond to one another?</a:t>
            </a:r>
          </a:p>
          <a:p>
            <a:pPr lvl="1"/>
            <a:r>
              <a:t>determine how the expectation value of an observable changes with time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me Evolution of Arbitrary Expectations"/>
          <p:cNvSpPr txBox="1"/>
          <p:nvPr>
            <p:ph type="title"/>
          </p:nvPr>
        </p:nvSpPr>
        <p:spPr>
          <a:xfrm>
            <a:off x="635000" y="635000"/>
            <a:ext cx="23114000" cy="1905000"/>
          </a:xfrm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pPr/>
            <a:r>
              <a:t>Time Evolution of Arbitrary Expectations</a:t>
            </a:r>
          </a:p>
        </p:txBody>
      </p:sp>
      <p:sp>
        <p:nvSpPr>
          <p:cNvPr id="216" name=", by a time derivative of the third postul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14:m>
              <m:oMath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li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</m:oMath>
            </a14:m>
            <a:r>
              <a:t>, by a time derivative of the third postulate</a:t>
            </a:r>
          </a:p>
          <a:p>
            <a:pPr marL="580319" indent="-580319" defTabSz="772239">
              <a:defRPr sz="4700"/>
            </a:pPr>
            <a14:m>
              <m:oMath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e>
                </m:d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using differentiation by parts. Using the Schrödinger equation and the properties of Hermitian operators,</a:t>
            </a:r>
          </a:p>
          <a:p>
            <a:pPr lvl="1" marL="998149" indent="-580319" defTabSz="772239">
              <a:defRPr sz="47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e>
                  </m:d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998149" indent="-580319" defTabSz="772239">
              <a:defRPr sz="47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*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e>
                  </m:d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d>
                        <m:dPr>
                          <m:ctrl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  <m:r>
                            <m:rPr>
                              <m:sty m:val="p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marL="580319" indent="-580319" defTabSz="772239">
              <a:defRPr sz="4700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</m:d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d>
                    <m:d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</m:d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  <a:endParaRPr sz="5000"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me Evolution of 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Evolution of Position</a:t>
            </a:r>
          </a:p>
        </p:txBody>
      </p:sp>
      <p:sp>
        <p:nvSpPr>
          <p:cNvPr id="220" name="Given that  , t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that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then</a:t>
            </a:r>
          </a:p>
          <a:p>
            <a:pPr lvl="1"/>
            <a:r>
              <a:t>If an operator commutes with the Hamiltonian, then its expectation value does not change with time</a:t>
            </a:r>
          </a:p>
          <a:p>
            <a:pPr lvl="1"/>
            <a:r>
              <a:t>This can be used to prove Ehrenfest’s theorem, an example of the correspondence principle - for large numbers and large energies, quantum calculations agree with classical calculations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 lvl="2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24" name="Check that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that you can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condition must be satisfied for an observable to change with time?</a:t>
            </a:r>
          </a:p>
          <a:p>
            <a:pPr lvl="2"/>
            <a:r>
              <a:t>How do classical and quantum observables correspond to one another?</a:t>
            </a:r>
          </a:p>
          <a:p>
            <a:pPr lvl="1"/>
            <a:r>
              <a:t>determine how the expectation value of an observable changes with time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mplications of the Schrödinger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defRPr sz="9184"/>
            </a:lvl1pPr>
          </a:lstStyle>
          <a:p>
            <a:pPr/>
            <a:r>
              <a:t>Implications of the Schrödinger Equation</a:t>
            </a:r>
          </a:p>
        </p:txBody>
      </p:sp>
      <p:sp>
        <p:nvSpPr>
          <p:cNvPr id="228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module is intended to help you achieve the following learning objectives:</a:t>
            </a:r>
          </a:p>
          <a:p>
            <a:pPr lvl="1"/>
            <a:r>
              <a:t>Explain quantum penetration and tunneling </a:t>
            </a:r>
          </a:p>
          <a:p>
            <a:pPr/>
            <a:r>
              <a:t>At the end of this module, you should be able to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are the requirements on the derivatives of a wavefunction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to be a probability density and 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satisfy the Schrödinger equation?</a:t>
            </a:r>
          </a:p>
          <a:p>
            <a:pPr lvl="2"/>
            <a:r>
              <a:t>How does the potential and kinetic energy relate to the curvature of the wavefunction?</a:t>
            </a:r>
          </a:p>
          <a:p>
            <a:pPr lvl="2"/>
            <a:r>
              <a:t>What is penetration? Is it permitted in classical mechanics? Is it permitted in quantum mechanics?</a:t>
            </a:r>
          </a:p>
          <a:p>
            <a:pPr lvl="2"/>
            <a:r>
              <a:t>Under what conditions must energy be quantized?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nstraints on wave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Constraints on wavefunctions</a:t>
            </a:r>
          </a:p>
        </p:txBody>
      </p:sp>
      <p:sp>
        <p:nvSpPr>
          <p:cNvPr id="232" name="As  is a probability density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:r>
              <a:t>As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is a probability density,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Cannot be infinite over a finite region</a:t>
            </a:r>
          </a:p>
          <a:p>
            <a:pPr lvl="1"/>
            <a:r>
              <a:t>Must be single-valued</a:t>
            </a:r>
          </a:p>
          <a:p>
            <a:pPr lvl="1"/>
            <a:r>
              <a:t>In order 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to be a solution to a second-order differential equation, it must have a second derivative. This implies that, except in ill-behaved regions of the potential, the function </a:t>
            </a:r>
          </a:p>
          <a:p>
            <a:pPr lvl="2"/>
            <a:r>
              <a:t>is continuous and </a:t>
            </a:r>
          </a:p>
          <a:p>
            <a:pPr lvl="2"/>
            <a:r>
              <a:t>has a continuous first derivative,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rva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Curvature</a:t>
            </a:r>
          </a:p>
        </p:txBody>
      </p:sp>
      <p:sp>
        <p:nvSpPr>
          <p:cNvPr id="236" name="Colloquially, the second derivative can be thought of as the curva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Colloquially, the second derivative can be thought of as the curvature</a:t>
            </a:r>
          </a:p>
          <a:p>
            <a:pPr/>
            <a:r>
              <a:t>The time-independent Schrödinger equation is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num>
                    <m:den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m:oMathPara>
            </a14:m>
          </a:p>
          <a:p>
            <a:pPr/>
            <a:r>
              <a:t>Thus the curvature depends on the relative potential and total energy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rvature and Penetration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Curvature and Penetration</a:t>
            </a:r>
          </a:p>
        </p:txBody>
      </p:sp>
      <p:sp>
        <p:nvSpPr>
          <p:cNvPr id="240" name="Consider a particle moving right in a harmonic potential…"/>
          <p:cNvSpPr txBox="1"/>
          <p:nvPr>
            <p:ph type="body" idx="1"/>
          </p:nvPr>
        </p:nvSpPr>
        <p:spPr>
          <a:xfrm>
            <a:off x="635000" y="2540000"/>
            <a:ext cx="17139373" cy="10160000"/>
          </a:xfrm>
          <a:prstGeom prst="rect">
            <a:avLst/>
          </a:prstGeom>
        </p:spPr>
        <p:txBody>
          <a:bodyPr/>
          <a:lstStyle/>
          <a:p>
            <a:pPr marL="518583" indent="-518583" defTabSz="690086">
              <a:defRPr sz="4200"/>
            </a:pPr>
            <a:r>
              <a:t>Consider a particle moving right in a harmonic potential</a:t>
            </a:r>
          </a:p>
          <a:p>
            <a:pPr lvl="1" marL="891963" indent="-518583" defTabSz="690086">
              <a:defRPr sz="4200"/>
            </a:pPr>
            <a:r>
              <a:t>In classical mechanics, what happens with the</a:t>
            </a:r>
          </a:p>
          <a:p>
            <a:pPr lvl="2" marL="1265343" indent="-518583" defTabSz="690086">
              <a:defRPr sz="4200"/>
            </a:pPr>
            <a:r>
              <a:t>potential and kinetic energy?</a:t>
            </a:r>
          </a:p>
          <a:p>
            <a:pPr lvl="2" marL="1265343" indent="-518583" defTabSz="690086">
              <a:defRPr sz="4200"/>
            </a:pPr>
            <a:r>
              <a:t>probability density? It is possible to see E &lt; V?</a:t>
            </a:r>
          </a:p>
          <a:p>
            <a:pPr marL="518583" indent="-518583" defTabSz="690086">
              <a:defRPr sz="4200"/>
            </a:pPr>
            <a:r>
              <a:t>Based on </a:t>
            </a:r>
            <a14:m>
              <m:oMath>
                <m:f>
                  <m:fPr>
                    <m:ctrl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what happens to the curvature and slope of the wavefunction if</a:t>
            </a:r>
          </a:p>
          <a:p>
            <a:pPr lvl="1" marL="891963" indent="-518583" defTabSz="690086">
              <a:defRPr sz="4200"/>
            </a:pPr>
            <a:r>
              <a:t>E &gt; V?</a:t>
            </a:r>
          </a:p>
          <a:p>
            <a:pPr lvl="2" marL="1265343" indent="-518583" defTabSz="690086">
              <a:defRPr sz="42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curvature is negative; the slope decreases</a:t>
            </a:r>
          </a:p>
          <a:p>
            <a:pPr lvl="1" marL="891963" indent="-518583" defTabSz="690086">
              <a:defRPr sz="4200"/>
            </a:pPr>
            <a:r>
              <a:t>E = V?</a:t>
            </a:r>
          </a:p>
          <a:p>
            <a:pPr lvl="2" marL="1265343" indent="-518583" defTabSz="690086">
              <a:defRPr sz="42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curvature is zero; the slope is constant</a:t>
            </a:r>
          </a:p>
          <a:p>
            <a:pPr lvl="1" marL="891963" indent="-518583" defTabSz="690086">
              <a:defRPr sz="4200"/>
            </a:pPr>
            <a:r>
              <a:t>E &lt; V?</a:t>
            </a:r>
          </a:p>
          <a:p>
            <a:pPr lvl="2" marL="1265343" indent="-518583" defTabSz="690086">
              <a:defRPr sz="42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curvature is positive; the slope increases</a:t>
            </a:r>
          </a:p>
          <a:p>
            <a:pPr marL="518583" indent="-518583" defTabSz="690086">
              <a:defRPr sz="4200"/>
            </a:pPr>
            <a:r>
              <a:t>In QM there is penetration into the classically forbidden region</a:t>
            </a:r>
          </a:p>
          <a:p>
            <a:pPr marL="518583" indent="-518583" defTabSz="690086">
              <a:defRPr sz="4200"/>
            </a:pPr>
            <a:r>
              <a:t>Kinetic energy is negative but the expectation value is positive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Line"/>
          <p:cNvSpPr/>
          <p:nvPr/>
        </p:nvSpPr>
        <p:spPr>
          <a:xfrm flipV="1">
            <a:off x="22125758" y="4597411"/>
            <a:ext cx="1" cy="666628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248" name="Group"/>
          <p:cNvGrpSpPr/>
          <p:nvPr/>
        </p:nvGrpSpPr>
        <p:grpSpPr>
          <a:xfrm>
            <a:off x="17535695" y="3268985"/>
            <a:ext cx="5677659" cy="3857939"/>
            <a:chOff x="0" y="0"/>
            <a:chExt cx="5677658" cy="3857937"/>
          </a:xfrm>
        </p:grpSpPr>
        <p:sp>
          <p:nvSpPr>
            <p:cNvPr id="243" name="Line"/>
            <p:cNvSpPr/>
            <p:nvPr/>
          </p:nvSpPr>
          <p:spPr>
            <a:xfrm>
              <a:off x="0" y="0"/>
              <a:ext cx="5578929" cy="382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3" y="20408"/>
                    <a:pt x="8976" y="17721"/>
                    <a:pt x="12814" y="13728"/>
                  </a:cubicBezTo>
                  <a:cubicBezTo>
                    <a:pt x="16324" y="10077"/>
                    <a:pt x="19311" y="5409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4" name="Rectangle"/>
            <p:cNvSpPr/>
            <p:nvPr/>
          </p:nvSpPr>
          <p:spPr>
            <a:xfrm>
              <a:off x="739446" y="43514"/>
              <a:ext cx="4888806" cy="3814424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H="1" flipV="1">
              <a:off x="763454" y="1328257"/>
              <a:ext cx="4914205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6" name="Energy, E"/>
            <p:cNvSpPr txBox="1"/>
            <p:nvPr/>
          </p:nvSpPr>
          <p:spPr>
            <a:xfrm>
              <a:off x="2244087" y="665505"/>
              <a:ext cx="187952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Energy, E</a:t>
              </a:r>
            </a:p>
          </p:txBody>
        </p:sp>
        <p:sp>
          <p:nvSpPr>
            <p:cNvPr id="247" name="Potential Energy, E"/>
            <p:cNvSpPr txBox="1"/>
            <p:nvPr/>
          </p:nvSpPr>
          <p:spPr>
            <a:xfrm rot="16200000">
              <a:off x="-1337867" y="1603414"/>
              <a:ext cx="35510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Potential Energy, E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17650131" y="7432530"/>
            <a:ext cx="5513816" cy="4551837"/>
            <a:chOff x="0" y="0"/>
            <a:chExt cx="5513814" cy="4551836"/>
          </a:xfrm>
        </p:grpSpPr>
        <p:sp>
          <p:nvSpPr>
            <p:cNvPr id="249" name="Rectangle"/>
            <p:cNvSpPr/>
            <p:nvPr/>
          </p:nvSpPr>
          <p:spPr>
            <a:xfrm>
              <a:off x="625009" y="0"/>
              <a:ext cx="4888806" cy="3814424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Wavefunction,"/>
            <p:cNvSpPr txBox="1"/>
            <p:nvPr/>
          </p:nvSpPr>
          <p:spPr>
            <a:xfrm rot="16200000">
              <a:off x="-1276806" y="1583991"/>
              <a:ext cx="3200052" cy="64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/>
              </a:pPr>
              <a:r>
                <a:t>Wavefunction, </a:t>
              </a:r>
              <a14:m>
                <m:oMath>
                  <m:r>
                    <m:rPr>
                      <m:sty m:val="p"/>
                    </m:rP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a14:m>
            </a:p>
          </p:txBody>
        </p:sp>
        <p:sp>
          <p:nvSpPr>
            <p:cNvPr id="251" name="Position, x"/>
            <p:cNvSpPr txBox="1"/>
            <p:nvPr/>
          </p:nvSpPr>
          <p:spPr>
            <a:xfrm>
              <a:off x="2065642" y="3926361"/>
              <a:ext cx="20075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Position, x</a:t>
              </a:r>
            </a:p>
          </p:txBody>
        </p:sp>
      </p:grpSp>
      <p:sp>
        <p:nvSpPr>
          <p:cNvPr id="253" name="Line"/>
          <p:cNvSpPr/>
          <p:nvPr/>
        </p:nvSpPr>
        <p:spPr>
          <a:xfrm>
            <a:off x="19031452" y="9509828"/>
            <a:ext cx="3982547" cy="876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43" fill="norm" stroke="1" extrusionOk="0">
                <a:moveTo>
                  <a:pt x="0" y="452"/>
                </a:moveTo>
                <a:cubicBezTo>
                  <a:pt x="3159" y="-1038"/>
                  <a:pt x="6360" y="1174"/>
                  <a:pt x="9205" y="6814"/>
                </a:cubicBezTo>
                <a:cubicBezTo>
                  <a:pt x="11902" y="12160"/>
                  <a:pt x="14468" y="20562"/>
                  <a:pt x="17463" y="18533"/>
                </a:cubicBezTo>
                <a:cubicBezTo>
                  <a:pt x="18567" y="17785"/>
                  <a:pt x="19573" y="15573"/>
                  <a:pt x="20331" y="12306"/>
                </a:cubicBezTo>
                <a:cubicBezTo>
                  <a:pt x="20977" y="9523"/>
                  <a:pt x="21416" y="6087"/>
                  <a:pt x="21600" y="2377"/>
                </a:cubicBez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4" name="Line"/>
          <p:cNvSpPr/>
          <p:nvPr/>
        </p:nvSpPr>
        <p:spPr>
          <a:xfrm>
            <a:off x="19054987" y="9538041"/>
            <a:ext cx="3581115" cy="1711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945" y="521"/>
                  <a:pt x="5845" y="1837"/>
                  <a:pt x="8628" y="3914"/>
                </a:cubicBezTo>
                <a:cubicBezTo>
                  <a:pt x="10690" y="5452"/>
                  <a:pt x="12693" y="7435"/>
                  <a:pt x="14519" y="9920"/>
                </a:cubicBezTo>
                <a:cubicBezTo>
                  <a:pt x="16079" y="12043"/>
                  <a:pt x="17486" y="14503"/>
                  <a:pt x="18721" y="17455"/>
                </a:cubicBezTo>
                <a:cubicBezTo>
                  <a:pt x="19047" y="18234"/>
                  <a:pt x="19358" y="19044"/>
                  <a:pt x="19734" y="19718"/>
                </a:cubicBezTo>
                <a:cubicBezTo>
                  <a:pt x="20267" y="20673"/>
                  <a:pt x="20910" y="21322"/>
                  <a:pt x="21600" y="21600"/>
                </a:cubicBez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5" name="Line"/>
          <p:cNvSpPr/>
          <p:nvPr/>
        </p:nvSpPr>
        <p:spPr>
          <a:xfrm>
            <a:off x="19066524" y="9535562"/>
            <a:ext cx="3540688" cy="2075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951" y="682"/>
                  <a:pt x="3869" y="1618"/>
                  <a:pt x="5736" y="2799"/>
                </a:cubicBezTo>
                <a:cubicBezTo>
                  <a:pt x="7114" y="3671"/>
                  <a:pt x="8462" y="4675"/>
                  <a:pt x="9757" y="5861"/>
                </a:cubicBezTo>
                <a:cubicBezTo>
                  <a:pt x="13108" y="8929"/>
                  <a:pt x="16032" y="13132"/>
                  <a:pt x="18747" y="17674"/>
                </a:cubicBezTo>
                <a:cubicBezTo>
                  <a:pt x="19161" y="18367"/>
                  <a:pt x="19571" y="19069"/>
                  <a:pt x="20013" y="19709"/>
                </a:cubicBezTo>
                <a:cubicBezTo>
                  <a:pt x="20507" y="20422"/>
                  <a:pt x="21038" y="21055"/>
                  <a:pt x="21600" y="21600"/>
                </a:cubicBez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7"/>
      <p:bldP build="whole" bldLvl="1" animBg="1" rev="0" advAuto="0" spid="252" grpId="4"/>
      <p:bldP build="whole" bldLvl="1" animBg="1" rev="0" advAuto="0" spid="242" grpId="3"/>
      <p:bldP build="p" bldLvl="5" animBg="1" rev="0" advAuto="0" spid="240" grpId="1"/>
      <p:bldP build="whole" bldLvl="1" animBg="1" rev="0" advAuto="0" spid="255" grpId="5"/>
      <p:bldP build="whole" bldLvl="1" animBg="1" rev="0" advAuto="0" spid="253" grpId="6"/>
      <p:bldP build="whole" bldLvl="1" animBg="1" rev="0" advAuto="0" spid="24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Quantization"/>
          <p:cNvSpPr txBox="1"/>
          <p:nvPr>
            <p:ph type="title"/>
          </p:nvPr>
        </p:nvSpPr>
        <p:spPr>
          <a:xfrm>
            <a:off x="635000" y="635000"/>
            <a:ext cx="22996515" cy="2540000"/>
          </a:xfrm>
          <a:prstGeom prst="rect">
            <a:avLst/>
          </a:prstGeom>
        </p:spPr>
        <p:txBody>
          <a:bodyPr/>
          <a:lstStyle/>
          <a:p>
            <a:pPr/>
            <a:r>
              <a:t>Quantization</a:t>
            </a:r>
          </a:p>
        </p:txBody>
      </p:sp>
      <p:sp>
        <p:nvSpPr>
          <p:cNvPr id="258" name="When there are two boundary conditions to satisfy (a particle is bounded), then it is possible to find acceptable solutions to   for only certain values of E…"/>
          <p:cNvSpPr txBox="1"/>
          <p:nvPr>
            <p:ph type="body" sz="half" idx="1"/>
          </p:nvPr>
        </p:nvSpPr>
        <p:spPr>
          <a:xfrm>
            <a:off x="635000" y="2540000"/>
            <a:ext cx="10667935" cy="10160000"/>
          </a:xfrm>
          <a:prstGeom prst="rect">
            <a:avLst/>
          </a:prstGeom>
        </p:spPr>
        <p:txBody>
          <a:bodyPr/>
          <a:lstStyle/>
          <a:p>
            <a:pPr/>
            <a:r>
              <a:t>When there are two boundary conditions to satisfy (a particle is bounded), then it is possible to find acceptable solutions to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for only certain values of E</a:t>
            </a:r>
          </a:p>
          <a:p>
            <a:pPr/>
            <a:r>
              <a:t>The need to satisfy two boundary conditions implies quantization of the energy</a:t>
            </a:r>
          </a:p>
          <a:p>
            <a:pPr/>
            <a:r>
              <a:t>Quantization is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not</a:t>
            </a:r>
            <a:r>
              <a:t> required if there is only one boundary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Line"/>
          <p:cNvSpPr/>
          <p:nvPr/>
        </p:nvSpPr>
        <p:spPr>
          <a:xfrm>
            <a:off x="12357713" y="9834992"/>
            <a:ext cx="4323644" cy="1407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81" fill="norm" stroke="1" extrusionOk="0">
                <a:moveTo>
                  <a:pt x="0" y="18292"/>
                </a:moveTo>
                <a:cubicBezTo>
                  <a:pt x="783" y="16436"/>
                  <a:pt x="1506" y="14409"/>
                  <a:pt x="2162" y="12234"/>
                </a:cubicBezTo>
                <a:cubicBezTo>
                  <a:pt x="3167" y="8900"/>
                  <a:pt x="4037" y="5163"/>
                  <a:pt x="5379" y="2806"/>
                </a:cubicBezTo>
                <a:cubicBezTo>
                  <a:pt x="8523" y="-2719"/>
                  <a:pt x="12515" y="665"/>
                  <a:pt x="15735" y="6469"/>
                </a:cubicBezTo>
                <a:cubicBezTo>
                  <a:pt x="17009" y="8766"/>
                  <a:pt x="18201" y="11375"/>
                  <a:pt x="19215" y="14476"/>
                </a:cubicBezTo>
                <a:cubicBezTo>
                  <a:pt x="19486" y="15303"/>
                  <a:pt x="19743" y="16164"/>
                  <a:pt x="20054" y="16881"/>
                </a:cubicBezTo>
                <a:cubicBezTo>
                  <a:pt x="20496" y="17897"/>
                  <a:pt x="21029" y="18587"/>
                  <a:pt x="21600" y="18881"/>
                </a:cubicBez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272" name="Group"/>
          <p:cNvGrpSpPr/>
          <p:nvPr/>
        </p:nvGrpSpPr>
        <p:grpSpPr>
          <a:xfrm>
            <a:off x="11695386" y="3262309"/>
            <a:ext cx="5563224" cy="8715382"/>
            <a:chOff x="0" y="0"/>
            <a:chExt cx="5563222" cy="8715381"/>
          </a:xfrm>
        </p:grpSpPr>
        <p:sp>
          <p:nvSpPr>
            <p:cNvPr id="261" name="Potential Energy, E"/>
            <p:cNvSpPr txBox="1"/>
            <p:nvPr/>
          </p:nvSpPr>
          <p:spPr>
            <a:xfrm rot="16200000">
              <a:off x="-1452303" y="1603414"/>
              <a:ext cx="35510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Potential Energy, E</a:t>
              </a:r>
            </a:p>
          </p:txBody>
        </p:sp>
        <p:sp>
          <p:nvSpPr>
            <p:cNvPr id="262" name="Wavefunction,"/>
            <p:cNvSpPr txBox="1"/>
            <p:nvPr/>
          </p:nvSpPr>
          <p:spPr>
            <a:xfrm rot="16200000">
              <a:off x="-1276806" y="5747536"/>
              <a:ext cx="3200052" cy="64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/>
              </a:pPr>
              <a:r>
                <a:t>Wavefunction, </a:t>
              </a:r>
              <a14:m>
                <m:oMath>
                  <m:r>
                    <m:rPr>
                      <m:sty m:val="p"/>
                    </m:rPr>
                    <a:rPr xmlns:a="http://schemas.openxmlformats.org/drawingml/2006/main" sz="3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Ψ</m:t>
                  </m:r>
                </m:oMath>
              </a14:m>
            </a:p>
          </p:txBody>
        </p:sp>
        <p:grpSp>
          <p:nvGrpSpPr>
            <p:cNvPr id="271" name="Group"/>
            <p:cNvGrpSpPr/>
            <p:nvPr/>
          </p:nvGrpSpPr>
          <p:grpSpPr>
            <a:xfrm>
              <a:off x="625009" y="-1"/>
              <a:ext cx="4938214" cy="8715383"/>
              <a:chOff x="0" y="0"/>
              <a:chExt cx="4938212" cy="8715381"/>
            </a:xfrm>
          </p:grpSpPr>
          <p:sp>
            <p:nvSpPr>
              <p:cNvPr id="263" name="Line"/>
              <p:cNvSpPr/>
              <p:nvPr/>
            </p:nvSpPr>
            <p:spPr>
              <a:xfrm flipV="1">
                <a:off x="243589" y="1297968"/>
                <a:ext cx="1" cy="66662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>
                <a:off x="26347" y="0"/>
                <a:ext cx="4813136" cy="382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59" fill="norm" stroke="1" extrusionOk="0">
                    <a:moveTo>
                      <a:pt x="0" y="398"/>
                    </a:moveTo>
                    <a:cubicBezTo>
                      <a:pt x="187" y="2145"/>
                      <a:pt x="431" y="3879"/>
                      <a:pt x="742" y="5597"/>
                    </a:cubicBezTo>
                    <a:cubicBezTo>
                      <a:pt x="1065" y="7384"/>
                      <a:pt x="1463" y="9152"/>
                      <a:pt x="1823" y="10930"/>
                    </a:cubicBezTo>
                    <a:cubicBezTo>
                      <a:pt x="2858" y="16036"/>
                      <a:pt x="4547" y="21600"/>
                      <a:pt x="8595" y="21131"/>
                    </a:cubicBezTo>
                    <a:cubicBezTo>
                      <a:pt x="11866" y="20753"/>
                      <a:pt x="13014" y="16185"/>
                      <a:pt x="14451" y="12471"/>
                    </a:cubicBezTo>
                    <a:cubicBezTo>
                      <a:pt x="16234" y="7864"/>
                      <a:pt x="19416" y="4355"/>
                      <a:pt x="21600" y="0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0" y="43514"/>
                <a:ext cx="4888806" cy="3814424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Line"/>
              <p:cNvSpPr/>
              <p:nvPr/>
            </p:nvSpPr>
            <p:spPr>
              <a:xfrm flipH="1" flipV="1">
                <a:off x="24008" y="1328257"/>
                <a:ext cx="4914205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267" name="Energy, E"/>
              <p:cNvSpPr txBox="1"/>
              <p:nvPr/>
            </p:nvSpPr>
            <p:spPr>
              <a:xfrm>
                <a:off x="1504641" y="665505"/>
                <a:ext cx="187952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Energy, E</a:t>
                </a: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0" y="4163545"/>
                <a:ext cx="4888805" cy="3814424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" name="Position, x"/>
              <p:cNvSpPr txBox="1"/>
              <p:nvPr/>
            </p:nvSpPr>
            <p:spPr>
              <a:xfrm>
                <a:off x="1440633" y="8089906"/>
                <a:ext cx="2007541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 sz="3200"/>
                </a:lvl1pPr>
              </a:lstStyle>
              <a:p>
                <a:pPr/>
                <a:r>
                  <a:t>Position, x</a:t>
                </a: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3977617" y="1353825"/>
                <a:ext cx="1" cy="66662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</p:grpSp>
      </p:grpSp>
      <p:sp>
        <p:nvSpPr>
          <p:cNvPr id="273" name="Line"/>
          <p:cNvSpPr/>
          <p:nvPr/>
        </p:nvSpPr>
        <p:spPr>
          <a:xfrm>
            <a:off x="12377142" y="9197483"/>
            <a:ext cx="4444621" cy="201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32" y="866"/>
                  <a:pt x="1316" y="1534"/>
                  <a:pt x="2032" y="1985"/>
                </a:cubicBezTo>
                <a:cubicBezTo>
                  <a:pt x="2937" y="2555"/>
                  <a:pt x="3876" y="2768"/>
                  <a:pt x="4815" y="2899"/>
                </a:cubicBezTo>
                <a:cubicBezTo>
                  <a:pt x="7423" y="3263"/>
                  <a:pt x="10091" y="3022"/>
                  <a:pt x="12553" y="5001"/>
                </a:cubicBezTo>
                <a:cubicBezTo>
                  <a:pt x="15094" y="7043"/>
                  <a:pt x="17137" y="11195"/>
                  <a:pt x="18598" y="16226"/>
                </a:cubicBezTo>
                <a:cubicBezTo>
                  <a:pt x="18828" y="17020"/>
                  <a:pt x="19045" y="17837"/>
                  <a:pt x="19318" y="18564"/>
                </a:cubicBezTo>
                <a:cubicBezTo>
                  <a:pt x="19900" y="20119"/>
                  <a:pt x="20705" y="21190"/>
                  <a:pt x="21600" y="21600"/>
                </a:cubicBez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280" name="Group"/>
          <p:cNvGrpSpPr/>
          <p:nvPr/>
        </p:nvGrpSpPr>
        <p:grpSpPr>
          <a:xfrm>
            <a:off x="17661545" y="3305823"/>
            <a:ext cx="5516032" cy="3814425"/>
            <a:chOff x="0" y="0"/>
            <a:chExt cx="5516031" cy="3814423"/>
          </a:xfrm>
        </p:grpSpPr>
        <p:sp>
          <p:nvSpPr>
            <p:cNvPr id="274" name="Potential Energy, E"/>
            <p:cNvSpPr txBox="1"/>
            <p:nvPr/>
          </p:nvSpPr>
          <p:spPr>
            <a:xfrm rot="16200000">
              <a:off x="-1462787" y="1559900"/>
              <a:ext cx="35510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Potential Energy, E</a:t>
              </a:r>
            </a:p>
          </p:txBody>
        </p:sp>
        <p:sp>
          <p:nvSpPr>
            <p:cNvPr id="275" name="Line"/>
            <p:cNvSpPr/>
            <p:nvPr/>
          </p:nvSpPr>
          <p:spPr>
            <a:xfrm>
              <a:off x="656646" y="156291"/>
              <a:ext cx="4809546" cy="36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0"/>
                  </a:moveTo>
                  <a:cubicBezTo>
                    <a:pt x="359" y="3132"/>
                    <a:pt x="766" y="6255"/>
                    <a:pt x="1224" y="9365"/>
                  </a:cubicBezTo>
                  <a:cubicBezTo>
                    <a:pt x="1462" y="10988"/>
                    <a:pt x="1743" y="12603"/>
                    <a:pt x="2188" y="14152"/>
                  </a:cubicBezTo>
                  <a:cubicBezTo>
                    <a:pt x="3177" y="17594"/>
                    <a:pt x="5174" y="20562"/>
                    <a:pt x="8583" y="21154"/>
                  </a:cubicBezTo>
                  <a:cubicBezTo>
                    <a:pt x="11152" y="21600"/>
                    <a:pt x="13507" y="20030"/>
                    <a:pt x="15024" y="17457"/>
                  </a:cubicBezTo>
                  <a:cubicBezTo>
                    <a:pt x="16190" y="15481"/>
                    <a:pt x="16779" y="12981"/>
                    <a:pt x="18159" y="11243"/>
                  </a:cubicBezTo>
                  <a:cubicBezTo>
                    <a:pt x="19091" y="10070"/>
                    <a:pt x="20307" y="9352"/>
                    <a:pt x="21600" y="9211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" name="Rectangle"/>
            <p:cNvSpPr/>
            <p:nvPr/>
          </p:nvSpPr>
          <p:spPr>
            <a:xfrm>
              <a:off x="614526" y="0"/>
              <a:ext cx="4888806" cy="3814424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H="1" flipV="1">
              <a:off x="601826" y="1722348"/>
              <a:ext cx="4914206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8" name="Unquantized"/>
            <p:cNvSpPr txBox="1"/>
            <p:nvPr/>
          </p:nvSpPr>
          <p:spPr>
            <a:xfrm>
              <a:off x="1818025" y="621990"/>
              <a:ext cx="248180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Unquantized</a:t>
              </a:r>
            </a:p>
          </p:txBody>
        </p:sp>
        <p:sp>
          <p:nvSpPr>
            <p:cNvPr id="279" name="Quantized"/>
            <p:cNvSpPr txBox="1"/>
            <p:nvPr/>
          </p:nvSpPr>
          <p:spPr>
            <a:xfrm>
              <a:off x="2043778" y="2358310"/>
              <a:ext cx="203030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Quantized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5"/>
      <p:bldP build="whole" bldLvl="1" animBg="1" rev="0" advAuto="0" spid="273" grpId="4"/>
      <p:bldP build="whole" bldLvl="1" animBg="1" rev="0" advAuto="0" spid="260" grpId="3"/>
      <p:bldP build="whole" bldLvl="1" animBg="1" rev="0" advAuto="0" spid="272" grpId="2"/>
      <p:bldP build="p" bldLvl="1" animBg="1" rev="0" advAuto="0" spid="25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83" name="Check that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that you can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are the requirements on the derivatives of a wavefunction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to be a probability density and 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satisfy the Schrödinger equation?</a:t>
            </a:r>
          </a:p>
          <a:p>
            <a:pPr lvl="2"/>
            <a:r>
              <a:t>How does the potential and kinetic energy relate to the curvature of the wavefunction?</a:t>
            </a:r>
          </a:p>
          <a:p>
            <a:pPr lvl="2"/>
            <a:r>
              <a:t>What is penetration? Is it permitted in classical mechanics? Is it permitted in quantum mechanics?</a:t>
            </a:r>
          </a:p>
          <a:p>
            <a:pPr lvl="2"/>
            <a:r>
              <a:t>Under what conditions must energy be quantized?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ncertain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Uncertainty</a:t>
            </a:r>
          </a:p>
        </p:txBody>
      </p:sp>
      <p:sp>
        <p:nvSpPr>
          <p:cNvPr id="183" name="This modul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module is intended to help you achieve the following learning objectives: </a:t>
            </a:r>
          </a:p>
          <a:p>
            <a:pPr lvl="1"/>
            <a:r>
              <a:t>Use the general uncertainty principle to evaluate limits on the simultaneous specification of a pair of quantities</a:t>
            </a:r>
          </a:p>
          <a:p>
            <a:pPr/>
            <a:r>
              <a:t>At the end of this module, you should be able to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condition must be satisfied for two quantum observables to be simultaneously specified?</a:t>
            </a:r>
          </a:p>
          <a:p>
            <a:pPr lvl="1"/>
            <a:r>
              <a:t>derive an uncertainty principle for an arbitrary pair of observables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ercise 1: Introduction to Google Colab"/>
          <p:cNvSpPr txBox="1"/>
          <p:nvPr>
            <p:ph type="title"/>
          </p:nvPr>
        </p:nvSpPr>
        <p:spPr>
          <a:xfrm>
            <a:off x="4833937" y="3814823"/>
            <a:ext cx="14716126" cy="4643438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87" name="colab"/>
          <p:cNvSpPr txBox="1"/>
          <p:nvPr/>
        </p:nvSpPr>
        <p:spPr>
          <a:xfrm>
            <a:off x="11320144" y="8615301"/>
            <a:ext cx="174371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colab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imultaneous spec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Simultaneous specification</a:t>
            </a:r>
          </a:p>
        </p:txBody>
      </p:sp>
      <p:sp>
        <p:nvSpPr>
          <p:cNvPr id="187" name="Recall that two operators commute if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 that two operators commute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  <a:p>
            <a:pPr/>
            <a:r>
              <a:t>If two operators commute, then their corresponding observables can be simultaneously specified.</a:t>
            </a:r>
          </a:p>
          <a:p>
            <a:pPr/>
            <a:r>
              <a:t>If two operators do not commute, then their corresponding observables cannot be simultaneously specified. They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complementary</a:t>
            </a:r>
            <a:r>
              <a:t> observables.</a:t>
            </a:r>
          </a:p>
          <a:p>
            <a:pPr lvl="1"/>
            <a:r>
              <a:t>This is counterintuitive.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ncertain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Uncertainty</a:t>
            </a:r>
          </a:p>
        </p:txBody>
      </p:sp>
      <p:sp>
        <p:nvSpPr>
          <p:cNvPr id="191" name="Heisenberg uncertainty princip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Heisenberg uncertainty principle: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</m:oMath>
            </a14:m>
          </a:p>
          <a:p>
            <a:pPr/>
            <a:r>
              <a:t>General uncertainty principle: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</a:p>
          <a:p>
            <a:pPr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e>
                  <m:sup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sup>
                </m:sSup>
              </m:oMath>
            </a14:m>
            <a:r>
              <a:t> is the root mean square deviation of the observable. The mean square deviation is,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br/>
            <a:r>
              <a:t>             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/>
            <a:r>
              <a:t>Uncertainty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</m:oMath>
            </a14:m>
            <a:r>
              <a:t> measurement error. Improved instruments do not reduce uncertainty beyond a certain point.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</a:t>
            </a:r>
          </a:p>
        </p:txBody>
      </p:sp>
      <p:sp>
        <p:nvSpPr>
          <p:cNvPr id="195" name="The general uncertainty relation is based on Postulate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general uncertainty relation is based on Postulate 3</a:t>
            </a:r>
          </a:p>
          <a:p>
            <a:pPr/>
            <a:r>
              <a:t>To show this, we will</a:t>
            </a:r>
          </a:p>
          <a:p>
            <a:pPr lvl="1"/>
            <a:r>
              <a:t>define spread operators</a:t>
            </a:r>
          </a:p>
          <a:p>
            <a:pPr lvl="1"/>
            <a:r>
              <a:t>expand an integral that can be manipulated to the uncertainty relation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pread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 operators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Lec03-Uncertainty (dragged).pdf" descr="Lec03-Uncertainty (dragged)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58333"/>
          <a:stretch>
            <a:fillRect/>
          </a:stretch>
        </p:blipFill>
        <p:spPr>
          <a:xfrm>
            <a:off x="0" y="5084045"/>
            <a:ext cx="24384001" cy="5714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Lec03-Uncertainty (dragged).pdf" descr="Lec03-Uncertainty (dragged)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86146"/>
          <a:stretch>
            <a:fillRect/>
          </a:stretch>
        </p:blipFill>
        <p:spPr>
          <a:xfrm>
            <a:off x="0" y="1273789"/>
            <a:ext cx="24384001" cy="1900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Lec03-Uncertainty (dragged).pdf" descr="Lec03-Uncertainty (dragged).pdf"/>
          <p:cNvPicPr>
            <a:picLocks noChangeAspect="1"/>
          </p:cNvPicPr>
          <p:nvPr/>
        </p:nvPicPr>
        <p:blipFill>
          <a:blip r:embed="rId3">
            <a:extLst/>
          </a:blip>
          <a:srcRect l="0" t="6897" r="0" b="27817"/>
          <a:stretch>
            <a:fillRect/>
          </a:stretch>
        </p:blipFill>
        <p:spPr>
          <a:xfrm>
            <a:off x="-1" y="3806760"/>
            <a:ext cx="24384001" cy="8954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Lec03-Uncertainty (dragged).pdf" descr="Lec03-Uncertainty (dragged)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7419"/>
          <a:stretch>
            <a:fillRect/>
          </a:stretch>
        </p:blipFill>
        <p:spPr>
          <a:xfrm>
            <a:off x="0" y="0"/>
            <a:ext cx="24384000" cy="1269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08" name="Check that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that you can</a:t>
            </a:r>
          </a:p>
          <a:p>
            <a:pPr lvl="1"/>
            <a:r>
              <a:t>answer the following questions:</a:t>
            </a:r>
          </a:p>
          <a:p>
            <a:pPr lvl="2"/>
            <a:r>
              <a:t>What condition must be satisfied for two quantum observables to be simultaneously specified?</a:t>
            </a:r>
          </a:p>
          <a:p>
            <a:pPr lvl="1"/>
            <a:r>
              <a:t>derive an uncertainty principle for an arbitrary pair of observables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