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thworld.wolfram.com/FourierSeries.html#:~:text=A Fourier series is an,the sine and cosine functions." TargetMode="Externa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8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8/28/2024</a:t>
            </a:r>
          </a:p>
        </p:txBody>
      </p:sp>
      <p:sp>
        <p:nvSpPr>
          <p:cNvPr id="179" name="Postulates of quantum mechanics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Postulates of quantum mechanics</a:t>
            </a:r>
          </a:p>
          <a:p>
            <a:pPr lvl="1"/>
            <a:r>
              <a:t>States and wavefunctions</a:t>
            </a:r>
          </a:p>
          <a:p>
            <a:pPr lvl="1"/>
            <a:r>
              <a:t>Observables and representations</a:t>
            </a:r>
          </a:p>
          <a:p>
            <a:pPr lvl="1"/>
            <a:r>
              <a:t>The outcome of measurements</a:t>
            </a:r>
          </a:p>
          <a:p>
            <a:pPr lvl="2"/>
            <a:r>
              <a:t>Eigenfunction expansions, including Fourier series</a:t>
            </a:r>
          </a:p>
          <a:p>
            <a:pPr lvl="2"/>
            <a:r>
              <a:t>Collapse of wavefunctions and Schrödinger’s cat</a:t>
            </a:r>
          </a:p>
          <a:p>
            <a:pPr lvl="1"/>
            <a:r>
              <a:t>The Born interpretation: probabilities of particle positions</a:t>
            </a:r>
          </a:p>
          <a:p>
            <a:pPr lvl="1"/>
            <a:r>
              <a:t>The Schrödinger equation</a:t>
            </a:r>
          </a:p>
          <a:p>
            <a:pPr lvl="2"/>
            <a:r>
              <a:t>The Hamiltonian operator</a:t>
            </a:r>
          </a:p>
          <a:p>
            <a:pPr lvl="2"/>
            <a:r>
              <a:t>Time-independent form by separation of variables</a:t>
            </a:r>
          </a:p>
          <a:p>
            <a:pPr lvl="2"/>
            <a:r>
              <a:t>Time dependence of the wavefunction</a:t>
            </a:r>
          </a:p>
          <a:p>
            <a:pPr lvl="1"/>
            <a:r>
              <a:t>This lecture is designed to help you achieve the following learning objectives</a:t>
            </a:r>
          </a:p>
          <a:p>
            <a:pPr lvl="2"/>
            <a:r>
              <a:t>Recall and explain the postulates of quantum mechanics</a:t>
            </a:r>
          </a:p>
          <a:p>
            <a:pPr lvl="2"/>
            <a:r>
              <a:t>Evaluate expectations for given wave functions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at if   is not an eigenfunction of 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6516">
              <a:defRPr sz="9632"/>
            </a:pPr>
            <a:r>
              <a:t>What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1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not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?</a:t>
            </a:r>
            <a:endParaRPr sz="11200"/>
          </a:p>
        </p:txBody>
      </p:sp>
      <p:sp>
        <p:nvSpPr>
          <p:cNvPr id="217" name="If  , then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.</a:t>
            </a:r>
          </a:p>
          <a:p>
            <a:pPr/>
            <a:r>
              <a:t>Otherwise, we can expand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in terms of basis functions - building blocks for more complex functions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igenfunction Expansions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Eigenfunction Expansions</a:t>
            </a:r>
          </a:p>
        </p:txBody>
      </p:sp>
      <p:sp>
        <p:nvSpPr>
          <p:cNvPr id="221" name="Any function may be expressed as a linear combination of all the eigenfunctions of an operator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coefficients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eigenfunctions. They are basis functions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xample Eigen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Eigenfunctions</a:t>
            </a:r>
          </a:p>
        </p:txBody>
      </p:sp>
      <p:sp>
        <p:nvSpPr>
          <p:cNvPr id="225" name="Any function may be expressed as a linear combination of all the eigenfunctions of an operator,  .…"/>
          <p:cNvSpPr txBox="1"/>
          <p:nvPr>
            <p:ph type="body" idx="1"/>
          </p:nvPr>
        </p:nvSpPr>
        <p:spPr>
          <a:xfrm>
            <a:off x="635000" y="2853767"/>
            <a:ext cx="23114000" cy="9846233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spcBef>
                <a:spcPts val="5400"/>
              </a:spcBef>
              <a:defRPr sz="4600"/>
            </a:pPr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t>Consider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 What are the eigenfunctions? Hint: we talked about one in the last class period.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cos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, a number. The eigenvalue is 0.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urier Series"/>
          <p:cNvSpPr txBox="1"/>
          <p:nvPr>
            <p:ph type="title"/>
          </p:nvPr>
        </p:nvSpPr>
        <p:spPr>
          <a:xfrm>
            <a:off x="635000" y="635000"/>
            <a:ext cx="15874242" cy="2540000"/>
          </a:xfrm>
          <a:prstGeom prst="rect">
            <a:avLst/>
          </a:prstGeom>
        </p:spPr>
        <p:txBody>
          <a:bodyPr/>
          <a:lstStyle/>
          <a:p>
            <a:pPr/>
            <a:r>
              <a:t>Fourier Series</a:t>
            </a:r>
          </a:p>
        </p:txBody>
      </p:sp>
      <p:sp>
        <p:nvSpPr>
          <p:cNvPr id="229" name="An expansion of a periodic function in terms of sines and cosines…"/>
          <p:cNvSpPr txBox="1"/>
          <p:nvPr>
            <p:ph type="body" idx="1"/>
          </p:nvPr>
        </p:nvSpPr>
        <p:spPr>
          <a:xfrm>
            <a:off x="635000" y="2540000"/>
            <a:ext cx="15874242" cy="10160000"/>
          </a:xfrm>
          <a:prstGeom prst="rect">
            <a:avLst/>
          </a:prstGeom>
        </p:spPr>
        <p:txBody>
          <a:bodyPr/>
          <a:lstStyle/>
          <a:p>
            <a:pPr/>
            <a:r>
              <a:t>An expansion of a periodic function in terms of sines and cosines</a:t>
            </a:r>
          </a:p>
          <a:p>
            <a:pPr/>
            <a:r>
              <a:t>To the right: the first four partial sums of the Fourier series for a square wave. As more terms are added, the partial sums converge to the square wave.</a:t>
            </a:r>
          </a:p>
          <a:p>
            <a:pPr/>
            <a:r>
              <a:t>For more details, examples, and expressions for coefficients, see </a:t>
            </a:r>
            <a:r>
              <a:rPr u="sng">
                <a:hlinkClick r:id="rId2" invalidUrl="" action="" tgtFrame="" tooltip="" history="1" highlightClick="0" endSnd="0"/>
              </a:rPr>
              <a:t>Wolfram MathWorld</a:t>
            </a:r>
            <a:r>
              <a:t>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17146313" y="928164"/>
            <a:ext cx="7063967" cy="11859672"/>
            <a:chOff x="0" y="0"/>
            <a:chExt cx="7063966" cy="11859671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982" y="0"/>
              <a:ext cx="6350001" cy="11292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By Jim.belk - Own work, Public Domain, https://commons.wikimedia.org/w/index.php?curid=8312935"/>
            <p:cNvSpPr txBox="1"/>
            <p:nvPr/>
          </p:nvSpPr>
          <p:spPr>
            <a:xfrm>
              <a:off x="0" y="11284996"/>
              <a:ext cx="7063967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Jim.belk - Own work, Public Domain, https://commons.wikimedia.org/w/index.php?curid=8312935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ean values for linear combin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Mean values for linear combinations</a:t>
            </a:r>
          </a:p>
        </p:txBody>
      </p:sp>
      <p:sp>
        <p:nvSpPr>
          <p:cNvPr id="236" name="Given  , the probability of measuring a particular eigenvalue   is proportional to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the coefficient 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/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can be thought of as weights in a weighted sum,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Low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Low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</a:t>
            </a:r>
          </a:p>
        </p:txBody>
      </p:sp>
      <p:sp>
        <p:nvSpPr>
          <p:cNvPr id="240" name="Immediately after the measurement, the state of the system will 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Immediately after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measurement</a:t>
            </a:r>
            <a:r>
              <a:t>, the state of the system will be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:r>
              <a:t>Unlike in classical mechanics, in QM, measurement alters the system. It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/>
            <a:r>
              <a:t>This implies that before measurement, the system described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in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superposition</a:t>
            </a:r>
            <a:r>
              <a:t> of states. </a:t>
            </a:r>
          </a:p>
          <a:p>
            <a:pPr/>
            <a:r>
              <a:t>Does this make sense? Schrödinger didn’t think so. Yet this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Copenhagen interpretation</a:t>
            </a:r>
            <a:r>
              <a:t> of QM remains.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chrödinger’s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Schrödinger’s Cat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hrodingers_cat.svg" descr="Schrodingers_ca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670" y="2762512"/>
            <a:ext cx="13004801" cy="690982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chrödinger's cat: a cat, a flask of poison, and a radioactive source connected to a Geiger counter are placed in a sealed box. As illustrated, the objects are in a state of superposition: the cat is both alive and dead."/>
          <p:cNvSpPr txBox="1"/>
          <p:nvPr/>
        </p:nvSpPr>
        <p:spPr>
          <a:xfrm>
            <a:off x="64095" y="10359166"/>
            <a:ext cx="24237951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Schrödinger's cat: a cat, a flask of poison, and a radioactive source connected to a Geiger counter are placed in a sealed box. As illustrated, the objects are in a state of superposition: the cat is both alive and dead.</a:t>
            </a:r>
          </a:p>
        </p:txBody>
      </p:sp>
      <p:sp>
        <p:nvSpPr>
          <p:cNvPr id="247" name="By Dhatfield - Own work, CC BY-SA 3.0, https://commons.wikimedia.org/w/index.php?curid=4279886"/>
          <p:cNvSpPr txBox="1"/>
          <p:nvPr/>
        </p:nvSpPr>
        <p:spPr>
          <a:xfrm>
            <a:off x="8094470" y="9542429"/>
            <a:ext cx="8177201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By Dhatfield - Own work, CC BY-SA 3.0, https://commons.wikimedia.org/w/index.php?curid=4279886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4. Probabilities of particle po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0454">
              <a:defRPr sz="10640"/>
            </a:lvl1pPr>
          </a:lstStyle>
          <a:p>
            <a:pPr/>
            <a:r>
              <a:t>4. Probabilities of particle positions</a:t>
            </a:r>
          </a:p>
        </p:txBody>
      </p:sp>
      <p:sp>
        <p:nvSpPr>
          <p:cNvPr id="250" name="Born interpretation: the probability that a particle will be found in the volume element   at the point   is proportional to  .…"/>
          <p:cNvSpPr txBox="1"/>
          <p:nvPr>
            <p:ph type="body" idx="1"/>
          </p:nvPr>
        </p:nvSpPr>
        <p:spPr>
          <a:xfrm>
            <a:off x="635000" y="2540000"/>
            <a:ext cx="13333994" cy="10160000"/>
          </a:xfrm>
          <a:prstGeom prst="rect">
            <a:avLst/>
          </a:prstGeom>
        </p:spPr>
        <p:txBody>
          <a:bodyPr/>
          <a:lstStyle/>
          <a:p>
            <a:pPr/>
            <a:r>
              <a:t>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/>
            <a:r>
              <a:t>The probability density 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 because the particle must be somewhere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14607973" y="3590424"/>
            <a:ext cx="9154551" cy="8059152"/>
            <a:chOff x="0" y="0"/>
            <a:chExt cx="9154550" cy="8059150"/>
          </a:xfrm>
        </p:grpSpPr>
        <p:sp>
          <p:nvSpPr>
            <p:cNvPr id="252" name="By Ainali - Own work, CC BY-SA 3.0, https://commons.wikimedia.org/w/index.php?curid=3141713"/>
            <p:cNvSpPr txBox="1"/>
            <p:nvPr/>
          </p:nvSpPr>
          <p:spPr>
            <a:xfrm>
              <a:off x="627086" y="5619725"/>
              <a:ext cx="7900544" cy="358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Ainali - Own work, CC BY-SA 3.0, https://commons.wikimedia.org/w/index.php?curid=3141713</a:t>
              </a:r>
            </a:p>
          </p:txBody>
        </p:sp>
        <p:pic>
          <p:nvPicPr>
            <p:cNvPr id="253" name="Standard_deviation_diagram_micro.pdf" descr="Standard_deviation_diagram_micro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1414" b="80667"/>
            <a:stretch>
              <a:fillRect/>
            </a:stretch>
          </p:blipFill>
          <p:spPr>
            <a:xfrm>
              <a:off x="0" y="1191143"/>
              <a:ext cx="9154551" cy="4713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Equation"/>
            <p:cNvSpPr txBox="1"/>
            <p:nvPr/>
          </p:nvSpPr>
          <p:spPr>
            <a:xfrm>
              <a:off x="1671308" y="6345635"/>
              <a:ext cx="5812099" cy="171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e>
                                <m:f>
                                  <m:fPr>
                                    <m:ctrlP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m:oMathPara>
              </a14:m>
              <a:endParaRPr sz="5000"/>
            </a:p>
          </p:txBody>
        </p:sp>
        <p:sp>
          <p:nvSpPr>
            <p:cNvPr id="255" name="PDF of a normal distribution"/>
            <p:cNvSpPr txBox="1"/>
            <p:nvPr/>
          </p:nvSpPr>
          <p:spPr>
            <a:xfrm>
              <a:off x="559395" y="0"/>
              <a:ext cx="8035926" cy="9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PDF of a normal distribution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0" grpId="1"/>
      <p:bldP build="whole" bldLvl="1" animBg="1" rev="0" advAuto="0" spid="25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5. The equation for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5. The equation for the wavefunction</a:t>
            </a:r>
          </a:p>
        </p:txBody>
      </p:sp>
      <p:sp>
        <p:nvSpPr>
          <p:cNvPr id="259" name="The wavefunction evolves in time according to the time-dependent Schrödinger equ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wavefunction evolves in time according to the time-dependent Schrödinger equation,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introduced by Erwin Schrödinger in 1926</a:t>
            </a:r>
          </a:p>
          <a:p>
            <a:pPr/>
            <a:r>
              <a:t>If the potential energy is time-independent, then the equation may be simplified to the time-independent Schrödinger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the focus of this class</a:t>
            </a:r>
          </a:p>
          <a:p>
            <a:pPr lvl="1"/>
            <a:r>
              <a:t>can be derived by separation of variables (will do so shortly)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he Hamiltonia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Hamiltonian operator</a:t>
            </a:r>
          </a:p>
        </p:txBody>
      </p:sp>
      <p:sp>
        <p:nvSpPr>
          <p:cNvPr id="263" name="is the Hamiltonian operator, which specifies the total (kinetic + potential) energy of th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  <a:p>
            <a:pPr/>
            <a:r>
              <a:t>The kinetic energy of a particle with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and momentum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lvl="1"/>
            <a:r>
              <a:t>In the position representation,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</a:t>
            </a:r>
          </a:p>
          <a:p>
            <a:pPr/>
            <a:r>
              <a:t>The potential energy of a particle depends on the system. Over the semester we will consider different potential energy functions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Postulates</a:t>
            </a:r>
          </a:p>
        </p:txBody>
      </p:sp>
      <p:sp>
        <p:nvSpPr>
          <p:cNvPr id="183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This module is intended to help you achieve the following learning objectives: </a:t>
            </a:r>
          </a:p>
          <a:p>
            <a:pPr lvl="1">
              <a:spcBef>
                <a:spcPts val="0"/>
              </a:spcBef>
            </a:pPr>
            <a:r>
              <a:t>Recall and explain the postulates of quantum mechanics</a:t>
            </a:r>
          </a:p>
          <a:p>
            <a:pPr>
              <a:spcBef>
                <a:spcPts val="0"/>
              </a:spcBef>
            </a:pPr>
            <a:r>
              <a:t>At the end of this module, you should be able to</a:t>
            </a:r>
          </a:p>
          <a:p>
            <a:pPr lvl="1">
              <a:spcBef>
                <a:spcPts val="0"/>
              </a:spcBef>
            </a:pPr>
            <a:r>
              <a:t>answer the following questions:</a:t>
            </a:r>
          </a:p>
          <a:p>
            <a:pPr lvl="2">
              <a:spcBef>
                <a:spcPts val="0"/>
              </a:spcBef>
            </a:pPr>
            <a:r>
              <a:t>What does a wavefunction describe?</a:t>
            </a:r>
          </a:p>
          <a:p>
            <a:pPr lvl="2">
              <a:spcBef>
                <a:spcPts val="0"/>
              </a:spcBef>
            </a:pPr>
            <a:r>
              <a:t>What the the commutators for position and momentum operators?</a:t>
            </a:r>
          </a:p>
          <a:p>
            <a:pPr lvl="2">
              <a:spcBef>
                <a:spcPts val="0"/>
              </a:spcBef>
            </a:pPr>
            <a:r>
              <a:t>How do you evaluate an expectation value if the wavefunction is not an eigenfunction of an operator?</a:t>
            </a:r>
          </a:p>
          <a:p>
            <a:pPr lvl="2">
              <a:spcBef>
                <a:spcPts val="0"/>
              </a:spcBef>
            </a:pPr>
            <a:r>
              <a:t>What happens if you perform a measurement on a superposition state?</a:t>
            </a:r>
          </a:p>
          <a:p>
            <a:pPr lvl="2">
              <a:spcBef>
                <a:spcPts val="0"/>
              </a:spcBef>
            </a:pPr>
            <a:r>
              <a:t>What is the probability of finding a particle in a particular region?</a:t>
            </a:r>
          </a:p>
          <a:p>
            <a:pPr lvl="2">
              <a:spcBef>
                <a:spcPts val="0"/>
              </a:spcBef>
            </a:pPr>
            <a:r>
              <a:t>What is the time-independent Schrödinger equation?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me-Independent Schrödinger equ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Time-Independent Schrödinger equation </a:t>
            </a:r>
          </a:p>
        </p:txBody>
      </p:sp>
      <p:sp>
        <p:nvSpPr>
          <p:cNvPr id="267" name="using separation of variables to deri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separation of variables to derive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eparation of Variables, p.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1</a:t>
            </a:r>
          </a:p>
        </p:txBody>
      </p:sp>
      <p:sp>
        <p:nvSpPr>
          <p:cNvPr id="271" name="The Schrödinger equa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Schrödinger equation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In one dimension, this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Separation of variables works by assuming that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which is true if the potential does not vary with time</a:t>
            </a:r>
          </a:p>
          <a:p>
            <a:pPr/>
            <a:r>
              <a:t>This yields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paration of Variables, p.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2</a:t>
            </a:r>
          </a:p>
        </p:txBody>
      </p:sp>
      <p:sp>
        <p:nvSpPr>
          <p:cNvPr id="275" name="Dividing by   gives,…"/>
          <p:cNvSpPr txBox="1"/>
          <p:nvPr>
            <p:ph type="body" idx="1"/>
          </p:nvPr>
        </p:nvSpPr>
        <p:spPr>
          <a:xfrm>
            <a:off x="635000" y="3178708"/>
            <a:ext cx="23114000" cy="9521292"/>
          </a:xfrm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Dividing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gives,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 lvl="1" marL="998149" indent="-580319" defTabSz="772239">
              <a:defRPr sz="4700"/>
            </a:pPr>
            <a:r>
              <a:t>The lhs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the rhs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; they are separable. </a:t>
            </a:r>
          </a:p>
          <a:p>
            <a:pPr lvl="1" marL="998149" indent="-580319" defTabSz="772239">
              <a:defRPr sz="4700"/>
            </a:pPr>
            <a:r>
              <a:t>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changes, the rhs does not change. 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changes, the lhs does not change.</a:t>
            </a:r>
          </a:p>
          <a:p>
            <a:pPr lvl="1" marL="998149" indent="-580319" defTabSz="772239">
              <a:defRPr sz="4700"/>
            </a:pPr>
            <a:r>
              <a:t>Both sides are equal to a constant, E.</a:t>
            </a:r>
          </a:p>
          <a:p>
            <a:pPr marL="580319" indent="-580319" defTabSz="772239">
              <a:defRPr sz="4700"/>
            </a:pPr>
            <a:r>
              <a:t>As a self-test, write the two eigenfunction equations</a:t>
            </a:r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ℏ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ime-independent Schrödinger equation"/>
          <p:cNvSpPr txBox="1"/>
          <p:nvPr/>
        </p:nvSpPr>
        <p:spPr>
          <a:xfrm>
            <a:off x="12229583" y="9709487"/>
            <a:ext cx="116484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Time-independent Schrödinger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  <p:bldP build="whole" bldLvl="1" animBg="1" rev="0" advAuto="0" spid="27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me Depen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Dependence</a:t>
            </a:r>
          </a:p>
        </p:txBody>
      </p:sp>
      <p:sp>
        <p:nvSpPr>
          <p:cNvPr id="280" name="One of the differential equations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differential equations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</a:p>
          <a:p>
            <a:pPr/>
            <a:r>
              <a:t>What is the solution of this differential equation?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</m:oMath>
              </m:oMathPara>
            </a14:m>
          </a:p>
          <a:p>
            <a:pPr/>
            <a:r>
              <a:t>Thus if we have a solution for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 complete equation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t>Recall the 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 Does the probability of the particle position depend on time?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ummary of Postulates"/>
          <p:cNvSpPr txBox="1"/>
          <p:nvPr>
            <p:ph type="title"/>
          </p:nvPr>
        </p:nvSpPr>
        <p:spPr>
          <a:xfrm>
            <a:off x="635000" y="635000"/>
            <a:ext cx="23114000" cy="1905000"/>
          </a:xfrm>
          <a:prstGeom prst="rect">
            <a:avLst/>
          </a:prstGeom>
        </p:spPr>
        <p:txBody>
          <a:bodyPr/>
          <a:lstStyle/>
          <a:p>
            <a:pPr/>
            <a:r>
              <a:t>Summary of Postulates</a:t>
            </a:r>
          </a:p>
        </p:txBody>
      </p:sp>
      <p:sp>
        <p:nvSpPr>
          <p:cNvPr id="284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1">
              <a:defRPr sz="4250"/>
            </a:pPr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marL="524756" indent="-524756" defTabSz="698301">
              <a:defRPr sz="4250"/>
            </a:pPr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24756" indent="-524756" defTabSz="698301">
              <a:defRPr sz="4250"/>
            </a:pPr>
            <a:r>
              <a:t>The mean value of the observable in a series of measurements is equal to the expectation value of the corresponding operator. For an eigenfunction expansion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Measurement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 marL="524756" indent="-524756" defTabSz="698301">
              <a:defRPr sz="4250"/>
            </a:pPr>
            <a:r>
              <a:t>The probability that a particle will be found in the volume element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 marL="524756" indent="-524756" defTabSz="698301">
              <a:defRPr sz="4250"/>
            </a:pPr>
            <a:r>
              <a:t>The wavefunction evolves in time according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. If the potential energy is time-independent, then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endParaRPr sz="5000"/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88" name="What does a wavefunction describ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 wavefunction describe?</a:t>
            </a:r>
          </a:p>
          <a:p>
            <a:pPr/>
            <a:r>
              <a:t>What the the commutators for position and momentum operators?</a:t>
            </a:r>
          </a:p>
          <a:p>
            <a:pPr/>
            <a:r>
              <a:t>How do you evaluate an expectation value if the wavefunction is not an eigenfunction of an operator?</a:t>
            </a:r>
          </a:p>
          <a:p>
            <a:pPr/>
            <a:r>
              <a:t>What happens if you perform a measurement on a superposition state?</a:t>
            </a:r>
          </a:p>
          <a:p>
            <a:pPr/>
            <a:r>
              <a:t>What is the probability of finding a particle in a particular region?</a:t>
            </a:r>
          </a:p>
          <a:p>
            <a:pPr/>
            <a:r>
              <a:t>What is the time-independent Schrödinger equation?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out the 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Postulates</a:t>
            </a:r>
          </a:p>
        </p:txBody>
      </p:sp>
      <p:sp>
        <p:nvSpPr>
          <p:cNvPr id="187" name="Assumptions that are the basis of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that are the basis of quantum mechanics</a:t>
            </a:r>
          </a:p>
          <a:p>
            <a:pPr/>
            <a:r>
              <a:t>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 </a:t>
            </a:r>
            <a:r>
              <a:t>intuitive</a:t>
            </a:r>
          </a:p>
          <a:p>
            <a:pPr/>
            <a:r>
              <a:t>Not provable</a:t>
            </a:r>
          </a:p>
          <a:p>
            <a:pPr/>
            <a:r>
              <a:t>Results consistent with observations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. States and wave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States and wavefunctions</a:t>
            </a:r>
          </a:p>
        </p:txBody>
      </p:sp>
      <p:sp>
        <p:nvSpPr>
          <p:cNvPr id="191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the position of particle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2"/>
            <a:r>
              <a:t>particles can include electrons and nuclei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time, which is often not considered</a:t>
            </a:r>
          </a:p>
          <a:p>
            <a:pPr/>
            <a:r>
              <a:t>Over semester, we will study progressively more complex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with more and more particles and dimensions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. 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Observables</a:t>
            </a:r>
          </a:p>
        </p:txBody>
      </p:sp>
      <p:sp>
        <p:nvSpPr>
          <p:cNvPr id="195" name="Observables are represented by Hermitian operators chosen to satisfy the the commutation relations  ,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and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are coordinates like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 They may be the same or different.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</m:oMath>
            </a14:m>
            <a:r>
              <a:t> is the momentum in the direction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rad>
                </m:oMath>
              </m:oMathPara>
            </a14:m>
          </a:p>
          <a:p>
            <a:pPr lvl="1"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6.62607015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34</m:t>
                    </m:r>
                  </m:sup>
                </m:s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is Plank’s constant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 is a Kronecker delta function. It is one 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and zero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rPr i="1">
                <a:latin typeface="+mj-lt"/>
                <a:ea typeface="+mj-ea"/>
                <a:cs typeface="+mj-cs"/>
                <a:sym typeface="Helvetica"/>
              </a:rPr>
              <a:t>Any</a:t>
            </a:r>
            <a:r>
              <a:t> set of operators that satisfy this postulate may be chosen</a:t>
            </a:r>
          </a:p>
          <a:p>
            <a:pPr/>
            <a:r>
              <a:t>Many QM manipulations can actually be performed without representations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</a:t>
            </a:r>
          </a:p>
        </p:txBody>
      </p:sp>
      <p:sp>
        <p:nvSpPr>
          <p:cNvPr id="199" name="Set of operators that represent observ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of operators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</a:t>
            </a:r>
            <a:r>
              <a:t> observables</a:t>
            </a:r>
          </a:p>
          <a:p>
            <a:pPr/>
            <a:r>
              <a:t>The most popular are </a:t>
            </a:r>
          </a:p>
          <a:p>
            <a:pPr lvl="1"/>
            <a:r>
              <a:t>Position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lvl="1"/>
            <a:r>
              <a:t>Momentum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1"/>
            <a:r>
              <a:t>More generally,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may be replaced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, which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3" name="Does the position representation satisfy  ? Here is how to show this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position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Here is how to show this.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8" name="Does the momentum representation satisfy  ? Try it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momentum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Try it.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3. The outcome of measu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The outcome of measurements</a:t>
            </a:r>
          </a:p>
        </p:txBody>
      </p:sp>
      <p:sp>
        <p:nvSpPr>
          <p:cNvPr id="213" name="The mean value of the observable in a series of measurements is equal to the expectation value of the corresponding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mean value of the observable in a series of measurements is equal to the expectation value of the corresponding operator,</a:t>
            </a:r>
            <a:br/>
          </a:p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</m:d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den>
                  </m:f>
                </m:oMath>
              </m:oMathPara>
            </a14:m>
          </a:p>
          <a:p>
            <a:pPr marL="0" indent="0" algn="ctr">
              <a:buSzTx/>
              <a:buNone/>
            </a:pPr>
          </a:p>
          <a:p>
            <a:pPr/>
            <a:r>
              <a:t>This is like the expectation value of flipping a coin or rolling dice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 normalizing constant.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normalized (as we will assume),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can be omitted from the expectation value.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