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0" y="2303859"/>
            <a:ext cx="2438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0" y="7072312"/>
            <a:ext cx="24384000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xfrm>
            <a:off x="317500" y="2540000"/>
            <a:ext cx="23749000" cy="10795000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79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553640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aveminh.github.io/Chem550-2024F/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ccbatiit.github.io/downloads/DavidMinh_CV.pdf" TargetMode="External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8/26/20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8/26/2024</a:t>
            </a:r>
          </a:p>
        </p:txBody>
      </p:sp>
      <p:sp>
        <p:nvSpPr>
          <p:cNvPr id="179" name="Syllabu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1155700"/>
          <a:lstStyle/>
          <a:p>
            <a:pPr/>
            <a:r>
              <a:t>Syllabus</a:t>
            </a:r>
          </a:p>
          <a:p>
            <a:pPr/>
            <a:r>
              <a:t>Introductions</a:t>
            </a:r>
          </a:p>
          <a:p>
            <a:pPr/>
            <a:r>
              <a:t>Operators</a:t>
            </a:r>
          </a:p>
          <a:p>
            <a:pPr lvl="1"/>
            <a:r>
              <a:t>Applying operators</a:t>
            </a:r>
          </a:p>
          <a:p>
            <a:pPr lvl="1"/>
            <a:r>
              <a:t>Commutation</a:t>
            </a:r>
          </a:p>
          <a:p>
            <a:pPr lvl="1"/>
            <a:r>
              <a:t>Linear operators</a:t>
            </a:r>
          </a:p>
          <a:p>
            <a:pPr lvl="1"/>
            <a:r>
              <a:t>Hermitian operators</a:t>
            </a:r>
          </a:p>
          <a:p>
            <a:pPr lvl="2"/>
            <a:r>
              <a:t>Eigenfunctions and eigenvalues</a:t>
            </a:r>
          </a:p>
          <a:p>
            <a:pPr lvl="2"/>
            <a:r>
              <a:t>Complex conjugates</a:t>
            </a:r>
          </a:p>
          <a:p>
            <a:pPr lvl="2"/>
            <a:r>
              <a:t>Dirac Bra-ket Notation</a:t>
            </a:r>
          </a:p>
          <a:p>
            <a:pPr lvl="2"/>
            <a:r>
              <a:t>Definition of a Hermitian operator</a:t>
            </a:r>
          </a:p>
          <a:p>
            <a:pPr lvl="2"/>
            <a:r>
              <a:t>This lecture is designed to help you achieve the following learning objectives</a:t>
            </a:r>
          </a:p>
          <a:p>
            <a:pPr lvl="3"/>
            <a:r>
              <a:t>Define operators and apply them to functions</a:t>
            </a:r>
          </a:p>
          <a:p>
            <a:pPr lvl="3"/>
            <a:r>
              <a:t>Evaluate commutators</a:t>
            </a:r>
          </a:p>
          <a:p>
            <a:pPr lvl="3"/>
            <a:r>
              <a:t>Write mathematical expressions in Dirac Bra-Ket notation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ommu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Commutation</a:t>
            </a:r>
          </a:p>
        </p:txBody>
      </p:sp>
      <p:sp>
        <p:nvSpPr>
          <p:cNvPr id="216" name="is commu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3277" indent="-543277" defTabSz="722947">
              <a:spcBef>
                <a:spcPts val="5100"/>
              </a:spcBef>
              <a:defRPr sz="4400"/>
            </a:pPr>
            <a14:m>
              <m:oMath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commutation</a:t>
            </a:r>
          </a:p>
          <a:p>
            <a:pPr marL="543277" indent="-543277" defTabSz="722947">
              <a:spcBef>
                <a:spcPts val="5100"/>
              </a:spcBef>
              <a:defRPr sz="4400"/>
            </a:pPr>
            <a:r>
              <a:t>If </a:t>
            </a:r>
            <a14:m>
              <m:oMath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, the operators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and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are said to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commute</a:t>
            </a:r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 marL="543277" indent="-543277" defTabSz="722947">
              <a:spcBef>
                <a:spcPts val="5100"/>
              </a:spcBef>
              <a:defRPr sz="4400"/>
            </a:pPr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 marL="543277" indent="-543277" defTabSz="722947">
              <a:spcBef>
                <a:spcPts val="5100"/>
              </a:spcBef>
              <a:defRPr sz="4400"/>
            </a:pPr>
            <a:r>
              <a:t>Evaluate the commutator </a:t>
            </a:r>
            <a14:m>
              <m:oMath>
                <m:d>
                  <m:dPr>
                    <m:ctrl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e>
                </m:d>
              </m:oMath>
            </a14:m>
            <a:r>
              <a:t>. Do the operators commute?</a:t>
            </a:r>
          </a:p>
          <a:p>
            <a:pPr lvl="1" marL="934437" indent="-543277" defTabSz="722947">
              <a:spcBef>
                <a:spcPts val="5100"/>
              </a:spcBef>
              <a:defRPr sz="44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xmlns:a="http://schemas.openxmlformats.org/drawingml/2006/main" sz="53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53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xmlns:a="http://schemas.openxmlformats.org/drawingml/2006/main" sz="53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53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</m:e>
                  </m:d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f>
                    <m:fPr>
                      <m:ctrlP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num>
                    <m:den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num>
                    <m:den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f>
                    <m:fPr>
                      <m:ctrlP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num>
                    <m:den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f>
                    <m:fPr>
                      <m:ctrlP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num>
                    <m:den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</m:oMath>
              </m:oMathPara>
            </a14:m>
          </a:p>
          <a:p>
            <a:pPr lvl="1" marL="934437" indent="-543277" defTabSz="722947">
              <a:spcBef>
                <a:spcPts val="5100"/>
              </a:spcBef>
              <a:defRPr sz="44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d>
                  <m:dPr>
                    <m:ctrlPr>
                      <a:rPr xmlns:a="http://schemas.openxmlformats.org/drawingml/2006/main" sz="53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53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3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xmlns:a="http://schemas.openxmlformats.org/drawingml/2006/main" sz="53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3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xmlns:a="http://schemas.openxmlformats.org/drawingml/2006/main" sz="53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53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e>
                </m:d>
                <m:r>
                  <a:rPr xmlns:a="http://schemas.openxmlformats.org/drawingml/2006/main" sz="53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3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3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. Since this is not zero, the operators do not commute.</a:t>
            </a:r>
            <a:endParaRPr sz="5000">
              <a:solidFill>
                <a:srgbClr val="51A7F9"/>
              </a:solidFill>
            </a:endParaRP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Operators for QM observables are linear and Hermitian"/>
          <p:cNvSpPr txBox="1"/>
          <p:nvPr>
            <p:ph type="ctrTitle"/>
          </p:nvPr>
        </p:nvSpPr>
        <p:spPr>
          <a:xfrm>
            <a:off x="-1" y="3679031"/>
            <a:ext cx="24384001" cy="4643438"/>
          </a:xfrm>
          <a:prstGeom prst="rect">
            <a:avLst/>
          </a:prstGeom>
        </p:spPr>
        <p:txBody>
          <a:bodyPr/>
          <a:lstStyle/>
          <a:p>
            <a:pPr/>
            <a:r>
              <a:t>Operators for QM observables are </a:t>
            </a:r>
            <a:r>
              <a:rPr i="1"/>
              <a:t>linear</a:t>
            </a:r>
            <a:r>
              <a:t> and </a:t>
            </a:r>
            <a:r>
              <a:rPr i="1"/>
              <a:t>Hermitian</a:t>
            </a:r>
          </a:p>
        </p:txBody>
      </p:sp>
      <p:sp>
        <p:nvSpPr>
          <p:cNvPr id="220" name="What does this mean?"/>
          <p:cNvSpPr txBox="1"/>
          <p:nvPr>
            <p:ph type="subTitle" sz="quarter" idx="1"/>
          </p:nvPr>
        </p:nvSpPr>
        <p:spPr>
          <a:xfrm>
            <a:off x="-1" y="8447484"/>
            <a:ext cx="24384001" cy="1589485"/>
          </a:xfrm>
          <a:prstGeom prst="rect">
            <a:avLst/>
          </a:prstGeom>
        </p:spPr>
        <p:txBody>
          <a:bodyPr/>
          <a:lstStyle/>
          <a:p>
            <a:pPr/>
            <a:r>
              <a:t>What does this mean?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Linear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Linear Operators</a:t>
            </a:r>
          </a:p>
        </p:txBody>
      </p:sp>
      <p:sp>
        <p:nvSpPr>
          <p:cNvPr id="224" name="Linear operators satisfy the following criter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0319" indent="-580319" defTabSz="772239">
              <a:defRPr sz="4700"/>
            </a:pPr>
            <a:r>
              <a:t>Linear operators satisfy the following criterion</a:t>
            </a:r>
          </a:p>
          <a:p>
            <a:pPr lvl="1" marL="998149" indent="-580319" defTabSz="772239">
              <a:defRPr sz="4700"/>
            </a:pP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, where a is a constant and f is a function</a:t>
            </a:r>
          </a:p>
          <a:p>
            <a:pPr lvl="1" marL="998149" indent="-580319" defTabSz="772239">
              <a:defRPr sz="4700"/>
            </a:pP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</m:oMath>
            </a14:m>
            <a:r>
              <a:t>, where a is a constant and f and g are functions</a:t>
            </a:r>
          </a:p>
          <a:p>
            <a:pPr lvl="1" marL="998149" indent="-580319" defTabSz="772239">
              <a:defRPr sz="4700"/>
            </a:pPr>
          </a:p>
          <a:p>
            <a:pPr marL="580319" indent="-580319" defTabSz="772239">
              <a:defRPr sz="4700"/>
            </a:pPr>
            <a:r>
              <a:t>Which of the following operators are linear?</a:t>
            </a:r>
          </a:p>
          <a:p>
            <a:pPr lvl="1" marL="998149" indent="-580319" defTabSz="772239">
              <a:defRPr sz="4700"/>
            </a:pPr>
            <a:r>
              <a:t>Integration,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∫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p>
                </m:sSubSu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</a:p>
          <a:p>
            <a:pPr lvl="1" marL="998149" indent="-580319" defTabSz="772239">
              <a:defRPr sz="4700"/>
            </a:pPr>
            <a:r>
              <a:t>Multiplication,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</a:p>
          <a:p>
            <a:pPr lvl="1" marL="998149" indent="-580319" defTabSz="772239">
              <a:defRPr sz="4700"/>
            </a:pPr>
            <a:r>
              <a:t>Logarithm,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lvl="1" marL="998149" indent="-580319" defTabSz="772239">
              <a:defRPr sz="4700"/>
            </a:pPr>
            <a:r>
              <a:t>Square root,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ad>
                  <m:ra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</m:rad>
              </m:oMath>
            </a14:m>
          </a:p>
          <a:p>
            <a:pPr marL="580319" indent="-580319" defTabSz="772239">
              <a:defRPr sz="4700"/>
            </a:pPr>
          </a:p>
          <a:p>
            <a:pPr marL="580319" indent="-580319" defTabSz="772239">
              <a:defRPr sz="47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Integration and multiplication are linear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Hermitian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Hermitian Operators</a:t>
            </a:r>
          </a:p>
        </p:txBody>
      </p:sp>
      <p:sp>
        <p:nvSpPr>
          <p:cNvPr id="228" name="To understand a Hermitian operator, you need to understa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understand a Hermitian operator, you need to understand</a:t>
            </a:r>
          </a:p>
          <a:p>
            <a:pPr lvl="1"/>
            <a:r>
              <a:t>eigenfunctions and eigenvalues</a:t>
            </a:r>
          </a:p>
          <a:p>
            <a:pPr lvl="1"/>
            <a:r>
              <a:t>complex conjugates</a:t>
            </a:r>
          </a:p>
          <a:p>
            <a:pPr lvl="1"/>
            <a:r>
              <a:t>quantum mechanical integrals</a:t>
            </a:r>
          </a:p>
          <a:p>
            <a:pPr/>
            <a:r>
              <a:t>We will also introduce Dirac Bra-ket notation, a simplification that will be used throughout the course</a:t>
            </a: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Eigenfunctions and eigenval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Eigenfunctions and eigenvalues</a:t>
            </a:r>
          </a:p>
        </p:txBody>
      </p:sp>
      <p:sp>
        <p:nvSpPr>
          <p:cNvPr id="232" name="Applying an operator to an eigenfunction will yield a constant, the eigenvalue, times the original eigenfunction, such that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Applying an operator to an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eigenfunction</a:t>
            </a:r>
            <a:r>
              <a:t> will yield a constant,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eigenvalue</a:t>
            </a:r>
            <a:r>
              <a:t>, times the original eigenfunction, such that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.</a:t>
            </a:r>
          </a:p>
          <a:p>
            <a:pPr lvl="1"/>
            <a:r>
              <a:t>e.g. for the operator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, an eigenfunction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sin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. </a:t>
            </a:r>
          </a:p>
          <a:p>
            <a:pPr/>
            <a:r>
              <a:t>What is the eigenvalue? 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a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cos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The eigenvalue is </a:t>
            </a:r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  <a:p>
            <a:pPr/>
            <a:r>
              <a:t>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sin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an eigenfunction of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No, the function changes upon applying the operator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Eigenfunction Self-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Eigenfunction Self-Test</a:t>
            </a:r>
          </a:p>
        </p:txBody>
      </p:sp>
      <p:sp>
        <p:nvSpPr>
          <p:cNvPr id="236" name="Which of the following are eigenfunctions of  ? For the eigenfunctions, what are the eigenvalue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Which of the following are eigenfunctions of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? For the eigenfunctions, what are the eigenvalues?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p>
                  </m:sSup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</m:oMath>
              </m:oMathPara>
            </a14:m>
          </a:p>
          <a:p>
            <a:pPr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The only eigenfunction is </a:t>
            </a:r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x</m:t>
                    </m:r>
                  </m:sup>
                </m:sSup>
              </m:oMath>
            </a14:m>
            <a:r>
              <a:t>. Its eigenvalue is 4.</a:t>
            </a:r>
            <a:endParaRPr>
              <a:solidFill>
                <a:srgbClr val="51A7F9"/>
              </a:solidFill>
            </a:endParaRPr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omplex Conjug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 Conjugate</a:t>
            </a:r>
          </a:p>
        </p:txBody>
      </p:sp>
      <p:sp>
        <p:nvSpPr>
          <p:cNvPr id="240" name="Let   denote the complex conjugate o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 </a:t>
            </a: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</m:oMath>
            </a14:m>
            <a:r>
              <a:t> denote the complex conjugate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</a:p>
          <a:p>
            <a:pPr/>
            <a:r>
              <a:t>In a complex conjugate of a complex number</a:t>
            </a:r>
          </a:p>
          <a:p>
            <a:pPr lvl="1"/>
            <a:r>
              <a:t>the real part is the same </a:t>
            </a:r>
          </a:p>
          <a:p>
            <a:pPr lvl="1"/>
            <a:r>
              <a:t>the imaginary part has the same magnitude but the opposite sign</a:t>
            </a:r>
          </a:p>
          <a:p>
            <a:pPr/>
            <a:r>
              <a:t>If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9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, what is </a:t>
            </a: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</m:oMath>
            </a14:m>
            <a:r>
              <a:t>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9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i</m:t>
                  </m:r>
                </m:oMath>
              </m:oMathPara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Quantum Mechanical Integral No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9378">
              <a:defRPr sz="10080"/>
            </a:lvl1pPr>
          </a:lstStyle>
          <a:p>
            <a:pPr/>
            <a:r>
              <a:t>Quantum Mechanical Integral Notation</a:t>
            </a:r>
          </a:p>
        </p:txBody>
      </p:sp>
      <p:sp>
        <p:nvSpPr>
          <p:cNvPr id="244" name="Integrals of the form   are common in quantum mechan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t>Integrals of the form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are common in quantum mechanics</a:t>
            </a:r>
          </a:p>
          <a:p>
            <a:pPr lvl="1">
              <a:spcBef>
                <a:spcPts val="0"/>
              </a:spcBef>
            </a:pPr>
            <a:r>
              <a:t>the integral is over all space</a:t>
            </a:r>
          </a:p>
          <a:p>
            <a:pPr lvl="1">
              <a:spcBef>
                <a:spcPts val="0"/>
              </a:spcBef>
            </a:pP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is the volume element</a:t>
            </a:r>
          </a:p>
          <a:p>
            <a:pPr lvl="1">
              <a:spcBef>
                <a:spcPts val="0"/>
              </a:spcBef>
            </a:pPr>
            <a:r>
              <a:t>n and m are indices for functions</a:t>
            </a:r>
          </a:p>
          <a:p>
            <a:pPr>
              <a:spcBef>
                <a:spcPts val="0"/>
              </a:spcBef>
            </a:pPr>
            <a:r>
              <a:t>Dirac Bra-ket notation simplifies this type of integral to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</a:p>
          <a:p>
            <a:pPr lvl="1">
              <a:spcBef>
                <a:spcPts val="0"/>
              </a:spcBef>
            </a:pP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</m:oMath>
            </a14:m>
            <a:r>
              <a:t> is known as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bra</a:t>
            </a:r>
          </a:p>
          <a:p>
            <a:pPr lvl="1">
              <a:spcBef>
                <a:spcPts val="0"/>
              </a:spcBef>
            </a:pP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known as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ket</a:t>
            </a:r>
          </a:p>
          <a:p>
            <a:pPr lvl="1">
              <a:spcBef>
                <a:spcPts val="0"/>
              </a:spcBef>
            </a:pPr>
            <a:r>
              <a:t>The operator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applied on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ket</a:t>
            </a:r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 lvl="1">
              <a:spcBef>
                <a:spcPts val="0"/>
              </a:spcBef>
            </a:pPr>
            <a:r>
              <a:t>If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, then the bra-ket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; the middle is omitted</a:t>
            </a:r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>
              <a:spcBef>
                <a:spcPts val="0"/>
              </a:spcBef>
            </a:pPr>
            <a:r>
              <a:t>An even shorter notation for the same integral is the matrix element,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Dirac Bra-ket Notation Pract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Dirac Bra-ket Notation Practice</a:t>
            </a:r>
          </a:p>
        </p:txBody>
      </p:sp>
      <p:sp>
        <p:nvSpPr>
          <p:cNvPr id="248" name="In Dirac Bra-ket notation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Dirac Bra-ket notation,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</a:p>
          <a:p>
            <a:pPr/>
            <a:r>
              <a:t>Write the following in bra-ket notation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s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</m:oMath>
              </m:oMathPara>
            </a14:m>
          </a:p>
        </p:txBody>
      </p:sp>
      <p:sp>
        <p:nvSpPr>
          <p:cNvPr id="2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3" name="Group"/>
          <p:cNvGrpSpPr/>
          <p:nvPr/>
        </p:nvGrpSpPr>
        <p:grpSpPr>
          <a:xfrm>
            <a:off x="6159500" y="6721740"/>
            <a:ext cx="4008371" cy="4276623"/>
            <a:chOff x="0" y="0"/>
            <a:chExt cx="4008370" cy="4276622"/>
          </a:xfrm>
        </p:grpSpPr>
        <p:sp>
          <p:nvSpPr>
            <p:cNvPr id="250" name="Equation"/>
            <p:cNvSpPr txBox="1"/>
            <p:nvPr/>
          </p:nvSpPr>
          <p:spPr>
            <a:xfrm>
              <a:off x="0" y="0"/>
              <a:ext cx="3246262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e>
                        <m:r>
                          <a:rPr xmlns:a="http://schemas.openxmlformats.org/drawingml/2006/main" sz="50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50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m:oMathPara>
              </a14:m>
              <a:endParaRPr sz="5000">
                <a:solidFill>
                  <a:srgbClr val="51A7F9"/>
                </a:solidFill>
              </a:endParaRPr>
            </a:p>
          </p:txBody>
        </p:sp>
        <p:sp>
          <p:nvSpPr>
            <p:cNvPr id="251" name="Equation"/>
            <p:cNvSpPr txBox="1"/>
            <p:nvPr/>
          </p:nvSpPr>
          <p:spPr>
            <a:xfrm>
              <a:off x="0" y="1296618"/>
              <a:ext cx="4008371" cy="19526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xmlns:a="http://schemas.openxmlformats.org/drawingml/2006/main" sz="50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|"/>
                        <m:endChr m:val="|"/>
                      </m:dPr>
                      <m:e>
                        <m:f>
                          <m:fPr>
                            <m:ctrlPr>
                              <a:rPr xmlns:a="http://schemas.openxmlformats.org/drawingml/2006/main" sz="50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bar"/>
                          </m:fPr>
                          <m:num>
                            <m:r>
                              <a:rPr xmlns:a="http://schemas.openxmlformats.org/drawingml/2006/main" sz="50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num>
                          <m:den>
                            <m:r>
                              <a:rPr xmlns:a="http://schemas.openxmlformats.org/drawingml/2006/main" sz="50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den>
                        </m:f>
                      </m:e>
                    </m:d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m:oMathPara>
              </a14:m>
              <a:endParaRPr sz="5000">
                <a:solidFill>
                  <a:srgbClr val="51A7F9"/>
                </a:solidFill>
              </a:endParaRPr>
            </a:p>
          </p:txBody>
        </p:sp>
        <p:sp>
          <p:nvSpPr>
            <p:cNvPr id="252" name="Equation"/>
            <p:cNvSpPr txBox="1"/>
            <p:nvPr/>
          </p:nvSpPr>
          <p:spPr>
            <a:xfrm>
              <a:off x="0" y="3688612"/>
              <a:ext cx="2019300" cy="5880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m:oMathPara>
              </a14:m>
              <a:endParaRPr sz="5000">
                <a:solidFill>
                  <a:srgbClr val="51A7F9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Hermitian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Hermitian Operators</a:t>
            </a:r>
          </a:p>
        </p:txBody>
      </p:sp>
      <p:sp>
        <p:nvSpPr>
          <p:cNvPr id="256" name="For a Hermitian operator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a Hermitian operator,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{"/>
                        <m:endChr m:val="}"/>
                      </m:dPr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b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*</m:t>
                            </m:r>
                          </m:sup>
                        </m:sSubSup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</a:p>
          <a:p>
            <a:pPr/>
          </a:p>
          <a:p>
            <a:pPr/>
            <a:r>
              <a:t>Write the first equality in Dirac Bra-ket notation</a:t>
            </a:r>
          </a:p>
          <a:p>
            <a:pPr lvl="1">
              <a:buClr>
                <a:srgbClr val="000000"/>
              </a:buClr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⟨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|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⟩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lim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p>
                </m:oMath>
              </m:oMathPara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2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yllabu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Syllabus</a:t>
            </a:r>
          </a:p>
        </p:txBody>
      </p:sp>
      <p:sp>
        <p:nvSpPr>
          <p:cNvPr id="183" name="https://daveminh.github.io/Chem550-2024F/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https://daveminh.github.io/Chem550-2024F/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roperties of Hermitian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Properties of Hermitian Operators</a:t>
            </a:r>
          </a:p>
        </p:txBody>
      </p:sp>
      <p:sp>
        <p:nvSpPr>
          <p:cNvPr id="260" name="For a Hermitian operator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a Hermitian operator,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{"/>
                        <m:endChr m:val="}"/>
                      </m:dPr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b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*</m:t>
                            </m:r>
                          </m:sup>
                        </m:sSubSup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</a:p>
          <a:p>
            <a:pPr/>
            <a:r>
              <a:t>Properties</a:t>
            </a:r>
          </a:p>
          <a:p>
            <a:pPr lvl="1"/>
            <a:r>
              <a:t>The eigenvalues of Hermitian operators are real</a:t>
            </a:r>
          </a:p>
          <a:p>
            <a:pPr lvl="1"/>
            <a:r>
              <a:t>Eigenfunctions corresponding to different eigenvalues of a Hermitian operator 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orthogonal</a:t>
            </a:r>
            <a:r>
              <a:t>, such that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</p:txBody>
      </p:sp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view on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on Operators</a:t>
            </a:r>
          </a:p>
        </p:txBody>
      </p:sp>
      <p:sp>
        <p:nvSpPr>
          <p:cNvPr id="264" name="Ask yourself whether you ca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spcBef>
                <a:spcPts val="0"/>
              </a:spcBef>
            </a:pPr>
            <a:r>
              <a:t>Ask yourself whether you can</a:t>
            </a:r>
          </a:p>
          <a:p>
            <a:pPr lvl="2">
              <a:spcBef>
                <a:spcPts val="0"/>
              </a:spcBef>
            </a:pPr>
            <a:r>
              <a:t>answer the following questions:</a:t>
            </a:r>
          </a:p>
          <a:p>
            <a:pPr lvl="3">
              <a:spcBef>
                <a:spcPts val="0"/>
              </a:spcBef>
            </a:pPr>
            <a:r>
              <a:t>What are operators and how are they useful in quantum mechanics?</a:t>
            </a:r>
          </a:p>
          <a:p>
            <a:pPr lvl="3">
              <a:spcBef>
                <a:spcPts val="0"/>
              </a:spcBef>
            </a:pPr>
            <a:r>
              <a:t>What does it mean for an operator to commute? What is a commutator?</a:t>
            </a:r>
          </a:p>
          <a:p>
            <a:pPr lvl="3">
              <a:spcBef>
                <a:spcPts val="0"/>
              </a:spcBef>
            </a:pPr>
            <a:r>
              <a:t>What is an eigenfunction and an eigenvalue?</a:t>
            </a:r>
          </a:p>
          <a:p>
            <a:pPr lvl="3">
              <a:spcBef>
                <a:spcPts val="0"/>
              </a:spcBef>
            </a:pPr>
            <a:r>
              <a:t>What are some properties of quantum mechanical operators?</a:t>
            </a:r>
          </a:p>
          <a:p>
            <a:pPr lvl="2">
              <a:spcBef>
                <a:spcPts val="0"/>
              </a:spcBef>
            </a:pPr>
            <a:r>
              <a:t>apply a series of operators to a function</a:t>
            </a:r>
          </a:p>
          <a:p>
            <a:pPr lvl="2">
              <a:spcBef>
                <a:spcPts val="0"/>
              </a:spcBef>
            </a:pPr>
            <a:r>
              <a:t>evaluate a commutator</a:t>
            </a:r>
          </a:p>
          <a:p>
            <a:pPr lvl="2">
              <a:spcBef>
                <a:spcPts val="0"/>
              </a:spcBef>
            </a:pPr>
            <a:r>
              <a:t>determine whether a function is an eigenfunction of an operator and its eigenvalue</a:t>
            </a:r>
          </a:p>
          <a:p>
            <a:pPr lvl="2">
              <a:spcBef>
                <a:spcPts val="0"/>
              </a:spcBef>
            </a:pPr>
            <a:r>
              <a:t>write mathematical expressions in Dirac Bra-ket notation</a:t>
            </a:r>
          </a:p>
          <a:p>
            <a:pPr lvl="2">
              <a:spcBef>
                <a:spcPts val="0"/>
              </a:spcBef>
            </a:pPr>
            <a:r>
              <a:t>determine whether an operator is linear and Hermitian</a:t>
            </a:r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Introd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Introductions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bout me: work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About me: work</a:t>
            </a:r>
          </a:p>
        </p:txBody>
      </p:sp>
      <p:sp>
        <p:nvSpPr>
          <p:cNvPr id="190" name="Coauthored 56 peer-reviewed journal articles…"/>
          <p:cNvSpPr txBox="1"/>
          <p:nvPr>
            <p:ph type="body" sz="half" idx="4294967295"/>
          </p:nvPr>
        </p:nvSpPr>
        <p:spPr>
          <a:xfrm>
            <a:off x="11190209" y="2540000"/>
            <a:ext cx="12388062" cy="9842500"/>
          </a:xfrm>
          <a:prstGeom prst="rect">
            <a:avLst/>
          </a:prstGeom>
        </p:spPr>
        <p:txBody>
          <a:bodyPr/>
          <a:lstStyle/>
          <a:p>
            <a:pPr marL="567972" indent="-567972" defTabSz="755808">
              <a:defRPr sz="4600"/>
            </a:pPr>
            <a:r>
              <a:t>Coauthored 56 peer-reviewed journal articles</a:t>
            </a:r>
          </a:p>
          <a:p>
            <a:pPr marL="567972" indent="-567972" defTabSz="755808">
              <a:defRPr sz="4600"/>
            </a:pPr>
            <a:r>
              <a:t>Cited over 1500 times with an h-index of 22, according to Google scholar. </a:t>
            </a:r>
          </a:p>
          <a:p>
            <a:pPr marL="567972" indent="-567972" defTabSz="755808">
              <a:defRPr sz="4600"/>
            </a:pPr>
            <a:r>
              <a:t>Current research in computational chemistry</a:t>
            </a:r>
          </a:p>
          <a:p>
            <a:pPr lvl="1" marL="976912" indent="-567972" defTabSz="755808">
              <a:defRPr sz="4600"/>
            </a:pPr>
            <a:r>
              <a:t>Developing methods related to structure-based drug design</a:t>
            </a:r>
          </a:p>
          <a:p>
            <a:pPr lvl="2" marL="1385852" indent="-567972" defTabSz="755808">
              <a:defRPr sz="4600"/>
            </a:pPr>
            <a:r>
              <a:t>predicting binding affinities and ligand efficacy</a:t>
            </a:r>
          </a:p>
          <a:p>
            <a:pPr lvl="2" marL="1385852" indent="-567972" defTabSz="755808">
              <a:defRPr sz="4600"/>
            </a:pPr>
            <a:r>
              <a:t>simulating biological macromolecules</a:t>
            </a:r>
          </a:p>
          <a:p>
            <a:pPr lvl="1" marL="976912" indent="-567972" defTabSz="755808">
              <a:defRPr sz="4600"/>
            </a:pPr>
            <a:r>
              <a:t>Involved in antibiotic drug discovery</a:t>
            </a:r>
          </a:p>
          <a:p>
            <a:pPr lvl="1" marL="976912" indent="-567972" defTabSz="755808">
              <a:defRPr sz="4600"/>
            </a:pPr>
            <a:r>
              <a:t>research has been funded by NIH and NSF</a:t>
            </a:r>
          </a:p>
        </p:txBody>
      </p:sp>
      <p:sp>
        <p:nvSpPr>
          <p:cNvPr id="191" name="Slide Number"/>
          <p:cNvSpPr txBox="1"/>
          <p:nvPr>
            <p:ph type="sldNum" sz="quarter" idx="4294967295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Full curriculum vitae: https://ccbatiit.github.io/downloads/DavidMinh_CV.pdf"/>
          <p:cNvSpPr txBox="1"/>
          <p:nvPr/>
        </p:nvSpPr>
        <p:spPr>
          <a:xfrm>
            <a:off x="7873729" y="12255367"/>
            <a:ext cx="13856540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200"/>
            </a:pPr>
            <a:r>
              <a:t>Full curriculum vitae: </a:t>
            </a:r>
            <a:r>
              <a:rPr u="sng">
                <a:hlinkClick r:id="rId2" invalidUrl="" action="" tgtFrame="" tooltip="" history="1" highlightClick="0" endSnd="0"/>
              </a:rPr>
              <a:t>https://ccbatiit.github.io/downloads/DavidMinh_CV.pdf</a:t>
            </a:r>
          </a:p>
        </p:txBody>
      </p:sp>
      <p:pic>
        <p:nvPicPr>
          <p:cNvPr id="193" name="DavidMinh_CV (dragged).pdf" descr="DavidMinh_CV (dragged)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257" y="1354011"/>
            <a:ext cx="11544301" cy="14939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bout me: beyond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me: beyond work</a:t>
            </a:r>
          </a:p>
        </p:txBody>
      </p:sp>
      <p:sp>
        <p:nvSpPr>
          <p:cNvPr id="196" name="Outside of work, I like to…"/>
          <p:cNvSpPr txBox="1"/>
          <p:nvPr>
            <p:ph type="body" idx="1"/>
          </p:nvPr>
        </p:nvSpPr>
        <p:spPr>
          <a:xfrm>
            <a:off x="317500" y="2540000"/>
            <a:ext cx="23114000" cy="10160000"/>
          </a:xfrm>
          <a:prstGeom prst="rect">
            <a:avLst/>
          </a:prstGeom>
        </p:spPr>
        <p:txBody>
          <a:bodyPr lIns="50800" tIns="50800" rIns="50800" bIns="50800" numCol="2" spcCol="1155700"/>
          <a:lstStyle/>
          <a:p>
            <a:pPr/>
            <a:r>
              <a:t>Outside of work, I like to</a:t>
            </a:r>
          </a:p>
          <a:p>
            <a:pPr lvl="1"/>
            <a:r>
              <a:t>play sports, especially Taekwondo, tennis, and basketball.</a:t>
            </a:r>
          </a:p>
          <a:p>
            <a:pPr lvl="1"/>
            <a:r>
              <a:t>listen to podcasts and audiobooks. Some of my favorite podcasts are Hidden Brain and Planet Money from NPR.</a:t>
            </a:r>
          </a:p>
          <a:p>
            <a:pPr lvl="1"/>
            <a:r>
              <a:t>play board games, especially strategy and word games.</a:t>
            </a:r>
          </a:p>
          <a:p>
            <a:pPr lvl="1"/>
            <a:r>
              <a:t>sometimes play music, especially classical piano. Sometimes I also play guitar and bass.</a:t>
            </a:r>
          </a:p>
          <a:p>
            <a:pPr lvl="1"/>
            <a:r>
              <a:t>read news and sometimes books</a:t>
            </a:r>
          </a:p>
          <a:p>
            <a:pPr lvl="1"/>
            <a:r>
              <a:t>play video games</a:t>
            </a:r>
          </a:p>
          <a:p>
            <a:pPr lvl="1"/>
            <a:r>
              <a:t>exercise, especially weights, swimming, biking, and skiing</a:t>
            </a:r>
          </a:p>
          <a:p>
            <a:pPr lvl="1"/>
            <a:r>
              <a:t>travel. I’ve been to 6 continents</a:t>
            </a:r>
          </a:p>
          <a:p>
            <a:pPr/>
            <a:r>
              <a:t>I am</a:t>
            </a:r>
          </a:p>
          <a:p>
            <a:pPr lvl="1"/>
            <a:r>
              <a:t>Australian-born and American-raised by Vietnamese parents of Vietnamese and Chinese descent</a:t>
            </a:r>
          </a:p>
          <a:p>
            <a:pPr lvl="1"/>
            <a:r>
              <a:t>married, with 2 children</a:t>
            </a:r>
          </a:p>
          <a:p>
            <a:pPr lvl="1"/>
            <a:r>
              <a:t>Christian</a:t>
            </a:r>
          </a:p>
          <a:p>
            <a:pPr lvl="1"/>
            <a:r>
              <a:t>incredibly blessed!</a:t>
            </a:r>
          </a:p>
        </p:txBody>
      </p:sp>
      <p:sp>
        <p:nvSpPr>
          <p:cNvPr id="197" name="Slide Number"/>
          <p:cNvSpPr txBox="1"/>
          <p:nvPr>
            <p:ph type="sldNum" sz="quarter" idx="4294967295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[Introduce yourself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[Introduce yourself]</a:t>
            </a:r>
          </a:p>
        </p:txBody>
      </p:sp>
      <p:sp>
        <p:nvSpPr>
          <p:cNvPr id="200" name="What is your full name? What do you like to be called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your full name? What do you like to be called?</a:t>
            </a:r>
          </a:p>
          <a:p>
            <a:pPr/>
            <a:r>
              <a:t>Which degree program are you in?</a:t>
            </a:r>
          </a:p>
          <a:p>
            <a:pPr/>
            <a:r>
              <a:t>What are you hoping to learn in this class?</a:t>
            </a:r>
          </a:p>
          <a:p>
            <a:pPr/>
            <a:r>
              <a:t>How will this help you achieve your goals?</a:t>
            </a:r>
          </a:p>
          <a:p>
            <a:pPr/>
            <a:r>
              <a:t>Share something interesting about yourself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Operators</a:t>
            </a:r>
          </a:p>
        </p:txBody>
      </p:sp>
      <p:sp>
        <p:nvSpPr>
          <p:cNvPr id="204" name="This lecture is intended to help you achieve the following learning objectiv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7104" indent="-537104" defTabSz="714732">
              <a:defRPr sz="4350"/>
            </a:pPr>
            <a:r>
              <a:t>This lecture is intended to help you achieve the following learning objectives: </a:t>
            </a:r>
          </a:p>
          <a:p>
            <a:pPr lvl="1" marL="923819" indent="-537104" defTabSz="714732">
              <a:defRPr sz="4350"/>
            </a:pPr>
            <a:r>
              <a:t>Define operators and apply them to functions</a:t>
            </a:r>
          </a:p>
          <a:p>
            <a:pPr lvl="1" marL="923819" indent="-537104" defTabSz="714732">
              <a:defRPr sz="4350"/>
            </a:pPr>
            <a:r>
              <a:t>Evaluate commutators</a:t>
            </a:r>
          </a:p>
          <a:p>
            <a:pPr lvl="1" marL="923819" indent="-537104" defTabSz="714732">
              <a:defRPr sz="4350"/>
            </a:pPr>
            <a:r>
              <a:t>Write mathematical expressions in Dirac Bra-ket notation</a:t>
            </a:r>
          </a:p>
          <a:p>
            <a:pPr marL="537104" indent="-537104" defTabSz="714732">
              <a:defRPr sz="4350"/>
            </a:pPr>
            <a:r>
              <a:t>At the end of this lecture, you should be able to</a:t>
            </a:r>
          </a:p>
          <a:p>
            <a:pPr lvl="1" marL="923819" indent="-537104" defTabSz="714732">
              <a:defRPr sz="4350"/>
            </a:pPr>
            <a:r>
              <a:t>answer the following questions:</a:t>
            </a:r>
          </a:p>
          <a:p>
            <a:pPr lvl="2" marL="1310534" indent="-537104" defTabSz="714732">
              <a:defRPr sz="4350"/>
            </a:pPr>
            <a:r>
              <a:t>What are operators and how are they useful in quantum mechanics?</a:t>
            </a:r>
          </a:p>
          <a:p>
            <a:pPr lvl="2" marL="1310534" indent="-537104" defTabSz="714732">
              <a:defRPr sz="4350"/>
            </a:pPr>
            <a:r>
              <a:t>What does it mean for an operator to commute? What is a commutator?</a:t>
            </a:r>
          </a:p>
          <a:p>
            <a:pPr lvl="2" marL="1310534" indent="-537104" defTabSz="714732">
              <a:defRPr sz="4350"/>
            </a:pPr>
            <a:r>
              <a:t>What is an eigenfunction and an eigenvalue?</a:t>
            </a:r>
          </a:p>
          <a:p>
            <a:pPr lvl="2" marL="1310534" indent="-537104" defTabSz="714732">
              <a:defRPr sz="4350"/>
            </a:pPr>
            <a:r>
              <a:t>What are some properties of quantum mechanical operators?</a:t>
            </a:r>
          </a:p>
          <a:p>
            <a:pPr lvl="1" marL="923819" indent="-537104" defTabSz="714732">
              <a:defRPr sz="4350"/>
            </a:pPr>
            <a:r>
              <a:t>apply a series of operators to a function</a:t>
            </a:r>
          </a:p>
          <a:p>
            <a:pPr lvl="1" marL="923819" indent="-537104" defTabSz="714732">
              <a:defRPr sz="4350"/>
            </a:pPr>
            <a:r>
              <a:t>evaluate a commutator</a:t>
            </a:r>
          </a:p>
          <a:p>
            <a:pPr lvl="1" marL="923819" indent="-537104" defTabSz="714732">
              <a:defRPr sz="4350"/>
            </a:pPr>
            <a:r>
              <a:t>determine whether a function is an eigenfunction of an operator and its eigenvalue</a:t>
            </a:r>
          </a:p>
          <a:p>
            <a:pPr lvl="1" marL="923819" indent="-537104" defTabSz="714732">
              <a:defRPr sz="4350"/>
            </a:pPr>
            <a:r>
              <a:t>write mathematical expressions in Dirac Bra-ket notation</a:t>
            </a:r>
          </a:p>
          <a:p>
            <a:pPr lvl="1" marL="923819" indent="-537104" defTabSz="714732">
              <a:defRPr sz="4350"/>
            </a:pPr>
            <a:r>
              <a:t>determine whether an operator is linear and Hermitian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Operators</a:t>
            </a:r>
          </a:p>
        </p:txBody>
      </p:sp>
      <p:sp>
        <p:nvSpPr>
          <p:cNvPr id="208" name="Observable - any dynamical variable that can be measur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Observable - any dynamical variable that can be measured</a:t>
            </a:r>
          </a:p>
          <a:p>
            <a:pPr lvl="1"/>
            <a:r>
              <a:t>e.g. position or momentum</a:t>
            </a:r>
          </a:p>
          <a:p>
            <a:pPr lvl="1"/>
            <a:r>
              <a:t>All quantum observables have corresponding operators</a:t>
            </a:r>
          </a:p>
          <a:p>
            <a:pPr/>
            <a:r>
              <a:t>Operator - a symbol for an instruction to carry out an ``operation'' on a function</a:t>
            </a:r>
          </a:p>
          <a:p>
            <a:pPr lvl="1"/>
            <a:r>
              <a:t>e.g. multiplication or differentiation</a:t>
            </a:r>
          </a:p>
          <a:p>
            <a:pPr lvl="1"/>
            <a:r>
              <a:t>For a general operator, we will use the hat symbol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</a:p>
          <a:p>
            <a:pPr lvl="1"/>
          </a:p>
          <a:p>
            <a:pPr/>
            <a:r>
              <a:t>If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10</m:t>
                </m:r>
              </m:oMath>
            </a14:m>
            <a:r>
              <a:t> and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5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, then what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 in terms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15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50</m:t>
                  </m:r>
                </m:oMath>
              </m:oMathPara>
            </a14:m>
          </a:p>
          <a:p>
            <a:pPr/>
            <a:r>
              <a:t>If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10</m:t>
                </m:r>
              </m:oMath>
            </a14:m>
            <a:r>
              <a:t> and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ad>
                  <m:ra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</m:rad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</m:oMath>
            </a14:m>
            <a:r>
              <a:t>, then what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 in terms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|</m:t>
                  </m:r>
                  <m:rad>
                    <m:radPr>
                      <m:ctrl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</m:rad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|</m:t>
                  </m:r>
                </m:oMath>
              </m:oMathPara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Applying Multiple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Applying Multiple Operators</a:t>
            </a:r>
          </a:p>
        </p:txBody>
      </p:sp>
      <p:sp>
        <p:nvSpPr>
          <p:cNvPr id="212" name="Operators are always applied from the right to the lef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Operators are always applied from the right to the left</a:t>
            </a:r>
          </a:p>
          <a:p>
            <a:pPr/>
            <a:r>
              <a:t>Does it matter what order operators are applied?</a:t>
            </a:r>
          </a:p>
          <a:p>
            <a:pPr/>
          </a:p>
          <a:p>
            <a:pPr/>
            <a:r>
              <a:t>Suppose that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10</m:t>
                </m:r>
              </m:oMath>
            </a14:m>
            <a:r>
              <a:t> and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and 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</a:p>
          <a:p>
            <a:pPr/>
            <a:r>
              <a:t>What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 in terms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9</m:t>
                  </m:r>
                </m:oMath>
              </m:oMathPara>
            </a14:m>
          </a:p>
          <a:p>
            <a:pPr/>
            <a:r>
              <a:t>What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 in terms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9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60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100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18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60</m:t>
                  </m:r>
                </m:oMath>
              </m:oMathPara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