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635000" y="1016000"/>
            <a:ext cx="23114000" cy="11684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lab.research.google.com/github/daveminh/Chem550-2024F/blob/main/exercises/02-Approximation_Methods.ipynb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9/25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9/25/2024</a:t>
            </a:r>
          </a:p>
        </p:txBody>
      </p:sp>
      <p:sp>
        <p:nvSpPr>
          <p:cNvPr id="170" name="Time-Independent Perturbation Theory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Time-Independent Perturbation Theory</a:t>
            </a:r>
          </a:p>
          <a:p>
            <a:pPr lvl="1"/>
            <a:r>
              <a:t>Two-level systems</a:t>
            </a:r>
          </a:p>
          <a:p>
            <a:pPr lvl="1"/>
            <a:r>
              <a:t>Many-level systems</a:t>
            </a:r>
          </a:p>
          <a:p>
            <a:pPr/>
            <a:r>
              <a:t>Exercise: Approximation Methods</a:t>
            </a:r>
          </a:p>
          <a:p>
            <a:pPr/>
            <a:r>
              <a:t>This lecture is designed to help you achieve the following learning objectives</a:t>
            </a:r>
          </a:p>
          <a:p>
            <a:pPr lvl="1"/>
            <a:r>
              <a:t>Use perturbation theory to extend analytical models to more realistic situations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irst-order correction to ener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First-order correction to energy</a:t>
            </a:r>
          </a:p>
        </p:txBody>
      </p:sp>
      <p:sp>
        <p:nvSpPr>
          <p:cNvPr id="202" name="Because the   are a complete basis set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marL="580319" indent="-580319" defTabSz="772239">
              <a:defRPr sz="4700"/>
            </a:pPr>
            <a:r>
              <a:t>Because the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 are a complete basis set,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.</a:t>
            </a:r>
          </a:p>
          <a:p>
            <a:pPr marL="580319" indent="-580319" defTabSz="772239">
              <a:defRPr sz="4700"/>
            </a:pPr>
            <a14:m>
              <m:oMathPara>
                <m:oMathParaPr>
                  <m:jc m:val="left"/>
                </m:oMathParaPr>
                <m:oMath>
                  <m:limLow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d>
                    <m:d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marL="580319" indent="-580319" defTabSz="772239">
              <a:defRPr sz="4700"/>
            </a:pPr>
            <a14:m>
              <m:oMath>
                <m:limLow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lim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, using ket notation</a:t>
            </a:r>
          </a:p>
          <a:p>
            <a:pPr marL="580319" indent="-580319" defTabSz="772239">
              <a:defRPr sz="4700"/>
            </a:pPr>
            <a14:m>
              <m:oMath>
                <m:limLow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lim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, left multiplying by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</a:p>
          <a:p>
            <a:pPr marL="580319" indent="-580319" defTabSz="772239">
              <a:defRPr sz="4700"/>
            </a:pPr>
            <a14:m>
              <m:oMath>
                <m:sSub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00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, as l.h.s is zero.</a:t>
            </a:r>
            <a:endParaRPr sz="5000"/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Example: Gravitational 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Gravitational Well</a:t>
            </a:r>
          </a:p>
        </p:txBody>
      </p:sp>
      <p:sp>
        <p:nvSpPr>
          <p:cNvPr id="206" name="The PIB solution is   with energ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mr>
                    <m:mr>
                      <m:e>
                        <m:f>
                          <m:fPr>
                            <m:ctrl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</m:s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num>
                          <m:den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</m:e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mr>
                    <m:mr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mr>
                  </m:m>
                </m:oMath>
              </m:oMathPara>
            </a14:m>
          </a:p>
          <a:p>
            <a:pPr/>
            <a:r>
              <a:t>The PIB solution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e>
                </m:ra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</m:oMath>
            </a14:m>
            <a:r>
              <a:t> with energy </a:t>
            </a:r>
            <a14:m>
              <m:oMath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irst-order correction to the wave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5440">
              <a:defRPr sz="9072"/>
            </a:lvl1pPr>
          </a:lstStyle>
          <a:p>
            <a:pPr/>
            <a:r>
              <a:t>First-order correction to the wavefunction</a:t>
            </a:r>
          </a:p>
        </p:txBody>
      </p:sp>
      <p:sp>
        <p:nvSpPr>
          <p:cNvPr id="210" name="came from using the linear combination of wavefunctions in the first-order te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3277" indent="-543277" defTabSz="722947">
              <a:defRPr sz="4400"/>
            </a:pPr>
            <a14:m>
              <m:oMath>
                <m:limLow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lim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came from using the linear combination of wavefunctions in the first-order term</a:t>
            </a:r>
          </a:p>
          <a:p>
            <a:pPr marL="543277" indent="-543277" defTabSz="722947">
              <a:defRPr sz="4400"/>
            </a:pPr>
            <a14:m>
              <m:oMath>
                <m:limLow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lim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, left multiplying by </a:t>
            </a: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43277" indent="-543277" defTabSz="722947">
              <a:defRPr sz="44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d>
                    <m:dPr>
                      <m:ctrlP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d>
                    <m:dPr>
                      <m:ctrlP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5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</m:oMath>
              </m:oMathPara>
            </a14:m>
          </a:p>
          <a:p>
            <a:pPr marL="543277" indent="-543277" defTabSz="722947">
              <a:defRPr sz="4400"/>
            </a:pPr>
            <a:r>
              <a:t>If there are no degenerate states, </a:t>
            </a:r>
            <a14:m>
              <m:oMath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</m:oMath>
            </a14:m>
            <a:r>
              <a:t> and therefore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lim>
                </m:limLow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{"/>
                    <m:endChr m:val="}"/>
                  </m:dPr>
                  <m:e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Sup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sSubSup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Sup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e>
                </m:d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endParaRPr sz="5000"/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irst-order correction to the wave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5440">
              <a:defRPr sz="9072"/>
            </a:lvl1pPr>
          </a:lstStyle>
          <a:p>
            <a:pPr/>
            <a:r>
              <a:t>First-order correction to the wavefunction</a:t>
            </a:r>
          </a:p>
        </p:txBody>
      </p:sp>
      <p:sp>
        <p:nvSpPr>
          <p:cNvPr id="214" name="Proportional to the extent of the first-order perturb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Low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lim>
                  </m:limLow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{"/>
                      <m:endChr m:val="}"/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sSub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sSub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e>
                  </m:d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</a:p>
          <a:p>
            <a:pPr lvl="1"/>
            <a:r>
              <a:t>Proportional to the extent of the first-order perturbation</a:t>
            </a:r>
          </a:p>
          <a:p>
            <a:pPr lvl="1"/>
            <a:r>
              <a:t>Inversely proportional to the energy gap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econd-order correction to the ener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947">
              <a:defRPr sz="9856"/>
            </a:lvl1pPr>
          </a:lstStyle>
          <a:p>
            <a:pPr/>
            <a:r>
              <a:t>Second-order correction to the energy</a:t>
            </a:r>
          </a:p>
        </p:txBody>
      </p:sp>
      <p:sp>
        <p:nvSpPr>
          <p:cNvPr id="218" name="Starting from,  , follow a similar procedure of substituting a linear combination of eigenfunctions and left-multiplying by a ket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Starting from, </a:t>
            </a: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follow a similar procedure of substituting a linear combination of eigenfunctions and left-multiplying by a ket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.</a:t>
            </a:r>
          </a:p>
          <a:p>
            <a:pPr/>
            <a14:m>
              <m:oMath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lim>
                </m:limLow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t> is the second-order correction to the energy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xercise: Approximation Metho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Approximation Methods</a:t>
            </a:r>
          </a:p>
        </p:txBody>
      </p:sp>
      <p:sp>
        <p:nvSpPr>
          <p:cNvPr id="222" name="https://colab.research.google.com/github/daveminh/Chem550-2024F/blob/main/exercises/02-Approximation_Methods.ipynb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72239">
              <a:defRPr sz="47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https://colab.research.google.com/github/daveminh/Chem550-2024F/blob/main/exercises/02-Approximation_Methods.ipynb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view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Questions</a:t>
            </a:r>
          </a:p>
        </p:txBody>
      </p:sp>
      <p:sp>
        <p:nvSpPr>
          <p:cNvPr id="226" name="Does perturbation theory provide any bounds to the ground-state energ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900"/>
              </a:spcBef>
            </a:pPr>
            <a:r>
              <a:t>Does perturbation theory provide any bounds to the ground-state energy?</a:t>
            </a:r>
          </a:p>
          <a:p>
            <a:pPr>
              <a:spcBef>
                <a:spcPts val="5900"/>
              </a:spcBef>
            </a:pPr>
            <a:r>
              <a:t>How are perturbation theory energies and wavefunctions made more accurate?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me-Independent Perturbation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4732">
              <a:defRPr sz="9744"/>
            </a:lvl1pPr>
          </a:lstStyle>
          <a:p>
            <a:pPr/>
            <a:r>
              <a:t>Time-Independent Perturbation Theory</a:t>
            </a:r>
          </a:p>
        </p:txBody>
      </p:sp>
      <p:sp>
        <p:nvSpPr>
          <p:cNvPr id="174" name="Exact solutions to Schrodinger’s equation are only known in a few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Exact solutions to Schrodinger’s equation are only known in a few systems</a:t>
            </a:r>
          </a:p>
          <a:p>
            <a:pPr/>
            <a:r>
              <a:t>For most chemical systems, we need to use approximation methods</a:t>
            </a:r>
          </a:p>
          <a:p>
            <a:pPr/>
            <a:r>
              <a:t>For certain systems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may describe the Hamiltonian</a:t>
            </a:r>
          </a:p>
          <a:p>
            <a:pPr lvl="1"/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is a Hamiltonian with a solvable Schrodinger equation</a:t>
            </a:r>
          </a:p>
          <a:p>
            <a:pPr lvl="1"/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is a perturbation to this Hamiltonian</a:t>
            </a:r>
          </a:p>
          <a:p>
            <a:pPr/>
            <a:r>
              <a:t>For example, if the potential energy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</m:oMath>
            </a14:m>
            <a:r>
              <a:t>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</m:oMath>
            </a14:m>
            <a:r>
              <a:t> can be considered a perturbation to a harmonic oscillator potential energy.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wo-level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Two-level systems</a:t>
            </a:r>
          </a:p>
        </p:txBody>
      </p:sp>
      <p:sp>
        <p:nvSpPr>
          <p:cNvPr id="178" name="Consider a system with tw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a system with two</a:t>
            </a:r>
          </a:p>
          <a:p>
            <a:pPr lvl="1"/>
            <a:r>
              <a:t>Eigenstates of the Hamiltonian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 lvl="1"/>
            <a:r>
              <a:t>Corresponding wavefunctions,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 and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</a:p>
          <a:p>
            <a:pPr lvl="1"/>
            <a:r>
              <a:t>Energy levels,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</a:p>
          <a:p>
            <a:pPr/>
            <a:r>
              <a:t>Examples are</a:t>
            </a:r>
          </a:p>
          <a:p>
            <a:pPr lvl="1"/>
            <a:r>
              <a:t>electron or nucleus with spin 1/2</a:t>
            </a:r>
          </a:p>
          <a:p>
            <a:pPr lvl="1"/>
            <a:r>
              <a:t>many-level system with two predominant states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eneral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solution</a:t>
            </a:r>
          </a:p>
        </p:txBody>
      </p:sp>
      <p:sp>
        <p:nvSpPr>
          <p:cNvPr id="182" name="The true wavefunction is  , where   and   are unkn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true wavefunction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, where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are unknown</a:t>
            </a:r>
          </a:p>
          <a:p>
            <a:pPr/>
            <a:r>
              <a:t>How to obtain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?</a:t>
            </a:r>
          </a:p>
          <a:p>
            <a:pPr/>
            <a:r>
              <a:t>Start by inserting wavefunction into the Schrodinger equation,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s the Schrodinger equ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is the Schrodinger equation</a:t>
            </a:r>
          </a:p>
          <a:p>
            <a:pPr/>
            <a:r>
              <a:t>Left-multiply by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 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,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/>
            <a:r>
              <a:t>Remember that </a:t>
            </a:r>
          </a:p>
          <a:p>
            <a:pPr lvl="2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and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lvl="2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are eigenfunctions of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, not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/>
            <a:r>
              <a:t>This is a linear algebra problem, </a:t>
            </a: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mr>
                    </m:m>
                  </m:e>
                </m:d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eqArr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eqArr>
                  </m:e>
                </m:d>
              </m:oMath>
            </a14:m>
          </a:p>
          <a:p>
            <a:pPr/>
            <a:r>
              <a:t>There is a solution when </a:t>
            </a: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mr>
                    </m:m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by expan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|"/>
                      <m:endChr m:val="|"/>
                    </m:dPr>
                    <m:e>
                      <m:m>
                        <m:m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/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by expansion</a:t>
            </a:r>
          </a:p>
          <a:p>
            <a:pPr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±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e>
                </m:rad>
              </m:oMath>
            </a14:m>
            <a:r>
              <a:t> are energies of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perturbed</a:t>
            </a:r>
            <a:r>
              <a:t> system</a:t>
            </a:r>
          </a:p>
          <a:p>
            <a:pPr/>
            <a:r>
              <a:t>Perturbed wavefunctions can be found by substituting energies into </a:t>
            </a: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mr>
                    </m:m>
                  </m:e>
                </m:d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eqArr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eqArr>
                  </m:e>
                </m:d>
              </m:oMath>
            </a14:m>
            <a:r>
              <a:t> and solving for the coefficients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any-level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Many-level systems</a:t>
            </a:r>
          </a:p>
        </p:txBody>
      </p:sp>
      <p:sp>
        <p:nvSpPr>
          <p:cNvPr id="190" name="Consider a system with multi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/>
            <a:r>
              <a:t>Consider a system with multiple</a:t>
            </a:r>
          </a:p>
          <a:p>
            <a:pPr lvl="1"/>
            <a:r>
              <a:t>Eigenstates of the Hamiltonian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: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 lvl="1"/>
            <a:r>
              <a:t>Corresponding wavefunctions: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</a:p>
          <a:p>
            <a:pPr lvl="1"/>
            <a:r>
              <a:t>Energy levels: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 lvl="1"/>
            <a:r>
              <a:t>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0,1,2,...,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/>
          </a:p>
          <a:p>
            <a:pPr/>
            <a:r>
              <a:t>We can write a perturbed </a:t>
            </a:r>
          </a:p>
          <a:p>
            <a:pPr lvl="1"/>
            <a:r>
              <a:t>Hamiltonian: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lvl="1"/>
            <a:r>
              <a:t>Wavefunction: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lvl="1"/>
            <a:r>
              <a:t>Energy: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</a:p>
          <a:p>
            <a:pPr lvl="1"/>
            <a:r>
              <a:t>Superscripts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orders</a:t>
            </a:r>
            <a:r>
              <a:t> of correction</a:t>
            </a:r>
          </a:p>
          <a:p>
            <a:pPr lvl="1"/>
            <a:r>
              <a:t>The parameter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</m:oMath>
            </a14:m>
            <a:r>
              <a:t> </a:t>
            </a:r>
          </a:p>
          <a:p>
            <a:pPr lvl="2"/>
            <a:r>
              <a:t>tracks order of perturbation</a:t>
            </a:r>
          </a:p>
          <a:p>
            <a:pPr lvl="2"/>
            <a:r>
              <a:t>ultimately set to 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Using the power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the power series</a:t>
            </a:r>
          </a:p>
        </p:txBody>
      </p:sp>
      <p:sp>
        <p:nvSpPr>
          <p:cNvPr id="194" name="We can substitute these power series into the Schrodinger equation and rearrange in terms of  ,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can substitute these power series into the Schrodinger equation and rearrange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</m:oMath>
            </a14:m>
            <a:r>
              <a:t>,</a:t>
            </a:r>
          </a:p>
          <a:p>
            <a:pPr/>
          </a:p>
          <a:p>
            <a:pPr marL="0" indent="0">
              <a:buSzTx/>
              <a:buNone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e>
                  </m:d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</m:oMath>
              </m:oMathPara>
            </a14:m>
          </a:p>
          <a:p>
            <a:pPr marL="0" indent="0">
              <a:buSzTx/>
              <a:buNone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</m:oMath>
              </m:oMathPara>
            </a14:m>
          </a:p>
          <a:p>
            <a:pPr marL="0" indent="0">
              <a:buSzTx/>
              <a:buNone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</m:oMath>
              </m:oMathPara>
            </a14:m>
          </a:p>
          <a:p>
            <a:pPr marL="0" indent="0">
              <a:buSzTx/>
              <a:buNone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</m:oMath>
              </m:oMathPara>
            </a14:m>
          </a:p>
          <a:p>
            <a:pPr marL="0" indent="0">
              <a:buSzTx/>
              <a:buNone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sSup>
                    <m:e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etermining the perturb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Determining the perturbation</a:t>
            </a:r>
          </a:p>
        </p:txBody>
      </p:sp>
      <p:sp>
        <p:nvSpPr>
          <p:cNvPr id="198" name="Because   is not zero, the coefficients of each power of   must equal to zero separately. This gives us a system of equ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Because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</m:oMath>
            </a14:m>
            <a:r>
              <a:t> is not zero, the coefficients of each power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</m:oMath>
            </a14:m>
            <a:r>
              <a:t> must equal to zero separately. This gives us a system of equations.</a:t>
            </a:r>
          </a:p>
          <a:p>
            <a:pPr lvl="1" marL="1516944" indent="-881944">
              <a:buSzPct val="100000"/>
              <a:buAutoNum type="arabicPeriod" startAt="1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1516944" indent="-881944">
              <a:buSzPct val="100000"/>
              <a:buAutoNum type="arabicPeriod" startAt="1"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1516944" indent="-881944">
              <a:buSzPct val="100000"/>
              <a:buAutoNum type="arabicPeriod" startAt="1"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/>
            <a:r>
              <a:t>We already know the solution to Eq 1. </a:t>
            </a:r>
          </a:p>
          <a:p>
            <a:pPr/>
            <a:r>
              <a:t>To solve Eq 2, we use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, because the wavefunctions are a complete set of basis functions.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