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0" y="2303859"/>
            <a:ext cx="24384000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0" y="7072312"/>
            <a:ext cx="24384000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1905000" y="0"/>
            <a:ext cx="2056329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sz="half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4200"/>
              </a:spcBef>
              <a:defRPr sz="3600"/>
            </a:lvl1pPr>
            <a:lvl2pPr marL="889000" indent="-444500" defTabSz="584200">
              <a:spcBef>
                <a:spcPts val="4200"/>
              </a:spcBef>
              <a:defRPr sz="3600"/>
            </a:lvl2pPr>
            <a:lvl3pPr marL="1333500" indent="-444500" defTabSz="584200">
              <a:spcBef>
                <a:spcPts val="4200"/>
              </a:spcBef>
              <a:defRPr sz="3600"/>
            </a:lvl3pPr>
            <a:lvl4pPr marL="1778000" indent="-444500" defTabSz="584200">
              <a:spcBef>
                <a:spcPts val="4200"/>
              </a:spcBef>
              <a:defRPr sz="3600"/>
            </a:lvl4pPr>
            <a:lvl5pPr marL="2222500" indent="-444500" defTabSz="584200">
              <a:spcBef>
                <a:spcPts val="4200"/>
              </a:spcBef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idx="1"/>
          </p:nvPr>
        </p:nvSpPr>
        <p:spPr>
          <a:xfrm>
            <a:off x="317500" y="2540000"/>
            <a:ext cx="23749000" cy="10795000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</a:lvl1pPr>
            <a:lvl2pPr>
              <a:spcBef>
                <a:spcPts val="5900"/>
              </a:spcBef>
            </a:lvl2pPr>
            <a:lvl3pPr>
              <a:spcBef>
                <a:spcPts val="5900"/>
              </a:spcBef>
            </a:lvl3pPr>
            <a:lvl4pPr>
              <a:spcBef>
                <a:spcPts val="5900"/>
              </a:spcBef>
            </a:lvl4pPr>
            <a:lvl5pPr>
              <a:spcBef>
                <a:spcPts val="5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795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b="0"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87453" y="553640"/>
            <a:ext cx="15609094" cy="303609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</a:lvl1pPr>
            <a:lvl2pPr>
              <a:spcBef>
                <a:spcPts val="5900"/>
              </a:spcBef>
            </a:lvl2pPr>
            <a:lvl3pPr>
              <a:spcBef>
                <a:spcPts val="5900"/>
              </a:spcBef>
            </a:lvl3pPr>
            <a:lvl4pPr>
              <a:spcBef>
                <a:spcPts val="5900"/>
              </a:spcBef>
            </a:lvl4pPr>
            <a:lvl5pPr>
              <a:spcBef>
                <a:spcPts val="5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5000" y="635000"/>
            <a:ext cx="23114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normAutofit fontScale="100000" lnSpcReduction="0"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17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olab.research.google.com/github/daveminh/Chem550-2024F/blob/main/exercises/02-Approximation_Methods.ipynb" TargetMode="Externa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9/30/202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9/30/2024</a:t>
            </a:r>
          </a:p>
        </p:txBody>
      </p:sp>
      <p:sp>
        <p:nvSpPr>
          <p:cNvPr id="179" name="The Variation Theorem…"/>
          <p:cNvSpPr txBox="1"/>
          <p:nvPr>
            <p:ph type="body" idx="1"/>
          </p:nvPr>
        </p:nvSpPr>
        <p:spPr>
          <a:xfrm>
            <a:off x="635000" y="3178914"/>
            <a:ext cx="23114000" cy="9521086"/>
          </a:xfrm>
          <a:prstGeom prst="rect">
            <a:avLst/>
          </a:prstGeom>
        </p:spPr>
        <p:txBody>
          <a:bodyPr numCol="2" spcCol="1155700"/>
          <a:lstStyle/>
          <a:p>
            <a:pPr/>
            <a:r>
              <a:t>The Variation Theorem</a:t>
            </a:r>
          </a:p>
          <a:p>
            <a:pPr lvl="1"/>
            <a:r>
              <a:t>Description</a:t>
            </a:r>
          </a:p>
          <a:p>
            <a:pPr lvl="1"/>
            <a:r>
              <a:t>Proof</a:t>
            </a:r>
          </a:p>
          <a:p>
            <a:pPr lvl="1"/>
            <a:r>
              <a:t>Example trial wavefunction for the hydrogenic atom</a:t>
            </a:r>
          </a:p>
          <a:p>
            <a:pPr/>
            <a:r>
              <a:t>The Rayleigh-Ritz Method</a:t>
            </a:r>
          </a:p>
          <a:p>
            <a:pPr lvl="1"/>
            <a:r>
              <a:t>Description</a:t>
            </a:r>
          </a:p>
          <a:p>
            <a:pPr lvl="1"/>
            <a:r>
              <a:t>A simple example</a:t>
            </a:r>
          </a:p>
          <a:p>
            <a:pPr lvl="1"/>
            <a:r>
              <a:t>General description</a:t>
            </a:r>
          </a:p>
          <a:p>
            <a:pPr lvl="1"/>
            <a:r>
              <a:t>Approximate PIB</a:t>
            </a:r>
          </a:p>
          <a:p>
            <a:pPr/>
            <a:r>
              <a:t>Exercise: Approximation Methods</a:t>
            </a:r>
          </a:p>
          <a:p>
            <a:pPr lvl="1"/>
          </a:p>
          <a:p>
            <a:pPr/>
            <a:r>
              <a:t>This lecture is designed to help you achieve the following learning objectives</a:t>
            </a:r>
          </a:p>
          <a:p>
            <a:pPr lvl="1"/>
            <a:r>
              <a:t>Describe variation theory and the use of basis sets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From linear combinations to matrix el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16148">
              <a:defRPr sz="8400"/>
            </a:lvl1pPr>
          </a:lstStyle>
          <a:p>
            <a:pPr/>
            <a:r>
              <a:t>From linear combinations to matrix elements</a:t>
            </a:r>
          </a:p>
        </p:txBody>
      </p:sp>
      <p:sp>
        <p:nvSpPr>
          <p:cNvPr id="213" name="As a simple example, let’s choose  . For simplicity, assume that   are real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5013" indent="-605013" defTabSz="805100">
              <a:defRPr sz="4900"/>
            </a:pPr>
            <a:r>
              <a:t>As a simple example, let’s choose </a:t>
            </a:r>
            <a14:m>
              <m:oMath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ϕ</m:t>
                </m:r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sSub>
                  <m:e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sSub>
                  <m:e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. For simplicity, assume that </a:t>
            </a:r>
            <a14:m>
              <m:oMath>
                <m:sSub>
                  <m:e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are real.</a:t>
            </a:r>
          </a:p>
          <a:p>
            <a:pPr marL="605013" indent="-605013" defTabSz="805100">
              <a:defRPr sz="490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p>
                    <m:e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p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p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τ</m:t>
                  </m:r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e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sSub>
                    <m:e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e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sSub>
                    <m:e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τ</m:t>
                  </m:r>
                </m:oMath>
              </m:oMathPara>
            </a14:m>
          </a:p>
          <a:p>
            <a:pPr lvl="1" marL="1040623" indent="-605013" defTabSz="805100">
              <a:defRPr sz="490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Sup>
                    <m:e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b>
                    <m:e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sSub>
                    <m:e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τ</m:t>
                  </m:r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e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b>
                    <m:e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sSub>
                    <m:e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τ</m:t>
                  </m:r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e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b>
                    <m:e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limUpp>
                    <m:e/>
                    <m:lim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sSub>
                    <m:e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Sup>
                    <m:e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  <m:sup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b>
                    <m:e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sSub>
                    <m:e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</a:p>
          <a:p>
            <a:pPr lvl="1" marL="1040623" indent="-605013" defTabSz="805100">
              <a:defRPr sz="490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Sup>
                    <m:e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sSub>
                    <m:e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sub>
                  </m:sSub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e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sSub>
                    <m:e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sub>
                  </m:sSub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e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sSub>
                    <m:e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</m:sub>
                  </m:sSub>
                  <m:r>
                    <a:rPr xmlns:a="http://schemas.openxmlformats.org/drawingml/2006/main" sz="5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Sup>
                    <m:e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  <m:sup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sSub>
                    <m:e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5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22</m:t>
                      </m:r>
                    </m:sub>
                  </m:sSub>
                </m:oMath>
              </m:oMathPara>
            </a14:m>
          </a:p>
          <a:p>
            <a:pPr lvl="1" marL="1040623" indent="-605013" defTabSz="805100">
              <a:defRPr sz="4900"/>
            </a:pPr>
            <a14:m>
              <m:oMath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Sup>
                  <m:e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  <m:sup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  <m:sSub>
                  <m:e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11</m:t>
                    </m:r>
                  </m:sub>
                </m:sSub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sSub>
                  <m:e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sSub>
                  <m:e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sSub>
                  <m:e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12</m:t>
                    </m:r>
                  </m:sub>
                </m:sSub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Sup>
                  <m:e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  <m:sup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  <m:sSub>
                  <m:e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22</m:t>
                    </m:r>
                  </m:sub>
                </m:sSub>
              </m:oMath>
            </a14:m>
            <a:r>
              <a:t> because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is Hermitian</a:t>
            </a:r>
          </a:p>
          <a:p>
            <a:pPr marL="605013" indent="-605013" defTabSz="805100">
              <a:defRPr sz="4900"/>
            </a:pPr>
            <a:r>
              <a:t>Similarly, </a:t>
            </a:r>
            <a14:m>
              <m:oMath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p>
                  <m:e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e>
                  <m:sup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ϕ</m:t>
                </m:r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Sup>
                  <m:e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  <m:sup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  <m:sSub>
                  <m:e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11</m:t>
                    </m:r>
                  </m:sub>
                </m:sSub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sSub>
                  <m:e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sSub>
                  <m:e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sSub>
                  <m:e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12</m:t>
                    </m:r>
                  </m:sub>
                </m:sSub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Sup>
                  <m:e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  <m:sup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  <m:sSub>
                  <m:e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22</m:t>
                    </m:r>
                  </m:sub>
                </m:sSub>
              </m:oMath>
            </a14:m>
          </a:p>
          <a:p>
            <a:pPr marL="605013" indent="-605013" defTabSz="805100">
              <a:defRPr sz="4900"/>
            </a:pPr>
            <a14:m>
              <m:oMath>
                <m:sSub>
                  <m:e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are matrix elements of the Hamiltonian operator and </a:t>
            </a:r>
            <a14:m>
              <m:oMath>
                <m:sSub>
                  <m:e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are overlap integrals.</a:t>
            </a:r>
            <a:endParaRPr sz="5000"/>
          </a:p>
        </p:txBody>
      </p:sp>
      <p:sp>
        <p:nvSpPr>
          <p:cNvPr id="2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1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Optimizing the ener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Optimizing the energy</a:t>
            </a:r>
          </a:p>
        </p:txBody>
      </p:sp>
      <p:sp>
        <p:nvSpPr>
          <p:cNvPr id="217" name="is the energ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b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num>
                  <m:den>
                    <m:sSub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den>
                </m:f>
              </m:oMath>
            </a14:m>
            <a:r>
              <a:t> is the energy</a:t>
            </a:r>
          </a:p>
          <a:p>
            <a:pPr/>
            <a:r>
              <a:t>To minimize the energy, we determine the derivative with respect to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 as,</a:t>
            </a:r>
            <a14:m>
              <m:oMath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num>
                  <m:den>
                    <m:sSub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d>
                      <m:d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num>
                  <m:den>
                    <m:sSub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den>
                </m:f>
              </m:oMath>
            </a14:m>
          </a:p>
          <a:p>
            <a:pPr/>
            <a:r>
              <a:t>By setting this and </a:t>
            </a:r>
            <a14:m>
              <m:oMath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den>
                </m:f>
              </m:oMath>
            </a14:m>
            <a:r>
              <a:t> equal to zero, we obtain the linear system of equations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22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22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1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Matrix Fo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Matrix Form</a:t>
            </a:r>
          </a:p>
        </p:txBody>
      </p:sp>
      <p:sp>
        <p:nvSpPr>
          <p:cNvPr id="221" name="In matrix form, this 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matrix form, this is </a:t>
            </a:r>
            <a14:m>
              <m:oMath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m>
                      <m:m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aseJc m:val="center"/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</m:mPr>
                      <m:m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mr>
                    </m:m>
                  </m:e>
                </m:d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eqArr>
                      <m:eqArr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eqArr>
                  </m:e>
                </m:d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eqArr>
                      <m:eqArr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eqArr>
                  </m:e>
                </m:d>
              </m:oMath>
            </a14:m>
          </a:p>
          <a:p>
            <a:pPr/>
            <a:r>
              <a:t>If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det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, this equation has a solution</a:t>
            </a:r>
          </a:p>
          <a:p>
            <a:pPr/>
            <a:r>
              <a:t>This determinant is called a “secular determinant”</a:t>
            </a:r>
          </a:p>
        </p:txBody>
      </p:sp>
      <p:sp>
        <p:nvSpPr>
          <p:cNvPr id="2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he Rayleigh-Ritz 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Rayleigh-Ritz Method</a:t>
            </a:r>
          </a:p>
        </p:txBody>
      </p:sp>
      <p:sp>
        <p:nvSpPr>
          <p:cNvPr id="225" name="Generalizes the simple example with combining two func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Generalizes the simple example with combining two functions</a:t>
            </a:r>
          </a:p>
          <a:p>
            <a:pPr/>
            <a:r>
              <a:t>The method is to find the linear combination of fixed functions that is closest to the ground-state wavefunction</a:t>
            </a:r>
          </a:p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Low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lim>
                  </m:limLow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</m:oMath>
              </m:oMathPara>
            </a14:m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are coefficients, that are allowed to vary</a:t>
            </a:r>
          </a:p>
          <a:p>
            <a:pPr lvl="1"/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are arbitrary functions, not necessarily eigenfunctions of the Hamiltonian operator</a:t>
            </a:r>
          </a:p>
          <a:p>
            <a:pPr/>
            <a:r>
              <a:t>With this form of trial function, linear algebra (instead of multivariate calculus) can be used to optimize </a:t>
            </a:r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</a:p>
        </p:txBody>
      </p:sp>
      <p:sp>
        <p:nvSpPr>
          <p:cNvPr id="2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Expectation of ener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Expectation of energy</a:t>
            </a:r>
          </a:p>
        </p:txBody>
      </p:sp>
      <p:sp>
        <p:nvSpPr>
          <p:cNvPr id="229" name="is matrix element of the Hamiltonian operat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lim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den>
                  </m:f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sSubSup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*</m:t>
                          </m:r>
                        </m:sup>
                      </m:sSubSup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  <m:sSub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*</m:t>
                          </m:r>
                        </m:sup>
                      </m:sSubSup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lim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sSub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τ</m:t>
                      </m:r>
                    </m:num>
                    <m:den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sSubSup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*</m:t>
                          </m:r>
                        </m:sup>
                      </m:sSubSup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  <m:sSub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*</m:t>
                          </m:r>
                        </m:sup>
                      </m:sSubSup>
                      <m:sSub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τ</m:t>
                      </m:r>
                    </m:den>
                  </m:f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sSubSup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*</m:t>
                          </m:r>
                        </m:sup>
                      </m:sSubSup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num>
                    <m:den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sSubSup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*</m:t>
                          </m:r>
                        </m:sup>
                      </m:sSubSup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den>
                  </m:f>
                </m:oMath>
              </m:oMathPara>
            </a14:m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is matrix element of the Hamiltonian operator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is not necessarily a Kronecker delta because </a:t>
            </a:r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are arbitrary, not eigenfunctions of an operator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Minimizing the energy"/>
          <p:cNvSpPr txBox="1"/>
          <p:nvPr>
            <p:ph type="title"/>
          </p:nvPr>
        </p:nvSpPr>
        <p:spPr>
          <a:xfrm>
            <a:off x="635000" y="317500"/>
            <a:ext cx="23114000" cy="2540000"/>
          </a:xfrm>
          <a:prstGeom prst="rect">
            <a:avLst/>
          </a:prstGeom>
        </p:spPr>
        <p:txBody>
          <a:bodyPr/>
          <a:lstStyle/>
          <a:p>
            <a:pPr/>
            <a:r>
              <a:t>Minimizing the energy</a:t>
            </a:r>
          </a:p>
        </p:txBody>
      </p:sp>
      <p:sp>
        <p:nvSpPr>
          <p:cNvPr id="233" name=", us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*</m:t>
                          </m:r>
                        </m:sup>
                      </m:sSubSup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num>
                    <m:den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sSubSup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*</m:t>
                          </m:r>
                        </m:sup>
                      </m:sSubSup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den>
                  </m:f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d>
                        <m:d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sub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  <m:sup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*</m:t>
                              </m:r>
                            </m:sup>
                          </m:sSubSup>
                          <m:sSub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sSub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sub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sSubSup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  <m:sup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*</m:t>
                              </m:r>
                            </m:sup>
                          </m:sSubSup>
                          <m:sSub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sSub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</m:num>
                    <m:den>
                      <m:sSup>
                        <m:e>
                          <m:d>
                            <m:dPr>
                              <m:ctrlP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e>
                                  <m:r>
                                    <a:rPr xmlns:a="http://schemas.openxmlformats.org/drawingml/2006/main" sz="6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xmlns:a="http://schemas.openxmlformats.org/drawingml/2006/main" sz="6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xmlns:a="http://schemas.openxmlformats.org/drawingml/2006/main" sz="6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xmlns:a="http://schemas.openxmlformats.org/drawingml/2006/main" sz="6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sSubSup>
                                <m:e>
                                  <m:r>
                                    <a:rPr xmlns:a="http://schemas.openxmlformats.org/drawingml/2006/main" sz="6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xmlns:a="http://schemas.openxmlformats.org/drawingml/2006/main" sz="6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  <m:sup>
                                  <m:r>
                                    <a:rPr xmlns:a="http://schemas.openxmlformats.org/drawingml/2006/main" sz="6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*</m:t>
                                  </m:r>
                                </m:sup>
                              </m:sSubSup>
                              <m:sSub>
                                <m:e>
                                  <m:r>
                                    <a:rPr xmlns:a="http://schemas.openxmlformats.org/drawingml/2006/main" sz="6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xmlns:a="http://schemas.openxmlformats.org/drawingml/2006/main" sz="6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a:rPr xmlns:a="http://schemas.openxmlformats.org/drawingml/2006/main" sz="6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xmlns:a="http://schemas.openxmlformats.org/drawingml/2006/main" sz="6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xmlns:a="http://schemas.openxmlformats.org/drawingml/2006/main" sz="6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</m:oMath>
              </m:oMathPara>
            </a14:m>
          </a:p>
          <a:p>
            <a:pPr lvl="1"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*</m:t>
                        </m:r>
                      </m:sup>
                    </m:sSubSup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d>
                      <m:d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d>
                  </m:num>
                  <m:den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sSub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*</m:t>
                        </m:r>
                      </m:sup>
                    </m:sSubSup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 , using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sSub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*</m:t>
                        </m:r>
                      </m:sup>
                    </m:sSubSup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num>
                  <m:den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sSub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*</m:t>
                        </m:r>
                      </m:sup>
                    </m:sSubSup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den>
                </m:f>
              </m:oMath>
            </a14:m>
          </a:p>
          <a:p>
            <a:pPr/>
            <a:r>
              <a:t>For the minimum E, </a:t>
            </a:r>
            <a14:m>
              <m:oMath>
                <m:limLow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lim>
                </m:limLow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e>
                </m:d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 for every i</a:t>
            </a:r>
          </a:p>
          <a:p>
            <a:pPr lvl="1"/>
            <a:r>
              <a:t>This is a linear algebra problem.</a:t>
            </a:r>
          </a:p>
          <a:p>
            <a:pPr lvl="1"/>
            <a:r>
              <a:t>It has a solution if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det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.</a:t>
            </a:r>
          </a:p>
        </p:txBody>
      </p:sp>
      <p:sp>
        <p:nvSpPr>
          <p:cNvPr id="2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3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Example: Application to PI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Application to PIB</a:t>
            </a:r>
          </a:p>
        </p:txBody>
      </p:sp>
      <p:sp>
        <p:nvSpPr>
          <p:cNvPr id="237" name="Let’s use the fixed functions   and   in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use the fixed functions </a:t>
            </a:r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and </a:t>
            </a:r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in </a:t>
            </a:r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.</a:t>
            </a:r>
          </a:p>
          <a:p>
            <a:pPr/>
            <a:r>
              <a:t>The matrix elements are,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30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22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105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30</m:t>
                      </m:r>
                    </m:den>
                  </m:f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140</m:t>
                      </m:r>
                    </m:den>
                  </m:f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22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630</m:t>
                      </m:r>
                    </m:den>
                  </m:f>
                </m:oMath>
              </m:oMathPara>
            </a14:m>
          </a:p>
        </p:txBody>
      </p:sp>
      <p:sp>
        <p:nvSpPr>
          <p:cNvPr id="2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3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Approximate PIB energy levels"/>
          <p:cNvSpPr txBox="1"/>
          <p:nvPr>
            <p:ph type="title"/>
          </p:nvPr>
        </p:nvSpPr>
        <p:spPr>
          <a:xfrm>
            <a:off x="635000" y="317500"/>
            <a:ext cx="23114000" cy="2540000"/>
          </a:xfrm>
          <a:prstGeom prst="rect">
            <a:avLst/>
          </a:prstGeom>
        </p:spPr>
        <p:txBody>
          <a:bodyPr/>
          <a:lstStyle/>
          <a:p>
            <a:pPr/>
            <a:r>
              <a:t>Approximate PIB energy levels</a:t>
            </a:r>
          </a:p>
        </p:txBody>
      </p:sp>
      <p:sp>
        <p:nvSpPr>
          <p:cNvPr id="241" name="is the secular determinant, where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2666" indent="-592666" defTabSz="788669">
              <a:defRPr sz="4800"/>
            </a:pPr>
            <a14:m>
              <m:oMath>
                <m:d>
                  <m:dPr>
                    <m:ctrlP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|"/>
                    <m:endChr m:val="|"/>
                  </m:dPr>
                  <m:e>
                    <m:m>
                      <m:mPr>
                        <m:ctrlP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aseJc m:val="center"/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</m:mPr>
                      <m:mr>
                        <m:e>
                          <m:f>
                            <m:fPr>
                              <m:ctrlPr>
                                <a:rPr xmlns:a="http://schemas.openxmlformats.org/drawingml/2006/main" sz="5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type m:val="bar"/>
                            </m:fPr>
                            <m:num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f>
                            <m:fPr>
                              <m:ctrlPr>
                                <a:rPr xmlns:a="http://schemas.openxmlformats.org/drawingml/2006/main" sz="5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type m:val="bar"/>
                            </m:fPr>
                            <m:num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ϵ</m:t>
                              </m:r>
                            </m:num>
                            <m:den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</m:e>
                        <m:e>
                          <m:f>
                            <m:fPr>
                              <m:ctrlPr>
                                <a:rPr xmlns:a="http://schemas.openxmlformats.org/drawingml/2006/main" sz="5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type m:val="bar"/>
                            </m:fPr>
                            <m:num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f>
                            <m:fPr>
                              <m:ctrlPr>
                                <a:rPr xmlns:a="http://schemas.openxmlformats.org/drawingml/2006/main" sz="5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type m:val="bar"/>
                            </m:fPr>
                            <m:num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ϵ</m:t>
                              </m:r>
                            </m:num>
                            <m:den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140</m:t>
                              </m:r>
                            </m:den>
                          </m:f>
                        </m:e>
                      </m:mr>
                      <m:mr>
                        <m:e>
                          <m:f>
                            <m:fPr>
                              <m:ctrlPr>
                                <a:rPr xmlns:a="http://schemas.openxmlformats.org/drawingml/2006/main" sz="5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type m:val="bar"/>
                            </m:fPr>
                            <m:num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f>
                            <m:fPr>
                              <m:ctrlPr>
                                <a:rPr xmlns:a="http://schemas.openxmlformats.org/drawingml/2006/main" sz="5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type m:val="bar"/>
                            </m:fPr>
                            <m:num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ϵ</m:t>
                              </m:r>
                            </m:num>
                            <m:den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140</m:t>
                              </m:r>
                            </m:den>
                          </m:f>
                        </m:e>
                        <m:e>
                          <m:f>
                            <m:fPr>
                              <m:ctrlPr>
                                <a:rPr xmlns:a="http://schemas.openxmlformats.org/drawingml/2006/main" sz="5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type m:val="bar"/>
                            </m:fPr>
                            <m:num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105</m:t>
                              </m:r>
                            </m:den>
                          </m:f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f>
                            <m:fPr>
                              <m:ctrlPr>
                                <a:rPr xmlns:a="http://schemas.openxmlformats.org/drawingml/2006/main" sz="5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type m:val="bar"/>
                            </m:fPr>
                            <m:num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ϵ</m:t>
                              </m:r>
                            </m:num>
                            <m:den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630</m:t>
                              </m:r>
                            </m:den>
                          </m:f>
                        </m:e>
                      </m:mr>
                    </m:m>
                  </m:e>
                </m:d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252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56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ϵ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p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ϵ</m:t>
                    </m:r>
                  </m:e>
                  <m:sup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/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529200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 is the secular determinant, where </a:t>
            </a:r>
            <a14:m>
              <m:oMath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ϵ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num>
                  <m:den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</m:oMath>
            </a14:m>
            <a:r>
              <a:t>. </a:t>
            </a:r>
          </a:p>
          <a:p>
            <a:pPr marL="592666" indent="-592666" defTabSz="788669">
              <a:defRPr sz="4800"/>
            </a:pPr>
            <a:r>
              <a:t>Using the quadratic equation, </a:t>
            </a:r>
            <a14:m>
              <m:oMath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ϵ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56</m:t>
                    </m:r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rad>
                      <m:radPr>
                        <m:ctrlP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degHide m:val="on"/>
                      </m:radPr>
                      <m:deg/>
                      <m:e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2128</m:t>
                        </m:r>
                      </m:e>
                    </m:rad>
                  </m:num>
                  <m:den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51.065</m:t>
                </m:r>
                <m:r>
                  <m:rPr>
                    <m:nor/>
                  </m:rP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and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4.93487</m:t>
                </m:r>
              </m:oMath>
            </a14:m>
            <a:r>
              <a:t>.</a:t>
            </a:r>
          </a:p>
          <a:p>
            <a:pPr marL="592666" indent="-592666" defTabSz="788669">
              <a:defRPr sz="480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e>
                        <m:sup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num>
                    <m:den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sSup>
                        <m:e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0.1250018</m:t>
                      </m:r>
                      <m:sSup>
                        <m:e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</m:oMath>
              </m:oMathPara>
            </a14:m>
          </a:p>
          <a:p>
            <a:pPr marL="592666" indent="-592666" defTabSz="788669">
              <a:defRPr sz="4800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0.125</m:t>
                      </m:r>
                      <m:sSup>
                        <m:e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</m:oMath>
              </m:oMathPara>
            </a14:m>
            <a:endParaRPr sz="5000"/>
          </a:p>
        </p:txBody>
      </p:sp>
      <p:sp>
        <p:nvSpPr>
          <p:cNvPr id="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4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Determining coeffici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Determining coefficients</a:t>
            </a:r>
          </a:p>
        </p:txBody>
      </p:sp>
      <p:sp>
        <p:nvSpPr>
          <p:cNvPr id="245" name="The secular equations are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secular equations are,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e>
                  </m:d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e>
                  </m:d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e>
                  </m:d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e>
                  </m:d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  <a:p>
            <a:pPr/>
            <a:r>
              <a:t>We already have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4.93487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</m:oMath>
            </a14:m>
            <a:r>
              <a:t>. Next, find </a:t>
            </a:r>
            <a14:m>
              <m:oMath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num>
                  <m:den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den>
                </m:f>
              </m:oMath>
            </a14:m>
            <a:r>
              <a:t> by rearranging the first equation, </a:t>
            </a:r>
            <a14:m>
              <m:oMath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num>
                  <m:den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d>
                      <m:d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e>
                    </m:d>
                  </m:num>
                  <m:den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d>
                      <m:d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type m:val="bar"/>
                          </m:fPr>
                          <m:num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a:rPr xmlns:a="http://schemas.openxmlformats.org/drawingml/2006/main" sz="6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xmlns:a="http://schemas.openxmlformats.org/drawingml/2006/main" sz="6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den>
                        </m:f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e>
                    </m:d>
                  </m:num>
                  <m:den>
                    <m:d>
                      <m:d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type m:val="bar"/>
                          </m:fPr>
                          <m:num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a:rPr xmlns:a="http://schemas.openxmlformats.org/drawingml/2006/main" sz="6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xmlns:a="http://schemas.openxmlformats.org/drawingml/2006/main" sz="6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30</m:t>
                            </m: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den>
                        </m:f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140</m:t>
                        </m:r>
                      </m:e>
                    </m:d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1.13342</m:t>
                </m:r>
              </m:oMath>
            </a14:m>
          </a:p>
          <a:p>
            <a:pPr/>
            <a:r>
              <a:t>Thus the unnormalized wavefunction is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1.13342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d>
              </m:oMath>
            </a14:m>
          </a:p>
        </p:txBody>
      </p:sp>
      <p:sp>
        <p:nvSpPr>
          <p:cNvPr id="2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4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Determining coefficients II"/>
          <p:cNvSpPr txBox="1"/>
          <p:nvPr>
            <p:ph type="title"/>
          </p:nvPr>
        </p:nvSpPr>
        <p:spPr>
          <a:xfrm>
            <a:off x="635000" y="317500"/>
            <a:ext cx="23114000" cy="2540000"/>
          </a:xfrm>
          <a:prstGeom prst="rect">
            <a:avLst/>
          </a:prstGeom>
        </p:spPr>
        <p:txBody>
          <a:bodyPr/>
          <a:lstStyle/>
          <a:p>
            <a:pPr/>
            <a:r>
              <a:t>Determining coefficients II</a:t>
            </a:r>
          </a:p>
        </p:txBody>
      </p:sp>
      <p:sp>
        <p:nvSpPr>
          <p:cNvPr id="249" name="The unnormalized wavefunction 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unnormalized wavefunction is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1.13342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d>
              </m:oMath>
            </a14:m>
          </a:p>
          <a:p>
            <a:pPr/>
            <a:r>
              <a:t>To normalize, integrate </a:t>
            </a:r>
            <a14:m>
              <m:oMath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∫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bSup>
                <m:sSup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∫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bSup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2.26684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1.2864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e>
                </m:d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</a:p>
          <a:p>
            <a:pPr/>
            <a:r>
              <a:t>Using a standard integral </a:t>
            </a:r>
            <a14:m>
              <m:oMath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∫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bSup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</m:t>
                    </m:r>
                  </m:num>
                  <m:den>
                    <m:d>
                      <m:d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</m:t>
                    </m:r>
                  </m:den>
                </m:f>
              </m:oMath>
            </a14:m>
            <a:r>
              <a:t>, this is</a:t>
            </a:r>
            <a14:m>
              <m:oMath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∫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bSup>
                <m:sSup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p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2.26684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1.2864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e>
                </m:d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0.0515642</m:t>
                </m:r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</m:oMath>
            </a14:m>
          </a:p>
          <a:p>
            <a:pPr/>
            <a:r>
              <a:t>To normalize,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4.40378</m:t>
                </m:r>
              </m:oMath>
            </a14:m>
            <a:r>
              <a:t>. </a:t>
            </a:r>
          </a:p>
          <a:p>
            <a:pPr/>
            <a:r>
              <a:t>The normalized wave function is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4.40378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4.99133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</a:p>
        </p:txBody>
      </p:sp>
      <p:sp>
        <p:nvSpPr>
          <p:cNvPr id="2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4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he Variation Theor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Variation Theorem</a:t>
            </a:r>
          </a:p>
        </p:txBody>
      </p:sp>
      <p:sp>
        <p:nvSpPr>
          <p:cNvPr id="183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Exercise: Approximation Method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Exercise: Approximation Methods</a:t>
            </a:r>
          </a:p>
        </p:txBody>
      </p:sp>
      <p:sp>
        <p:nvSpPr>
          <p:cNvPr id="253" name="https://colab.research.google.com/github/daveminh/Chem550-2024F/blob/main/exercises/02-Approximation_Methods.ipynb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72239">
              <a:defRPr sz="47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https://colab.research.google.com/github/daveminh/Chem550-2024F/blob/main/exercises/02-Approximation_Methods.ipynb</a:t>
            </a:r>
          </a:p>
        </p:txBody>
      </p:sp>
      <p:sp>
        <p:nvSpPr>
          <p:cNvPr id="2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view 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 Questions</a:t>
            </a:r>
          </a:p>
        </p:txBody>
      </p:sp>
      <p:sp>
        <p:nvSpPr>
          <p:cNvPr id="257" name="Compare and contrast perturbation and variation theo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Compare and contrast perturbation and variation theory</a:t>
            </a:r>
          </a:p>
          <a:p>
            <a:pPr/>
            <a:r>
              <a:t>Does variation theory provide an upper or lower bound to the ground-state energy?</a:t>
            </a:r>
          </a:p>
          <a:p>
            <a:pPr/>
            <a:r>
              <a:t>What is the motivation behind the Raleigh-Ritz method?</a:t>
            </a:r>
          </a:p>
          <a:p>
            <a:pPr/>
            <a:r>
              <a:t>What is a secular determinant?</a:t>
            </a:r>
          </a:p>
        </p:txBody>
      </p:sp>
      <p:sp>
        <p:nvSpPr>
          <p:cNvPr id="2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Variation The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Variation Theory</a:t>
            </a:r>
          </a:p>
        </p:txBody>
      </p:sp>
      <p:sp>
        <p:nvSpPr>
          <p:cNvPr id="186" name="Exact solutions to Schrodinger’s equation are only known in a few syste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Exact solutions to Schrodinger’s equation are only known in a few systems</a:t>
            </a:r>
          </a:p>
          <a:p>
            <a:pPr/>
            <a:r>
              <a:t>For most chemical systems, we need to use approximation methods</a:t>
            </a:r>
          </a:p>
          <a:p>
            <a:pPr/>
            <a:r>
              <a:t>Many approximation methods are based on the variational principle</a:t>
            </a:r>
          </a:p>
          <a:p>
            <a:pPr/>
            <a:r>
              <a:t>For any test wavefunction </a:t>
            </a:r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, the expectation of the energy is greater than the ground state energy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</m:oMath>
            </a14:m>
            <a:r>
              <a:t>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∫</m:t>
                    </m:r>
                    <m:sSub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*</m:t>
                        </m:r>
                      </m:sup>
                    </m:sSubSup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τ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∫</m:t>
                    </m:r>
                    <m:sSub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*</m:t>
                        </m:r>
                      </m:sup>
                    </m:sSubSup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τ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≥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</m:oMath>
            </a14:m>
          </a:p>
          <a:p>
            <a:pPr/>
            <a:r>
              <a:t>Approximate wavefunctions can be found by trial and error. They can be tested to see whether they are closer to the true wavefunction.</a:t>
            </a:r>
          </a:p>
        </p:txBody>
      </p:sp>
      <p:sp>
        <p:nvSpPr>
          <p:cNvPr id="187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roof"/>
          <p:cNvSpPr txBox="1"/>
          <p:nvPr>
            <p:ph type="title"/>
          </p:nvPr>
        </p:nvSpPr>
        <p:spPr>
          <a:xfrm>
            <a:off x="635000" y="317500"/>
            <a:ext cx="23114000" cy="2540000"/>
          </a:xfrm>
          <a:prstGeom prst="rect">
            <a:avLst/>
          </a:prstGeom>
        </p:spPr>
        <p:txBody>
          <a:bodyPr/>
          <a:lstStyle/>
          <a:p>
            <a:pPr/>
            <a:r>
              <a:t>Proof</a:t>
            </a:r>
          </a:p>
        </p:txBody>
      </p:sp>
      <p:sp>
        <p:nvSpPr>
          <p:cNvPr id="190" name="Let  , where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1155700"/>
          <a:lstStyle/>
          <a:p>
            <a:pPr marL="592666" indent="-592666" defTabSz="788669">
              <a:defRPr sz="4800"/>
            </a:pPr>
            <a:r>
              <a:t>Let </a:t>
            </a:r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Low>
                <m:sSub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sSub>
                  <m:e>
                    <m:r>
                      <m:rPr>
                        <m:sty m:val="p"/>
                      </m:rP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, where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sSub>
                  <m:e>
                    <m:r>
                      <m:rPr>
                        <m:sty m:val="p"/>
                      </m:rP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sSub>
                  <m:e>
                    <m:r>
                      <m:rPr>
                        <m:sty m:val="p"/>
                      </m:rP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. </a:t>
            </a:r>
          </a:p>
          <a:p>
            <a:pPr lvl="1" marL="1019386" indent="-592666" defTabSz="788669">
              <a:defRPr sz="4800"/>
            </a:pPr>
            <a:r>
              <a:rPr i="1">
                <a:latin typeface="+mj-lt"/>
                <a:ea typeface="+mj-ea"/>
                <a:cs typeface="+mj-cs"/>
                <a:sym typeface="Helvetica"/>
              </a:rPr>
              <a:t>Any</a:t>
            </a:r>
            <a:r>
              <a:t> function can be written this way. </a:t>
            </a:r>
          </a:p>
          <a:p>
            <a:pPr lvl="1" marL="1019386" indent="-592666" defTabSz="788669">
              <a:defRPr sz="4800"/>
            </a:pPr>
            <a:r>
              <a:t>For simplicity, assume that it is normalized.</a:t>
            </a:r>
          </a:p>
          <a:p>
            <a:pPr marL="592666" indent="-592666" defTabSz="788669">
              <a:defRPr sz="4800"/>
            </a:pPr>
          </a:p>
          <a:p>
            <a:pPr marL="592666" indent="-592666" defTabSz="788669">
              <a:defRPr sz="480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</m:sub>
                  </m:sSub>
                </m:oMath>
              </m:oMathPara>
            </a14:m>
          </a:p>
          <a:p>
            <a:pPr lvl="1" marL="1019386" indent="-592666" defTabSz="788669">
              <a:defRPr sz="480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bSup>
                    <m:e>
                      <m:r>
                        <m:rPr>
                          <m:sty m:val="p"/>
                        </m:rP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  <m:sup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bSup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τ</m:t>
                  </m:r>
                </m:oMath>
              </m:oMathPara>
            </a14:m>
          </a:p>
          <a:p>
            <a:pPr lvl="1" marL="1019386" indent="-592666" defTabSz="788669">
              <a:defRPr sz="480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limLow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Low>
                  <m:sSubSup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  <m:sup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bSup>
                  <m:sSubSup>
                    <m:e>
                      <m:r>
                        <m:rPr>
                          <m:sty m:val="p"/>
                        </m:rP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  <m:sup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bSup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limLow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sSup>
                        <m:e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lim>
                  </m:limLow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sSup>
                        <m:e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sub>
                  </m:sSub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sSup>
                        <m:e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τ</m:t>
                  </m:r>
                </m:oMath>
              </m:oMathPara>
            </a14:m>
          </a:p>
          <a:p>
            <a:pPr lvl="1" marL="1019386" indent="-592666" defTabSz="788669">
              <a:defRPr sz="480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Low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e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lim>
                  </m:limLow>
                  <m:sSubSup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  <m:sup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bSup>
                  <m:sSubSup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  <m:sup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bSup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bSup>
                    <m:e>
                      <m:r>
                        <m:rPr>
                          <m:sty m:val="p"/>
                        </m:rP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  <m:sup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bSup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sSup>
                        <m:e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τ</m:t>
                  </m:r>
                </m:oMath>
              </m:oMathPara>
            </a14:m>
          </a:p>
          <a:p>
            <a:pPr lvl="1" marL="1019386" indent="-592666" defTabSz="788669">
              <a:defRPr sz="480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Low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e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lim>
                  </m:limLow>
                  <m:sSubSup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  <m:sup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bSup>
                  <m:sSubSup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  <m:sup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bSup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sSup>
                        <m:e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bSup>
                    <m:e>
                      <m:r>
                        <m:rPr>
                          <m:sty m:val="p"/>
                        </m:rP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  <m:sup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bSup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sSup>
                        <m:e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τ</m:t>
                  </m:r>
                </m:oMath>
              </m:oMathPara>
            </a14:m>
          </a:p>
          <a:p>
            <a:pPr lvl="1" marL="1019386" indent="-592666" defTabSz="788669">
              <a:defRPr sz="480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Low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Low>
                  <m:sSubSup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  <m:sup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bSup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marL="592666" indent="-592666" defTabSz="788669">
              <a:defRPr sz="4800"/>
            </a:pPr>
            <a:r>
              <a:t>Because </a:t>
            </a:r>
            <a14:m>
              <m:oMath>
                <m:sSubSup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  <m:sup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  <m:sSub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is a square and </a:t>
            </a:r>
            <a14:m>
              <m:oMath>
                <m:sSub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</m:oMath>
            </a14:m>
            <a:r>
              <a:t> is the lowest energy, </a:t>
            </a:r>
            <a14:m>
              <m:oMath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≥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. Therefore, </a:t>
            </a:r>
            <a14:m>
              <m:oMath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≥</m:t>
                </m:r>
                <m:sSub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</m:oMath>
            </a14:m>
            <a:r>
              <a:t>.</a:t>
            </a:r>
            <a:endParaRPr sz="5000"/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Example:   of a hydrogenic atom"/>
          <p:cNvSpPr txBox="1"/>
          <p:nvPr>
            <p:ph type="title"/>
          </p:nvPr>
        </p:nvSpPr>
        <p:spPr>
          <a:xfrm>
            <a:off x="635000" y="317500"/>
            <a:ext cx="23114000" cy="2540000"/>
          </a:xfrm>
          <a:prstGeom prst="rect">
            <a:avLst/>
          </a:prstGeom>
        </p:spPr>
        <p:txBody>
          <a:bodyPr/>
          <a:lstStyle/>
          <a:p>
            <a:pPr defTabSz="813315">
              <a:defRPr sz="11088"/>
            </a:pPr>
            <a:r>
              <a:t>Example: </a:t>
            </a:r>
            <a14:m>
              <m:oMath>
                <m:sSub>
                  <m:e>
                    <m:r>
                      <a:rPr xmlns:a="http://schemas.openxmlformats.org/drawingml/2006/main" sz="1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1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</m:oMath>
            </a14:m>
            <a:r>
              <a:t> of a hydrogenic atom</a:t>
            </a:r>
            <a:endParaRPr sz="11200"/>
          </a:p>
        </p:txBody>
      </p:sp>
      <p:sp>
        <p:nvSpPr>
          <p:cNvPr id="194" name="In this case the true answer is known. Can we use variation theory to find an answer that is close to the true answer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8326" indent="-438326" defTabSz="583287">
              <a:defRPr sz="3550"/>
            </a:pPr>
            <a:r>
              <a:t>In this case the true answer is known. Can we use variation theory to find an answer that is close to the true answer?</a:t>
            </a:r>
          </a:p>
          <a:p>
            <a:pPr marL="438326" indent="-438326" defTabSz="583287">
              <a:defRPr sz="3550"/>
            </a:pPr>
          </a:p>
          <a:p>
            <a:pPr marL="438326" indent="-438326" defTabSz="583287">
              <a:defRPr sz="3550"/>
            </a:pPr>
            <a:r>
              <a:t>Let us use a test function </a:t>
            </a:r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α</m:t>
                    </m:r>
                    <m:sSup>
                      <m:e>
                        <m:r>
                          <a:rPr xmlns:a="http://schemas.openxmlformats.org/drawingml/2006/main" sz="4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xmlns:a="http://schemas.openxmlformats.org/drawingml/2006/main" sz="4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sup>
                </m:sSup>
              </m:oMath>
            </a14:m>
            <a:r>
              <a:t>. What is </a:t>
            </a:r>
            <a14:m>
              <m:oMath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α</m:t>
                </m:r>
              </m:oMath>
            </a14:m>
            <a:r>
              <a:t>?</a:t>
            </a:r>
          </a:p>
          <a:p>
            <a:pPr marL="438326" indent="-438326" defTabSz="583287">
              <a:defRPr sz="3550"/>
            </a:pPr>
          </a:p>
          <a:p>
            <a:pPr marL="438326" indent="-438326" defTabSz="583287">
              <a:defRPr sz="3550"/>
            </a:pPr>
            <a:r>
              <a:t>Remember the Hamiltonian is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4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4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sSup>
                      <m:e>
                        <m:r>
                          <a:rPr xmlns:a="http://schemas.openxmlformats.org/drawingml/2006/main" sz="4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xmlns:a="http://schemas.openxmlformats.org/drawingml/2006/main" sz="4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f>
                  <m:fPr>
                    <m:ctrlP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num>
                  <m:den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den>
                </m:f>
                <m:d>
                  <m:dPr>
                    <m:ctrlP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p>
                      <m:e>
                        <m:r>
                          <a:rPr xmlns:a="http://schemas.openxmlformats.org/drawingml/2006/main" sz="4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xmlns:a="http://schemas.openxmlformats.org/drawingml/2006/main" sz="4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xmlns:a="http://schemas.openxmlformats.org/drawingml/2006/main" sz="4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4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a:rPr xmlns:a="http://schemas.openxmlformats.org/drawingml/2006/main" sz="4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xmlns:a="http://schemas.openxmlformats.org/drawingml/2006/main" sz="4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den>
                    </m:f>
                  </m:e>
                </m:d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a:rPr xmlns:a="http://schemas.openxmlformats.org/drawingml/2006/main" sz="4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xmlns:a="http://schemas.openxmlformats.org/drawingml/2006/main" sz="4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e>
                        <m:r>
                          <a:rPr xmlns:a="http://schemas.openxmlformats.org/drawingml/2006/main" sz="4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a:rPr xmlns:a="http://schemas.openxmlformats.org/drawingml/2006/main" sz="4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den>
                </m:f>
              </m:oMath>
            </a14:m>
            <a:r>
              <a:t>. It has no angular dependence.</a:t>
            </a:r>
          </a:p>
          <a:p>
            <a:pPr marL="438326" indent="-438326" defTabSz="583287">
              <a:defRPr sz="3550"/>
            </a:pPr>
          </a:p>
          <a:p>
            <a:pPr marL="438326" indent="-438326" defTabSz="583287">
              <a:defRPr sz="3550"/>
            </a:pPr>
            <a:r>
              <a:t>Expectation values of the Hamiltonian are Gaussian integrals,</a:t>
            </a:r>
          </a:p>
          <a:p>
            <a:pPr lvl="1" marL="753921" indent="-438326" defTabSz="583287">
              <a:defRPr sz="355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⟨</m:t>
                  </m:r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4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4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4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a:rPr xmlns:a="http://schemas.openxmlformats.org/drawingml/2006/main" sz="4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4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4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⟩</m:t>
                  </m:r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e>
                        <m:sup>
                          <m:r>
                            <a:rPr xmlns:a="http://schemas.openxmlformats.org/drawingml/2006/main"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e>
                          <m:r>
                            <a:rPr xmlns:a="http://schemas.openxmlformats.org/drawingml/2006/main"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p>
                          <m:f>
                            <m:fPr>
                              <m:ctrlPr>
                                <a:rPr xmlns:a="http://schemas.openxmlformats.org/drawingml/2006/main" sz="4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type m:val="lin"/>
                            </m:fPr>
                            <m:num>
                              <m:r>
                                <a:rPr xmlns:a="http://schemas.openxmlformats.org/drawingml/2006/main" sz="4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xmlns:a="http://schemas.openxmlformats.org/drawingml/2006/main" sz="4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num>
                    <m:den>
                      <m:r>
                        <a:rPr xmlns:a="http://schemas.openxmlformats.org/drawingml/2006/main" sz="4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ad>
                        <m:radPr>
                          <m:ctrlPr>
                            <a:rPr xmlns:a="http://schemas.openxmlformats.org/drawingml/2006/main"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degHide m:val="on"/>
                        </m:radPr>
                        <m:deg/>
                        <m:e>
                          <m:r>
                            <a:rPr xmlns:a="http://schemas.openxmlformats.org/drawingml/2006/main"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b>
                        <m:e>
                          <m:r>
                            <a:rPr xmlns:a="http://schemas.openxmlformats.org/drawingml/2006/main"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xmlns:a="http://schemas.openxmlformats.org/drawingml/2006/main"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ad>
                        <m:radPr>
                          <m:ctrlPr>
                            <a:rPr xmlns:a="http://schemas.openxmlformats.org/drawingml/2006/main"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degHide m:val="on"/>
                        </m:radPr>
                        <m:deg/>
                        <m:e>
                          <m:r>
                            <a:rPr xmlns:a="http://schemas.openxmlformats.org/drawingml/2006/main"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rad>
                    </m:den>
                  </m:f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4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a:rPr xmlns:a="http://schemas.openxmlformats.org/drawingml/2006/main"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xmlns:a="http://schemas.openxmlformats.org/drawingml/2006/main"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4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e>
                          <m:r>
                            <a:rPr xmlns:a="http://schemas.openxmlformats.org/drawingml/2006/main"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ϵ</m:t>
                          </m:r>
                        </m:e>
                        <m:sub>
                          <m:r>
                            <a:rPr xmlns:a="http://schemas.openxmlformats.org/drawingml/2006/main"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xmlns:a="http://schemas.openxmlformats.org/drawingml/2006/main" sz="4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</m:den>
                  </m:f>
                </m:oMath>
              </m:oMathPara>
            </a14:m>
          </a:p>
          <a:p>
            <a:pPr lvl="1" marL="753921" indent="-438326" defTabSz="583287">
              <a:defRPr sz="355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⟨</m:t>
                  </m:r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4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4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4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4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⟩</m:t>
                  </m:r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d>
                        <m:dPr>
                          <m:ctrlPr>
                            <a:rPr xmlns:a="http://schemas.openxmlformats.org/drawingml/2006/main"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xmlns:a="http://schemas.openxmlformats.org/drawingml/2006/main" sz="4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type m:val="bar"/>
                            </m:fPr>
                            <m:num>
                              <m:r>
                                <a:rPr xmlns:a="http://schemas.openxmlformats.org/drawingml/2006/main" sz="4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a:rPr xmlns:a="http://schemas.openxmlformats.org/drawingml/2006/main" sz="4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xmlns:a="http://schemas.openxmlformats.org/drawingml/2006/main" sz="4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den>
                          </m:f>
                        </m:e>
                      </m:d>
                    </m:e>
                    <m:sup>
                      <m:f>
                        <m:fPr>
                          <m:ctrlPr>
                            <a:rPr xmlns:a="http://schemas.openxmlformats.org/drawingml/2006/main"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lin"/>
                        </m:fPr>
                        <m:num>
                          <m:r>
                            <a:rPr xmlns:a="http://schemas.openxmlformats.org/drawingml/2006/main"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xmlns:a="http://schemas.openxmlformats.org/drawingml/2006/main"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sup>
                  </m:sSup>
                </m:oMath>
              </m:oMathPara>
            </a14:m>
          </a:p>
          <a:p>
            <a:pPr marL="438326" indent="-438326" defTabSz="583287">
              <a:defRPr sz="3550"/>
            </a:pPr>
            <a14:m>
              <m:oMath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4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4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α</m:t>
                    </m:r>
                  </m:num>
                  <m:den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e>
                        <m:r>
                          <a:rPr xmlns:a="http://schemas.openxmlformats.org/drawingml/2006/main" sz="4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4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den>
                </m:f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a:rPr xmlns:a="http://schemas.openxmlformats.org/drawingml/2006/main" sz="4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xmlns:a="http://schemas.openxmlformats.org/drawingml/2006/main" sz="4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e>
                        <m:r>
                          <a:rPr xmlns:a="http://schemas.openxmlformats.org/drawingml/2006/main" sz="4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p>
                        <m:f>
                          <m:fPr>
                            <m:ctrlPr>
                              <a:rPr xmlns:a="http://schemas.openxmlformats.org/drawingml/2006/main" sz="4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type m:val="lin"/>
                          </m:fPr>
                          <m:num>
                            <m:r>
                              <a:rPr xmlns:a="http://schemas.openxmlformats.org/drawingml/2006/main" sz="4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xmlns:a="http://schemas.openxmlformats.org/drawingml/2006/main" sz="4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num>
                  <m:den>
                    <m:rad>
                      <m:radPr>
                        <m:ctrlPr>
                          <a:rPr xmlns:a="http://schemas.openxmlformats.org/drawingml/2006/main" sz="4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degHide m:val="on"/>
                      </m:radPr>
                      <m:deg/>
                      <m:e>
                        <m:r>
                          <a:rPr xmlns:a="http://schemas.openxmlformats.org/drawingml/2006/main" sz="4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e>
                        <m:r>
                          <a:rPr xmlns:a="http://schemas.openxmlformats.org/drawingml/2006/main" sz="4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a:rPr xmlns:a="http://schemas.openxmlformats.org/drawingml/2006/main" sz="4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sSup>
                      <m:e>
                        <m:r>
                          <a:rPr xmlns:a="http://schemas.openxmlformats.org/drawingml/2006/main" sz="4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f>
                          <m:fPr>
                            <m:ctrlPr>
                              <a:rPr xmlns:a="http://schemas.openxmlformats.org/drawingml/2006/main" sz="4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type m:val="lin"/>
                          </m:fPr>
                          <m:num>
                            <m:r>
                              <a:rPr xmlns:a="http://schemas.openxmlformats.org/drawingml/2006/main" sz="4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xmlns:a="http://schemas.openxmlformats.org/drawingml/2006/main" sz="4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den>
                </m:f>
              </m:oMath>
            </a14:m>
            <a:r>
              <a:t> is the dependence of energy on </a:t>
            </a:r>
            <a14:m>
              <m:oMath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α</m:t>
                </m:r>
              </m:oMath>
            </a14:m>
            <a:endParaRPr sz="5000"/>
          </a:p>
        </p:txBody>
      </p:sp>
      <p:sp>
        <p:nvSpPr>
          <p:cNvPr id="195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Example:   of a hydrogenic atom"/>
          <p:cNvSpPr txBox="1"/>
          <p:nvPr>
            <p:ph type="title"/>
          </p:nvPr>
        </p:nvSpPr>
        <p:spPr>
          <a:xfrm>
            <a:off x="635000" y="317500"/>
            <a:ext cx="23114000" cy="2540000"/>
          </a:xfrm>
          <a:prstGeom prst="rect">
            <a:avLst/>
          </a:prstGeom>
        </p:spPr>
        <p:txBody>
          <a:bodyPr/>
          <a:lstStyle/>
          <a:p>
            <a:pPr defTabSz="813315">
              <a:defRPr sz="11088"/>
            </a:pPr>
            <a:r>
              <a:t>Example: </a:t>
            </a:r>
            <a14:m>
              <m:oMath>
                <m:sSub>
                  <m:e>
                    <m:r>
                      <a:rPr xmlns:a="http://schemas.openxmlformats.org/drawingml/2006/main" sz="1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1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</m:oMath>
            </a14:m>
            <a:r>
              <a:t> of a hydrogenic atom</a:t>
            </a:r>
            <a:endParaRPr sz="11200"/>
          </a:p>
        </p:txBody>
      </p:sp>
      <p:sp>
        <p:nvSpPr>
          <p:cNvPr id="198" name="is the dependence of energy 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α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p>
                        <m:f>
                          <m:fPr>
                            <m:ctrl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type m:val="lin"/>
                          </m:fPr>
                          <m:num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num>
                  <m:den>
                    <m:rad>
                      <m:rad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degHide m:val="on"/>
                      </m:radPr>
                      <m:deg/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f>
                          <m:fPr>
                            <m:ctrl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type m:val="lin"/>
                          </m:fPr>
                          <m:num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den>
                </m:f>
              </m:oMath>
            </a14:m>
            <a:r>
              <a:t> is the dependence of energy on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α</m:t>
                </m:r>
              </m:oMath>
            </a14:m>
          </a:p>
          <a:p>
            <a:pPr/>
            <a:r>
              <a:t>How can we find the optimal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α</m:t>
                </m:r>
              </m:oMath>
            </a14:m>
            <a:r>
              <a:t>?</a:t>
            </a:r>
          </a:p>
        </p:txBody>
      </p:sp>
      <p:sp>
        <p:nvSpPr>
          <p:cNvPr id="199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hecking the variation theor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Checking the variation theorem</a:t>
            </a:r>
          </a:p>
        </p:txBody>
      </p:sp>
      <p:sp>
        <p:nvSpPr>
          <p:cNvPr id="202" name="For the hydrogenic atom,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the hydrogenic atom,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32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</m:oMath>
            </a14:m>
            <a:r>
              <a:t>.</a:t>
            </a:r>
          </a:p>
          <a:p>
            <a:pPr/>
            <a:r>
              <a:t>For the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α</m:t>
                </m:r>
              </m:oMath>
            </a14:m>
            <a:r>
              <a:t> that minimizes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</m:oMath>
            </a14:m>
            <a:r>
              <a:t>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den>
                </m:f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sSub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b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ϵ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sub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  <m:sSup>
                          <m:e>
                            <m:r>
                              <m:rPr>
                                <m:sty m:val="p"/>
                              </m:r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e>
                </m:d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ad>
                      <m:rad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degHide m:val="on"/>
                      </m:radPr>
                      <m:deg/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f>
                          <m:fPr>
                            <m:ctrl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type m:val="lin"/>
                          </m:fPr>
                          <m:num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den>
                </m:f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ad>
                          <m:radPr>
                            <m:ctrl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degHide m:val="on"/>
                          </m:radPr>
                          <m:deg/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18</m:t>
                            </m:r>
                          </m:e>
                        </m:rad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p>
                            <m:f>
                              <m:fPr>
                                <m:ctrlPr>
                                  <a:rPr xmlns:a="http://schemas.openxmlformats.org/drawingml/2006/main" sz="6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  <m:type m:val="lin"/>
                              </m:fPr>
                              <m:num>
                                <m:r>
                                  <a:rPr xmlns:a="http://schemas.openxmlformats.org/drawingml/2006/main" sz="6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xmlns:a="http://schemas.openxmlformats.org/drawingml/2006/main" sz="6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sSub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ϵ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sub>
                          <m:sup>
                            <m:f>
                              <m:fPr>
                                <m:ctrlPr>
                                  <a:rPr xmlns:a="http://schemas.openxmlformats.org/drawingml/2006/main" sz="6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  <m:type m:val="lin"/>
                              </m:fPr>
                              <m:num>
                                <m:r>
                                  <a:rPr xmlns:a="http://schemas.openxmlformats.org/drawingml/2006/main" sz="6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xmlns:a="http://schemas.openxmlformats.org/drawingml/2006/main" sz="6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  <m:sSup>
                          <m:e>
                            <m:r>
                              <m:rPr>
                                <m:sty m:val="p"/>
                              </m:r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e>
                </m:d>
              </m:oMath>
            </a14:m>
            <a:r>
              <a:t>.</a:t>
            </a:r>
          </a:p>
          <a:p>
            <a:pPr/>
            <a14:m>
              <m:oMath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num>
                  <m:den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32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0.848</m:t>
                </m:r>
              </m:oMath>
            </a14:m>
            <a:r>
              <a:t>. </a:t>
            </a:r>
          </a:p>
          <a:p>
            <a:pPr/>
            <a:r>
              <a:t>Does this violate the variation theorem?</a:t>
            </a:r>
          </a:p>
        </p:txBody>
      </p:sp>
      <p:sp>
        <p:nvSpPr>
          <p:cNvPr id="203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he Rayleigh-Ritz 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Rayleigh-Ritz Method</a:t>
            </a: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Optimization with linear algebr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Optimization with linear algebra</a:t>
            </a:r>
          </a:p>
        </p:txBody>
      </p:sp>
      <p:sp>
        <p:nvSpPr>
          <p:cNvPr id="209" name="The variation theorem is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variation theorem 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∫</m:t>
                    </m:r>
                    <m:sSub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*</m:t>
                        </m:r>
                      </m:sup>
                    </m:sSubSup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τ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∫</m:t>
                    </m:r>
                    <m:sSub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*</m:t>
                        </m:r>
                      </m:sup>
                    </m:sSubSup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τ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≥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</m:oMath>
            </a14:m>
            <a:r>
              <a:t>.</a:t>
            </a:r>
          </a:p>
          <a:p>
            <a:pPr/>
            <a:r>
              <a:t>Optimizing </a:t>
            </a:r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that depends on many parameters can be challenging</a:t>
            </a:r>
          </a:p>
          <a:p>
            <a:pPr/>
            <a:r>
              <a:t>If we choose a trial function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ϕ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∑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, then choosing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is a linear algebra problem, which computers can easily solve</a:t>
            </a:r>
          </a:p>
          <a:p>
            <a:pPr/>
            <a:r>
              <a:t>This is the philosophy behind semi-empirical methods</a:t>
            </a:r>
          </a:p>
        </p:txBody>
      </p:sp>
      <p:sp>
        <p:nvSpPr>
          <p:cNvPr id="210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