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635000" y="1016000"/>
            <a:ext cx="23114000" cy="11684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lab.research.google.com/github/daveminh/Chem550-2024F/blob/main/exercises/04-Key_Choices.ipynb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0/28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10/28/2024</a:t>
            </a:r>
          </a:p>
        </p:txBody>
      </p:sp>
      <p:sp>
        <p:nvSpPr>
          <p:cNvPr id="179" name="Exercise 4: Key Choices, Part I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/>
          <a:lstStyle/>
          <a:p>
            <a:pPr/>
            <a:r>
              <a:t>Exercise 4: Key Choices, Part I</a:t>
            </a:r>
          </a:p>
          <a:p>
            <a:pPr/>
            <a:r>
              <a:t>Post Hartree-Fock Methods</a:t>
            </a:r>
          </a:p>
          <a:p>
            <a:pPr lvl="1"/>
            <a:r>
              <a:t>Configuration interaction</a:t>
            </a:r>
          </a:p>
          <a:p>
            <a:pPr lvl="2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2"/>
            <a:r>
              <a:t>Configuration state functions</a:t>
            </a:r>
          </a:p>
          <a:p>
            <a:pPr lvl="2"/>
            <a:r>
              <a:t>Configuration interaction levels</a:t>
            </a:r>
          </a:p>
          <a:p>
            <a:pPr lvl="1"/>
            <a:r>
              <a:t>Moller-Plesset Many-Body Perturbation Theory</a:t>
            </a:r>
          </a:p>
          <a:p>
            <a:pPr lvl="1"/>
            <a:r>
              <a:t>Density Functional Theory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nsequences of the approxi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10416"/>
            </a:lvl1pPr>
          </a:lstStyle>
          <a:p>
            <a:pPr/>
            <a:r>
              <a:t>Consequences of the approximation</a:t>
            </a:r>
          </a:p>
        </p:txBody>
      </p:sp>
      <p:sp>
        <p:nvSpPr>
          <p:cNvPr id="213" name="Incorrect dissociation limit ( ) compared to isolated H ato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Incorrect dissociation limit (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) compared to isolated H atoms</a:t>
            </a:r>
          </a:p>
          <a:p>
            <a:pPr lvl="2"/>
            <a:r>
              <a:t>of energy, -0.7119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vs -1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</a:p>
          <a:p>
            <a:pPr lvl="2"/>
            <a:r>
              <a:t>of the decay rate, 0.84375 vs 1 </a:t>
            </a:r>
          </a:p>
          <a:p>
            <a:pPr lvl="1"/>
            <a:r>
              <a:t>The calculated potential energy well is too steep</a:t>
            </a:r>
          </a:p>
          <a:p>
            <a:pPr lvl="1"/>
            <a:r>
              <a:t>How does this affect the following properties?</a:t>
            </a:r>
          </a:p>
          <a:p>
            <a:pPr lvl="2"/>
            <a:r>
              <a:t>Dissociation energies</a:t>
            </a:r>
          </a:p>
          <a:p>
            <a:pPr lvl="2"/>
            <a:r>
              <a:t>Equilibrium bond lengths</a:t>
            </a:r>
          </a:p>
          <a:p>
            <a:pPr lvl="2"/>
            <a:r>
              <a:t>Vibrational frequencies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cited states 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Excited states of </a:t>
            </a:r>
            <a14:m>
              <m:oMath>
                <m:sSub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</p:txBody>
      </p:sp>
      <p:sp>
        <p:nvSpPr>
          <p:cNvPr id="217" name="is the ground state, based only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5">
              <a:defRPr sz="4950"/>
            </a:pP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e>
                </m:d>
              </m:oMath>
            </a14:m>
            <a:r>
              <a:t> is the ground state, based only on </a:t>
            </a: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</a:p>
          <a:p>
            <a:pPr marL="611187" indent="-611187" defTabSz="813315">
              <a:defRPr sz="4950"/>
            </a:pPr>
            <a:r>
              <a:t>There are actually two molecular orbitals and four possible spinorbitals </a:t>
            </a: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</m:oMath>
            </a14:m>
          </a:p>
          <a:p>
            <a:pPr marL="611187" indent="-611187" defTabSz="813315">
              <a:defRPr sz="495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den>
                  </m:f>
                  <m:d>
                    <m:dPr>
                      <m:ctrlP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m>
                        <m:mPr>
                          <m:ctrlP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0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6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6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}"/>
                    </m:dPr>
                    <m:e>
                      <m:f>
                        <m:fPr>
                          <m:ctrlP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degHide m:val="on"/>
                            </m:radPr>
                            <m:deg/>
                            <m:e>
                              <m:r>
                                <a:rPr xmlns:a="http://schemas.openxmlformats.org/drawingml/2006/main" sz="6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e>
                  </m:d>
                </m:oMath>
              </m:oMathPara>
            </a14:m>
          </a:p>
          <a:p>
            <a:pPr marL="611187" indent="-611187" defTabSz="813315">
              <a:defRPr sz="4950"/>
            </a:pPr>
            <a:r>
              <a:t>Two electrons can be assigned to four spinorbitals in six ways, excited state determinants</a:t>
            </a:r>
          </a:p>
          <a:p>
            <a:pPr marL="611187" indent="-611187" defTabSz="813315">
              <a:defRPr sz="4950"/>
            </a:pPr>
            <a:r>
              <a:t>In configuration interaction (CI), a linear combination of electron configurations is used as a trial function</a:t>
            </a:r>
          </a:p>
          <a:p>
            <a:pPr marL="611187" indent="-611187" defTabSz="813315">
              <a:defRPr sz="4950"/>
            </a:pPr>
            <a:r>
              <a:t>CI gives the correct dissocation limit of </a:t>
            </a: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</a:t>
            </a:r>
            <a:endParaRPr sz="5000"/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eneral 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CI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onfiguration st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state functions</a:t>
            </a:r>
          </a:p>
        </p:txBody>
      </p:sp>
      <p:sp>
        <p:nvSpPr>
          <p:cNvPr id="224" name="In a basis set of   members, there are   molecular orbit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4">
              <a:defRPr sz="4650"/>
            </a:pPr>
            <a:r>
              <a:t>In a basis set of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members, there are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molecular orbitals</a:t>
            </a:r>
          </a:p>
          <a:p>
            <a:pPr marL="574145" indent="-574145" defTabSz="764024">
              <a:defRPr sz="4650"/>
            </a:pPr>
            <a:r>
              <a:t>In the ground state wavefunction, </a:t>
            </a:r>
            <a14:m>
              <m:oMath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</a:p>
          <a:p>
            <a:pPr lvl="1" marL="987530" indent="-574145" defTabSz="764024">
              <a:defRPr sz="4650"/>
            </a:pPr>
            <a:r>
              <a:t>the lowest </a:t>
            </a:r>
            <a14:m>
              <m:oMath>
                <m:f>
                  <m:f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molecular orbitals (two electrons per orbital) are occupied </a:t>
            </a:r>
          </a:p>
          <a:p>
            <a:pPr lvl="1" marL="987530" indent="-574145" defTabSz="764024">
              <a:defRPr sz="4650"/>
            </a:pPr>
            <a:r>
              <a:t>there are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 unoccupied virtual orbitals</a:t>
            </a:r>
          </a:p>
          <a:p>
            <a:pPr marL="574145" indent="-574145" defTabSz="764024">
              <a:defRPr sz="4650"/>
            </a:pPr>
            <a:r>
              <a:t>In addition to the ground state wavefunction, excited states are possible</a:t>
            </a:r>
          </a:p>
          <a:p>
            <a:pPr lvl="1" marL="987530" indent="-574145" defTabSz="764024">
              <a:defRPr sz="4650"/>
            </a:pPr>
            <a:r>
              <a:t>A singly excited determinant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p>
                </m:sSub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 has an electron promoted from occupied spinorbital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to unoccupied spinorbital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</a:p>
          <a:p>
            <a:pPr lvl="1" marL="987530" indent="-574145" defTabSz="764024">
              <a:defRPr sz="4650"/>
            </a:pPr>
            <a:r>
              <a:t>A doubly excited determinant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p>
                </m:sSub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 has two electron promoted from occupied spinorbitals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to unoccupied spinorbital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</a:p>
          <a:p>
            <a:pPr lvl="1" marL="987530" indent="-574145" defTabSz="764024">
              <a:defRPr sz="4650"/>
            </a:pPr>
            <a:r>
              <a:t>There are other multiply excited determinants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figuration Inte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Interaction</a:t>
            </a:r>
          </a:p>
        </p:txBody>
      </p:sp>
      <p:sp>
        <p:nvSpPr>
          <p:cNvPr id="228" name="The exact ground-state wavefunction can be expressed as a linear combination of all possible  -electron Slater determinants, , where  s are expansion coeffici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exact ground-state wavefunction can be expressed as a linear combination of all possible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</m:oMath>
            </a14:m>
            <a:r>
              <a:t>-electron Slater determinants,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lim>
                </m:limLow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p>
                </m:sSubSup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lim>
                </m:limLow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p>
                </m:sSubSup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lim>
                </m:limLow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bSup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s are expansion coefficients</a:t>
            </a:r>
          </a:p>
          <a:p>
            <a:pPr/>
            <a:r>
              <a:t>When this is used as a trial function, the method is known as full CI. Computationally expensive “gold standard”</a:t>
            </a:r>
          </a:p>
          <a:p>
            <a:pPr/>
            <a:r>
              <a:t>Difference between CI and HF is known as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correlation energy</a:t>
            </a:r>
          </a:p>
          <a:p>
            <a:pPr/>
            <a:r>
              <a:t>Empirically, doubly excited states found to make large contribution to energy, inspiring configuration interaction doubles (CID)</a:t>
            </a:r>
          </a:p>
          <a:p>
            <a:pPr/>
            <a:r>
              <a:t>Including singly excited configurations does not add much cost, inspiring configuration interaction singles and doubles (CISD)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oller-Plesset Perturb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Moller-Plesset Perturbation Theory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owards MP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Towards MPPT</a:t>
            </a:r>
          </a:p>
        </p:txBody>
      </p:sp>
      <p:sp>
        <p:nvSpPr>
          <p:cNvPr id="235" name="Perturbation the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Perturbation theory</a:t>
            </a:r>
          </a:p>
          <a:p>
            <a:pPr lvl="1"/>
            <a:r>
              <a:t>Alternative approach to correlation energy</a:t>
            </a:r>
          </a:p>
          <a:p>
            <a:pPr lvl="1"/>
            <a:r>
              <a:t>Applicable when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describes the Hamiltonian</a:t>
            </a:r>
          </a:p>
          <a:p>
            <a:pPr lvl="2"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is a Hamiltonian with a solvable Schrodinger equation</a:t>
            </a:r>
          </a:p>
          <a:p>
            <a:pPr lvl="2"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is a perturbation to this Hamiltonian</a:t>
            </a:r>
          </a:p>
          <a:p>
            <a:pPr lvl="1"/>
            <a:r>
              <a:rPr b="1">
                <a:latin typeface="+mj-lt"/>
                <a:ea typeface="+mj-ea"/>
                <a:cs typeface="+mj-cs"/>
                <a:sym typeface="Helvetica"/>
              </a:rPr>
              <a:t>Not</a:t>
            </a:r>
            <a:r>
              <a:t> variational</a:t>
            </a:r>
          </a:p>
          <a:p>
            <a:pPr/>
            <a:r>
              <a:t>Many-Body Perturbation Theory - perturbation theory applied to many interacting particles</a:t>
            </a:r>
          </a:p>
          <a:p>
            <a:pPr/>
            <a:r>
              <a:t>Moller-Plesset Perturbation Theory (1934) -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:r>
              <a:t> is the Fock operator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e Perturbation"/>
          <p:cNvSpPr txBox="1"/>
          <p:nvPr>
            <p:ph type="title"/>
          </p:nvPr>
        </p:nvSpPr>
        <p:spPr>
          <a:xfrm>
            <a:off x="635000" y="2540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The Perturbation</a:t>
            </a:r>
          </a:p>
        </p:txBody>
      </p:sp>
      <p:sp>
        <p:nvSpPr>
          <p:cNvPr id="23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</m:oMath>
            </a14:m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limLow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lim>
                    </m:limUpp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e>
                </m:d>
              </m:oMath>
            </a14:m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limLow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limUpp>
                      <m:e>
                        <m:limLow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lim>
                    </m:limUpp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e>
                </m:d>
              </m:oMath>
            </a14:m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MPPT Ener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MPPT Energies</a:t>
            </a:r>
          </a:p>
        </p:txBody>
      </p:sp>
      <p:sp>
        <p:nvSpPr>
          <p:cNvPr id="243" name="is first-order cor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e>
                </m:d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first-order correction</a:t>
            </a:r>
          </a:p>
          <a:p>
            <a:pPr/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lim>
                </m:limLow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limUpp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</m:d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limUpp>
                          <m:e>
                            <m:sSup>
                              <m:e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</m:d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den>
                </m:f>
              </m:oMath>
            </a14:m>
            <a:r>
              <a:t> is second-order correction</a:t>
            </a:r>
          </a:p>
          <a:p>
            <a:pPr/>
            <a:r>
              <a:t>Hartree-Fock energy is the sum of the zero-order energy and first-order correction</a:t>
            </a:r>
          </a:p>
          <a:p>
            <a:pPr/>
            <a:r>
              <a:t>Inclusion of second-order correction is known as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MP2</a:t>
            </a:r>
          </a:p>
          <a:p>
            <a:pPr/>
            <a:r>
              <a:t>MP3 and MP4 also exist. MP4 ~20x more time than HF.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ensity Functional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Density Functional Theory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xercise: Key Choi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Key Choices</a:t>
            </a:r>
          </a:p>
        </p:txBody>
      </p:sp>
      <p:sp>
        <p:nvSpPr>
          <p:cNvPr id="183" name="https://colab.research.google.com/github/daveminh/Chem550-2024F/blob/main/exercises/04-Key_Choices.ipynb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72239"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https://colab.research.google.com/github/daveminh/Chem550-2024F/blob/main/exercises/04-Key_Choices.ipynb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Wave function versus electron dens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Wave function versus electron density</a:t>
            </a:r>
          </a:p>
        </p:txBody>
      </p:sp>
      <p:sp>
        <p:nvSpPr>
          <p:cNvPr id="250" name="So far, everything has been based on a wave fun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far, everything has been based on a wave function.</a:t>
            </a:r>
          </a:p>
          <a:p>
            <a:pPr/>
            <a:r>
              <a:t>For a one-electron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the expectation value is,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This electron density is conceptually simpler and experimentally measurable (X-ray diffraction)</a:t>
            </a:r>
          </a:p>
          <a:p>
            <a:pPr/>
            <a:r>
              <a:t>It is sufficient for one-electron operators, but the Hamiltonian also includes two-electron operators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ensity functional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Density functional theory</a:t>
            </a:r>
          </a:p>
        </p:txBody>
      </p:sp>
      <p:sp>
        <p:nvSpPr>
          <p:cNvPr id="254" name="In 1964, Pierre Hohenberg and Walter Kohn prov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1964, Pierre Hohenberg and Walter Kohn proved</a:t>
            </a:r>
          </a:p>
          <a:p>
            <a:pPr lvl="1"/>
            <a:r>
              <a:t>an existence theorem: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, that the ground-state energy is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functional</a:t>
            </a:r>
            <a:r>
              <a:t> of the electron density</a:t>
            </a:r>
          </a:p>
          <a:p>
            <a:pPr lvl="2"/>
            <a:r>
              <a:t>A functional maps a function to a number, e.g.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2"/>
            <a:r>
              <a:t>proved existence of functional but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does not</a:t>
            </a:r>
            <a:r>
              <a:t> specify what it is</a:t>
            </a:r>
          </a:p>
          <a:p>
            <a:pPr lvl="1"/>
            <a:r>
              <a:t>a variation theorem: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, for a trial density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ρ</m:t>
                </m:r>
              </m:oMath>
            </a14:m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More on DF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DFT</a:t>
            </a:r>
          </a:p>
        </p:txBody>
      </p:sp>
      <p:sp>
        <p:nvSpPr>
          <p:cNvPr id="258" name="Comparison of approach to Hartree-F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of approach to Hartree-Fock</a:t>
            </a:r>
          </a:p>
          <a:p>
            <a:pPr lvl="1"/>
            <a:r>
              <a:t>Kohn-Sham DFT replaces the many-body problem of interacting electrons in a static external potential with non-interacting electrons moving in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effective</a:t>
            </a:r>
            <a:r>
              <a:t> potential</a:t>
            </a:r>
          </a:p>
          <a:p>
            <a:pPr lvl="1"/>
            <a:r>
              <a:t>The effective potential includes the external potential and Coulomb effects of exchange and correlation interactions</a:t>
            </a:r>
          </a:p>
          <a:p>
            <a:pPr/>
            <a:r>
              <a:t>Speed of DFT comparable to HF, and accuracy comparable to post-HF</a:t>
            </a:r>
          </a:p>
          <a:p>
            <a:pPr/>
            <a:r>
              <a:t>No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ab initio</a:t>
            </a:r>
            <a:r>
              <a:t> because exact energy functional unknown</a:t>
            </a:r>
          </a:p>
          <a:p>
            <a:pPr/>
            <a:r>
              <a:t>Much work in DFT is related to finding better functionals. One popular one is by Becke, Lee, Yang, and Parr (BLYP)</a:t>
            </a:r>
          </a:p>
          <a:p>
            <a:pPr/>
            <a:r>
              <a:t>DFT combines a functional with a basis set, eg. BLYP/6-31G*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62" name="What is the expected energy when atoms in a molecule are separated by a large distanc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What is the expected energy when atoms in a molecule are separated by a large distance?</a:t>
            </a:r>
          </a:p>
          <a:p>
            <a:pPr>
              <a:spcBef>
                <a:spcPts val="5900"/>
              </a:spcBef>
            </a:pPr>
            <a:r>
              <a:t>In configuration interaction, what are the configurations that are interacting?</a:t>
            </a:r>
          </a:p>
          <a:p>
            <a:pPr>
              <a:spcBef>
                <a:spcPts val="5900"/>
              </a:spcBef>
            </a:pPr>
            <a:r>
              <a:t>In Moller-Plesset perturbation theory, what is the reference state?</a:t>
            </a:r>
          </a:p>
          <a:p>
            <a:pPr>
              <a:spcBef>
                <a:spcPts val="5900"/>
              </a:spcBef>
            </a:pPr>
            <a:r>
              <a:t>What is a functional?</a:t>
            </a:r>
          </a:p>
          <a:p>
            <a:pPr>
              <a:spcBef>
                <a:spcPts val="5900"/>
              </a:spcBef>
            </a:pPr>
            <a:r>
              <a:t>What type of density does density functional theory refer to?</a:t>
            </a:r>
          </a:p>
          <a:p>
            <a:pPr>
              <a:spcBef>
                <a:spcPts val="5900"/>
              </a:spcBef>
            </a:pPr>
            <a:r>
              <a:t>Of configuration interaction, Moller-Plesset perturbation theory, and density functional theory, which use variation theorems?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figuration Inte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 Interaction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issociation 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Dissociation of </a:t>
            </a:r>
            <a14:m>
              <m:oMath>
                <m:sSub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pected behavi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Expected behavior</a:t>
            </a:r>
          </a:p>
        </p:txBody>
      </p:sp>
      <p:sp>
        <p:nvSpPr>
          <p:cNvPr id="193" name="As two hydrogen atoms are separated, what value should the energy approa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two hydrogen atoms are separated, what value should the energy approach?</a:t>
            </a:r>
          </a:p>
          <a:p>
            <a:pPr/>
            <a:r>
              <a:t>Let’s consider what happens when use look at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dissociation using Hartree-Fock with a minimal basis set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olecular orbitals o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Molecular orbitals of </a:t>
            </a:r>
            <a14:m>
              <m:oMath>
                <m:sSubSup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</a:p>
        </p:txBody>
      </p:sp>
      <p:sp>
        <p:nvSpPr>
          <p:cNvPr id="197" name="As a reminder, for   we found LCA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a reminder, for </a:t>
            </a:r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we found LCAO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, the bonding orbital 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, the antibonding orbital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ground state of  ,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ground state of </a:t>
            </a:r>
            <a14:m>
              <m:oMath>
                <m:sSub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</a:p>
        </p:txBody>
      </p:sp>
      <p:sp>
        <p:nvSpPr>
          <p:cNvPr id="201" name="For  , the ground state has two electrons with opposite spins in  . The Slater determinant i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, the ground state has two electrons with opposite spins in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. The Slater determinant is,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{"/>
                    <m:endChr m:val="}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e>
                </m:d>
              </m:oMath>
            </a14:m>
          </a:p>
          <a:p>
            <a:pPr/>
            <a:r>
              <a:t>Considering only the spatial part,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sults from optimi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from optimizing </a:t>
            </a:r>
            <a14:m>
              <m:oMath>
                <m:sSub>
                  <m:e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</a:p>
        </p:txBody>
      </p:sp>
      <p:sp>
        <p:nvSpPr>
          <p:cNvPr id="205" name="A reasonable minimum energy of -1.1282   vs -1.1744   experimen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 reasonable minimum energy of -1.1282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vs -1.1744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experimental</a:t>
            </a:r>
          </a:p>
          <a:p>
            <a:pPr lvl="1"/>
            <a:r>
              <a:t>A reasonable equilibrium distance of 1.385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vs 1.401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experimental</a:t>
            </a:r>
          </a:p>
          <a:p>
            <a:pPr lvl="1"/>
            <a:r>
              <a:t>Incorrect dissociation limit (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∞</m:t>
                </m:r>
              </m:oMath>
            </a14:m>
            <a:r>
              <a:t>) compared to isolated H atoms</a:t>
            </a:r>
          </a:p>
          <a:p>
            <a:pPr lvl="2"/>
            <a:r>
              <a:t>energy, -0.7119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vs -1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</a:p>
          <a:p>
            <a:pPr lvl="2"/>
            <a:r>
              <a:t>decay rate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  <a:r>
              <a:t>, 0.84375 vs 1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plaining the dissociation li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Explaining the dissociation limit</a:t>
            </a:r>
          </a:p>
        </p:txBody>
      </p:sp>
      <p:sp>
        <p:nvSpPr>
          <p:cNvPr id="209" name="Expanding the determinant leads to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Expanding the determinant leads to,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</a:p>
          <a:p>
            <a:pPr/>
            <a:r>
              <a:t>What do the different terms describe? Which are covalent and which are ionic?</a:t>
            </a:r>
          </a:p>
          <a:p>
            <a:pPr/>
            <a:r>
              <a:t>In this model, electrons are always 50% covalent and ionic</a:t>
            </a:r>
          </a:p>
          <a:p>
            <a:pPr/>
            <a:r>
              <a:t>At the dissociation limit,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should separate into two neutral atoms; it should be 100% covalent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