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550-2023F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ccbatiit.github.io/downloads/DavidMinh_CV.pdf" TargetMode="Externa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2/202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8/22/2023</a:t>
            </a:r>
          </a:p>
        </p:txBody>
      </p:sp>
      <p:sp>
        <p:nvSpPr>
          <p:cNvPr id="179" name="Sylla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Alternative class time</a:t>
            </a:r>
          </a:p>
          <a:p>
            <a:pPr/>
            <a:r>
              <a:t>Operators</a:t>
            </a:r>
          </a:p>
          <a:p>
            <a:pPr lvl="1"/>
            <a:r>
              <a:t>Applying operators</a:t>
            </a:r>
          </a:p>
          <a:p>
            <a:pPr lvl="1"/>
            <a:r>
              <a:t>Commutation</a:t>
            </a:r>
          </a:p>
          <a:p>
            <a:pPr lvl="1"/>
            <a:r>
              <a:t>Linear operators</a:t>
            </a:r>
          </a:p>
          <a:p>
            <a:pPr lvl="1"/>
            <a:r>
              <a:t>Hermitian operators</a:t>
            </a:r>
          </a:p>
          <a:p>
            <a:pPr lvl="2"/>
            <a:r>
              <a:t>Eigenfunctions and eigenvalues</a:t>
            </a:r>
          </a:p>
          <a:p>
            <a:pPr lvl="2"/>
            <a:r>
              <a:t>Complex conjugates</a:t>
            </a:r>
          </a:p>
          <a:p>
            <a:pPr lvl="2"/>
            <a:r>
              <a:t>Dirac Bra-ket Notation</a:t>
            </a:r>
          </a:p>
          <a:p>
            <a:pPr lvl="2"/>
            <a:r>
              <a:t>Definition of a Hermitian operator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Commutation</a:t>
            </a:r>
          </a:p>
        </p:txBody>
      </p:sp>
      <p:sp>
        <p:nvSpPr>
          <p:cNvPr id="216" name="is commu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277" indent="-543277" defTabSz="722947">
              <a:spcBef>
                <a:spcPts val="5100"/>
              </a:spcBef>
              <a:defRPr sz="4400"/>
            </a:pP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commutation</a:t>
            </a: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If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the operators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are said to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commute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Evaluate the commutator </a:t>
            </a: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</m:oMath>
            </a14:m>
            <a:r>
              <a:t>. Do the operators commute?</a:t>
            </a:r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. Since this is not zero, the operators do not commute.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perators for QM observables are linear and Hermitian"/>
          <p:cNvSpPr txBox="1"/>
          <p:nvPr>
            <p:ph type="ctrTitle"/>
          </p:nvPr>
        </p:nvSpPr>
        <p:spPr>
          <a:xfrm>
            <a:off x="-1" y="3679031"/>
            <a:ext cx="24384001" cy="4643438"/>
          </a:xfrm>
          <a:prstGeom prst="rect">
            <a:avLst/>
          </a:prstGeom>
        </p:spPr>
        <p:txBody>
          <a:bodyPr/>
          <a:lstStyle/>
          <a:p>
            <a:pPr/>
            <a:r>
              <a:t>Operators for QM observables are </a:t>
            </a:r>
            <a:r>
              <a:rPr i="1"/>
              <a:t>linear</a:t>
            </a:r>
            <a:r>
              <a:t> and </a:t>
            </a:r>
            <a:r>
              <a:rPr i="1"/>
              <a:t>Hermitian</a:t>
            </a:r>
          </a:p>
        </p:txBody>
      </p:sp>
      <p:sp>
        <p:nvSpPr>
          <p:cNvPr id="220" name="What does this mean?"/>
          <p:cNvSpPr txBox="1"/>
          <p:nvPr>
            <p:ph type="subTitle" sz="quarter" idx="1"/>
          </p:nvPr>
        </p:nvSpPr>
        <p:spPr>
          <a:xfrm>
            <a:off x="-1" y="8447484"/>
            <a:ext cx="24384001" cy="1589485"/>
          </a:xfrm>
          <a:prstGeom prst="rect">
            <a:avLst/>
          </a:prstGeom>
        </p:spPr>
        <p:txBody>
          <a:bodyPr/>
          <a:lstStyle/>
          <a:p>
            <a:pPr/>
            <a:r>
              <a:t>What does this mean?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ar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Operators</a:t>
            </a:r>
          </a:p>
        </p:txBody>
      </p:sp>
      <p:sp>
        <p:nvSpPr>
          <p:cNvPr id="224" name="Linear operators satisfy the following criter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Linear operators satisfy the following criterion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where a is a constant and f is a function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, where a is a constant and f and g are functions</a:t>
            </a:r>
          </a:p>
          <a:p>
            <a:pPr lvl="1" marL="99814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Which of the following operators are linear?</a:t>
            </a:r>
          </a:p>
          <a:p>
            <a:pPr lvl="1" marL="998149" indent="-580319" defTabSz="772239">
              <a:defRPr sz="4700"/>
            </a:pPr>
            <a:r>
              <a:t>Integration,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p>
                </m:sSub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Multiplication,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Logarithm,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Square root,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Integration and multiplication are linear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28" name="To understand a Hermitian operator, you need to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understand a Hermitian operator, you need to understand</a:t>
            </a:r>
          </a:p>
          <a:p>
            <a:pPr lvl="1"/>
            <a:r>
              <a:t>eigenfunctions and eigenvalues</a:t>
            </a:r>
          </a:p>
          <a:p>
            <a:pPr lvl="1"/>
            <a:r>
              <a:t>complex conjugates</a:t>
            </a:r>
          </a:p>
          <a:p>
            <a:pPr lvl="1"/>
            <a:r>
              <a:t>quantum mechanical integrals</a:t>
            </a:r>
          </a:p>
          <a:p>
            <a:pPr/>
            <a:r>
              <a:t>We will also introduce Dirac Bra-ket notation, a simplification that will be used throughout the course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functions and eigen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Eigenfunctions and eigenvalues</a:t>
            </a:r>
          </a:p>
        </p:txBody>
      </p:sp>
      <p:sp>
        <p:nvSpPr>
          <p:cNvPr id="232" name="Applying an operator to an eigenfunction will yield a constant, the eigenvalue, times the original eigenfunction, such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an operator to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eigenfunction</a:t>
            </a:r>
            <a:r>
              <a:t> will yield a constant,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eigenvalue</a:t>
            </a:r>
            <a:r>
              <a:t>, times the original eigenfunction, such that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.</a:t>
            </a:r>
          </a:p>
          <a:p>
            <a:pPr lvl="1"/>
            <a:r>
              <a:t>e.g. for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an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</a:t>
            </a:r>
          </a:p>
          <a:p>
            <a:pPr/>
            <a:r>
              <a:t>What is the eigenvalue? 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eigenvalue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/>
            <a:r>
              <a:t>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No, the function changes upon applying the operator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igenfunction Self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 Self-Test</a:t>
            </a:r>
          </a:p>
        </p:txBody>
      </p:sp>
      <p:sp>
        <p:nvSpPr>
          <p:cNvPr id="236" name="Which of the following are eigenfunctions of  ? For the eigenfunctions, what are the eigenvalu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of the following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 For the eigenfunctions, what are the eigenvalues?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only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  <a:r>
              <a:t>. Its eigenvalue is 4.</a:t>
            </a:r>
            <a:endParaRPr>
              <a:solidFill>
                <a:srgbClr val="51A7F9"/>
              </a:solidFill>
            </a:endParaR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mplex Conju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Conjugate</a:t>
            </a:r>
          </a:p>
        </p:txBody>
      </p:sp>
      <p:sp>
        <p:nvSpPr>
          <p:cNvPr id="240" name="Let   denote the complex conjugat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 denote the complex conjugate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In a complex conjugate of a complex number</a:t>
            </a:r>
          </a:p>
          <a:p>
            <a:pPr lvl="1"/>
            <a:r>
              <a:t>the real part is the same </a:t>
            </a:r>
          </a:p>
          <a:p>
            <a:pPr lvl="1"/>
            <a:r>
              <a:t>the imaginary part has the same magnitude but the opposite sign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, what is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Quantum Mechanical Integral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Quantum Mechanical Integral Notation</a:t>
            </a:r>
          </a:p>
        </p:txBody>
      </p:sp>
      <p:sp>
        <p:nvSpPr>
          <p:cNvPr id="244" name="Integrals of the form   are common in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Integrals of the form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are common in quantum mechanics</a:t>
            </a:r>
          </a:p>
          <a:p>
            <a:pPr lvl="1">
              <a:spcBef>
                <a:spcPts val="0"/>
              </a:spcBef>
            </a:pPr>
            <a:r>
              <a:t>the integral is over all space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volume element</a:t>
            </a:r>
          </a:p>
          <a:p>
            <a:pPr lvl="1">
              <a:spcBef>
                <a:spcPts val="0"/>
              </a:spcBef>
            </a:pPr>
            <a:r>
              <a:t>n and m are indices for functions</a:t>
            </a:r>
          </a:p>
          <a:p>
            <a:pPr>
              <a:spcBef>
                <a:spcPts val="0"/>
              </a:spcBef>
            </a:pPr>
            <a:r>
              <a:t>Dirac Bra-ket notation simplifies this type of integral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bra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</a:p>
          <a:p>
            <a:pPr lvl="1">
              <a:spcBef>
                <a:spcPts val="0"/>
              </a:spcBef>
            </a:pPr>
            <a:r>
              <a:t>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applied on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0"/>
              </a:spcBef>
            </a:pPr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the bra-ket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; the middle is omitted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0"/>
              </a:spcBef>
            </a:pPr>
            <a:r>
              <a:t>An even shorter notation for the same integral is the matrix element,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irac Bra-ket Notatio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Dirac Bra-ket Notation Practice</a:t>
            </a:r>
          </a:p>
        </p:txBody>
      </p:sp>
      <p:sp>
        <p:nvSpPr>
          <p:cNvPr id="248" name="In Dirac Bra-ket not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Dirac Bra-ket notation,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/>
            <a:r>
              <a:t>Write the following in bra-ket notation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Group"/>
          <p:cNvGrpSpPr/>
          <p:nvPr/>
        </p:nvGrpSpPr>
        <p:grpSpPr>
          <a:xfrm>
            <a:off x="6159500" y="6721740"/>
            <a:ext cx="4008371" cy="4276623"/>
            <a:chOff x="0" y="0"/>
            <a:chExt cx="4008370" cy="4276622"/>
          </a:xfrm>
        </p:grpSpPr>
        <p:sp>
          <p:nvSpPr>
            <p:cNvPr id="250" name="Equation"/>
            <p:cNvSpPr txBox="1"/>
            <p:nvPr/>
          </p:nvSpPr>
          <p:spPr>
            <a:xfrm>
              <a:off x="0" y="0"/>
              <a:ext cx="3246262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1" name="Equation"/>
            <p:cNvSpPr txBox="1"/>
            <p:nvPr/>
          </p:nvSpPr>
          <p:spPr>
            <a:xfrm>
              <a:off x="0" y="1296618"/>
              <a:ext cx="4008371" cy="1952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2" name="Equation"/>
            <p:cNvSpPr txBox="1"/>
            <p:nvPr/>
          </p:nvSpPr>
          <p:spPr>
            <a:xfrm>
              <a:off x="0" y="3688612"/>
              <a:ext cx="2019300" cy="588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56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</a:p>
          <a:p>
            <a:pPr/>
            <a:r>
              <a:t>Write the first equality in Dirac Bra-ket notation</a:t>
            </a:r>
          </a:p>
          <a:p>
            <a:pPr lvl="1">
              <a:buClr>
                <a:srgbClr val="000000"/>
              </a:buCl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3" name="https://daveminh.github.io/Chem550-2023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https://daveminh.github.io/Chem550-2023F/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roperties of 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Hermitian Operators</a:t>
            </a:r>
          </a:p>
        </p:txBody>
      </p:sp>
      <p:sp>
        <p:nvSpPr>
          <p:cNvPr id="260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  <a:r>
              <a:t>Properties</a:t>
            </a:r>
          </a:p>
          <a:p>
            <a:pPr lvl="1"/>
            <a:r>
              <a:t>The eigenvalues of Hermitian operators are real</a:t>
            </a:r>
          </a:p>
          <a:p>
            <a:pPr lvl="1"/>
            <a:r>
              <a:t>Eigenfunctions corresponding to different eigenvalues of a Hermitian operator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orthogonal</a:t>
            </a:r>
            <a:r>
              <a:t>, such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view 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on Operators</a:t>
            </a:r>
          </a:p>
        </p:txBody>
      </p:sp>
      <p:sp>
        <p:nvSpPr>
          <p:cNvPr id="264" name="Ask yourself whether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</a:pPr>
            <a:r>
              <a:t>Ask yourself whether you can</a:t>
            </a:r>
          </a:p>
          <a:p>
            <a:pPr lvl="2">
              <a:spcBef>
                <a:spcPts val="0"/>
              </a:spcBef>
            </a:pPr>
            <a:r>
              <a:t>answer the following questions:</a:t>
            </a:r>
          </a:p>
          <a:p>
            <a:pPr lvl="3">
              <a:spcBef>
                <a:spcPts val="0"/>
              </a:spcBef>
            </a:pPr>
            <a:r>
              <a:t>What are operators and how are they useful in quantum mechanics?</a:t>
            </a:r>
          </a:p>
          <a:p>
            <a:pPr lvl="3">
              <a:spcBef>
                <a:spcPts val="0"/>
              </a:spcBef>
            </a:pPr>
            <a:r>
              <a:t>What does it mean for an operator to commute? What is a commutator?</a:t>
            </a:r>
          </a:p>
          <a:p>
            <a:pPr lvl="3">
              <a:spcBef>
                <a:spcPts val="0"/>
              </a:spcBef>
            </a:pPr>
            <a:r>
              <a:t>What is an eigenfunction and an eigenvalue?</a:t>
            </a:r>
          </a:p>
          <a:p>
            <a:pPr lvl="3">
              <a:spcBef>
                <a:spcPts val="0"/>
              </a:spcBef>
            </a:pPr>
            <a:r>
              <a:t>What are some properties of quantum mechanical operators?</a:t>
            </a:r>
          </a:p>
          <a:p>
            <a:pPr lvl="2">
              <a:spcBef>
                <a:spcPts val="0"/>
              </a:spcBef>
            </a:pPr>
            <a:r>
              <a:t>apply a series of operators to a function</a:t>
            </a:r>
          </a:p>
          <a:p>
            <a:pPr lvl="2">
              <a:spcBef>
                <a:spcPts val="0"/>
              </a:spcBef>
            </a:pPr>
            <a:r>
              <a:t>evaluate a commutator</a:t>
            </a:r>
          </a:p>
          <a:p>
            <a:pPr lvl="2">
              <a:spcBef>
                <a:spcPts val="0"/>
              </a:spcBef>
            </a:pPr>
            <a:r>
              <a:t>determine whether a function is an eigenfunction of an operator and its eigenvalue</a:t>
            </a:r>
          </a:p>
          <a:p>
            <a:pPr lvl="2">
              <a:spcBef>
                <a:spcPts val="0"/>
              </a:spcBef>
            </a:pPr>
            <a:r>
              <a:t>write mathematical expressions in Dirac Bra-ket notation</a:t>
            </a:r>
          </a:p>
          <a:p>
            <a:pPr lvl="2">
              <a:spcBef>
                <a:spcPts val="0"/>
              </a:spcBef>
            </a:pPr>
            <a:r>
              <a:t>determine whether an operator is linear and Hermitian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0" name="Coauthored 52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52 peer-reviewed journal articles</a:t>
            </a:r>
          </a:p>
          <a:p>
            <a:pPr marL="567972" indent="-567972" defTabSz="755808">
              <a:defRPr sz="4600"/>
            </a:pPr>
            <a:r>
              <a:t>Cited over 1250 times with an h-index of 21,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 and ligand efficacy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virtual screening projects for antibiotic drug discovery</a:t>
            </a:r>
          </a:p>
          <a:p>
            <a:pPr lvl="1" marL="976912" indent="-567972" defTabSz="755808">
              <a:defRPr sz="4600"/>
            </a:pPr>
            <a:r>
              <a:t>research funded by NIH and NSF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Full curriculum vitae: https://ccbatiit.github.io/downloads/DavidMinh_CV.pdf"/>
          <p:cNvSpPr txBox="1"/>
          <p:nvPr/>
        </p:nvSpPr>
        <p:spPr>
          <a:xfrm>
            <a:off x="7873729" y="12255367"/>
            <a:ext cx="138565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https://ccbatiit.github.io/downloads/DavidMinh_CV.pdf</a:t>
            </a:r>
          </a:p>
        </p:txBody>
      </p:sp>
      <p:pic>
        <p:nvPicPr>
          <p:cNvPr id="193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6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basketball.</a:t>
            </a:r>
          </a:p>
          <a:p>
            <a:pPr lvl="1"/>
            <a:r>
              <a:t>listen to podcasts and audiobooks. Some of my favorite podcasts are Hidden Brain and Planet Money from NPR.</a:t>
            </a:r>
          </a:p>
          <a:p>
            <a:pPr lvl="1"/>
            <a:r>
              <a:t>play board games, especially strategy and word games.</a:t>
            </a:r>
          </a:p>
          <a:p>
            <a:pPr lvl="1"/>
            <a:r>
              <a:t>sometimes play music, especially classical piano. Sometimes I also play guitar and bass.</a:t>
            </a:r>
          </a:p>
          <a:p>
            <a:pPr lvl="1"/>
            <a:r>
              <a:t>read news and sometimes books</a:t>
            </a:r>
          </a:p>
          <a:p>
            <a:pPr lvl="1"/>
            <a:r>
              <a:t>play video games</a:t>
            </a:r>
          </a:p>
          <a:p>
            <a:pPr lvl="1"/>
            <a:r>
              <a:t>exercise, especially weights, swimming, biking, and skiing</a:t>
            </a:r>
          </a:p>
          <a:p>
            <a:pPr lvl="1"/>
            <a:r>
              <a:t>travel. I’ve been to 6 continents</a:t>
            </a:r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0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4" name="This lectur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104" indent="-537104" defTabSz="714732">
              <a:defRPr sz="4350"/>
            </a:pPr>
            <a:r>
              <a:t>This lecture is intended to help you achieve the following learning objectives: </a:t>
            </a:r>
          </a:p>
          <a:p>
            <a:pPr lvl="1" marL="923819" indent="-537104" defTabSz="714732">
              <a:defRPr sz="4350"/>
            </a:pPr>
            <a:r>
              <a:t>Define operators and apply them to functions</a:t>
            </a:r>
          </a:p>
          <a:p>
            <a:pPr lvl="1" marL="923819" indent="-537104" defTabSz="714732">
              <a:defRPr sz="4350"/>
            </a:pPr>
            <a:r>
              <a:t>Evaluate commutators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marL="537104" indent="-537104" defTabSz="714732">
              <a:defRPr sz="4350"/>
            </a:pPr>
            <a:r>
              <a:t>At the end of this lecture, you should be able to</a:t>
            </a:r>
          </a:p>
          <a:p>
            <a:pPr lvl="1" marL="923819" indent="-537104" defTabSz="714732">
              <a:defRPr sz="4350"/>
            </a:pPr>
            <a:r>
              <a:t>answer the following questions:</a:t>
            </a:r>
          </a:p>
          <a:p>
            <a:pPr lvl="2" marL="1310534" indent="-537104" defTabSz="714732">
              <a:defRPr sz="4350"/>
            </a:pPr>
            <a:r>
              <a:t>What are operators and how are they useful in quantum mechanics?</a:t>
            </a:r>
          </a:p>
          <a:p>
            <a:pPr lvl="2" marL="1310534" indent="-537104" defTabSz="714732">
              <a:defRPr sz="4350"/>
            </a:pPr>
            <a:r>
              <a:t>What does it mean for an operator to commute? What is a commutator?</a:t>
            </a:r>
          </a:p>
          <a:p>
            <a:pPr lvl="2" marL="1310534" indent="-537104" defTabSz="714732">
              <a:defRPr sz="4350"/>
            </a:pPr>
            <a:r>
              <a:t>What is an eigenfunction and an eigenvalue?</a:t>
            </a:r>
          </a:p>
          <a:p>
            <a:pPr lvl="2" marL="1310534" indent="-537104" defTabSz="714732">
              <a:defRPr sz="4350"/>
            </a:pPr>
            <a:r>
              <a:t>What are some properties of quantum mechanical operators?</a:t>
            </a:r>
          </a:p>
          <a:p>
            <a:pPr lvl="1" marL="923819" indent="-537104" defTabSz="714732">
              <a:defRPr sz="4350"/>
            </a:pPr>
            <a:r>
              <a:t>apply a series of operators to a function</a:t>
            </a:r>
          </a:p>
          <a:p>
            <a:pPr lvl="1" marL="923819" indent="-537104" defTabSz="714732">
              <a:defRPr sz="4350"/>
            </a:pPr>
            <a:r>
              <a:t>evaluate a commutator</a:t>
            </a:r>
          </a:p>
          <a:p>
            <a:pPr lvl="1" marL="923819" indent="-537104" defTabSz="714732">
              <a:defRPr sz="4350"/>
            </a:pPr>
            <a:r>
              <a:t>determine whether a function is an eigenfunction of an operator and its eigenvalue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lvl="1" marL="923819" indent="-537104" defTabSz="714732">
              <a:defRPr sz="4350"/>
            </a:pPr>
            <a:r>
              <a:t>determine whether an operator is linear and Hermitian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8" name="Observable - any dynamical variable that can be measu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 - any dynamical variable that can be measured</a:t>
            </a:r>
          </a:p>
          <a:p>
            <a:pPr lvl="1"/>
            <a:r>
              <a:t>e.g. position or momentum</a:t>
            </a:r>
          </a:p>
          <a:p>
            <a:pPr lvl="1"/>
            <a:r>
              <a:t>All quantum observables have corresponding operators</a:t>
            </a:r>
          </a:p>
          <a:p>
            <a:pPr/>
            <a:r>
              <a:t>Operator - a symbol for an instruction to carry out an ``operation'' on a function</a:t>
            </a:r>
          </a:p>
          <a:p>
            <a:pPr lvl="1"/>
            <a:r>
              <a:t>e.g. multiplication or differentiation</a:t>
            </a:r>
          </a:p>
          <a:p>
            <a:pPr lvl="1"/>
            <a:r>
              <a:t>For a general operator, we will use the hat symbol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lvl="1"/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15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50</m:t>
                  </m:r>
                </m:oMath>
              </m:oMathPara>
            </a14:m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pplying Multipl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Multiple Operators</a:t>
            </a:r>
          </a:p>
        </p:txBody>
      </p:sp>
      <p:sp>
        <p:nvSpPr>
          <p:cNvPr id="212" name="Operators are always applied from the right to the le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 are always applied from the right to the left</a:t>
            </a:r>
          </a:p>
          <a:p>
            <a:pPr/>
            <a:r>
              <a:t>Does it matter what order operators are applied?</a:t>
            </a:r>
          </a:p>
          <a:p>
            <a:pPr/>
          </a:p>
          <a:p>
            <a:pPr/>
            <a:r>
              <a:t>Suppose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100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18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