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idx="1"/>
          </p:nvPr>
        </p:nvSpPr>
        <p:spPr>
          <a:xfrm>
            <a:off x="317500" y="2540000"/>
            <a:ext cx="23749000" cy="10795000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spcBef>
                <a:spcPts val="5900"/>
              </a:spcBef>
            </a:lvl1pPr>
            <a:lvl2pPr>
              <a:spcBef>
                <a:spcPts val="5900"/>
              </a:spcBef>
            </a:lvl2pPr>
            <a:lvl3pPr>
              <a:spcBef>
                <a:spcPts val="5900"/>
              </a:spcBef>
            </a:lvl3pPr>
            <a:lvl4pPr>
              <a:spcBef>
                <a:spcPts val="5900"/>
              </a:spcBef>
            </a:lvl4pPr>
            <a:lvl5pPr>
              <a:spcBef>
                <a:spcPts val="59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9/16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9/16/2024</a:t>
            </a:r>
          </a:p>
        </p:txBody>
      </p:sp>
      <p:sp>
        <p:nvSpPr>
          <p:cNvPr id="179" name="Hydrogenic Atoms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 lvl="1" marL="998149" indent="-580319" defTabSz="772239">
              <a:defRPr sz="4700"/>
            </a:pPr>
            <a:r>
              <a:t>Hydrogenic Atoms</a:t>
            </a:r>
          </a:p>
          <a:p>
            <a:pPr lvl="2" marL="1415979" indent="-580319" defTabSz="772239">
              <a:defRPr sz="4700"/>
            </a:pPr>
            <a:r>
              <a:t>Schrodinger equation</a:t>
            </a:r>
          </a:p>
          <a:p>
            <a:pPr lvl="2" marL="1415979" indent="-580319" defTabSz="772239">
              <a:defRPr sz="4700"/>
            </a:pPr>
            <a:r>
              <a:t>Steps to solving the equation</a:t>
            </a:r>
          </a:p>
          <a:p>
            <a:pPr lvl="2" marL="1415979" indent="-580319" defTabSz="772239">
              <a:defRPr sz="4700"/>
            </a:pPr>
            <a:r>
              <a:t>Radial probability density</a:t>
            </a:r>
          </a:p>
          <a:p>
            <a:pPr lvl="1" marL="998149" indent="-580319" defTabSz="772239">
              <a:defRPr sz="4700"/>
            </a:pPr>
            <a:r>
              <a:t>Angular Momentum Operators</a:t>
            </a:r>
          </a:p>
          <a:p>
            <a:pPr lvl="2" marL="1415979" indent="-580319" defTabSz="772239">
              <a:defRPr sz="4700"/>
            </a:pPr>
            <a:r>
              <a:t>Review of angular momentum operators</a:t>
            </a:r>
          </a:p>
          <a:p>
            <a:pPr lvl="2" marL="1415979" indent="-580319" defTabSz="772239">
              <a:defRPr sz="4700"/>
            </a:pPr>
            <a:r>
              <a:t>Commutators</a:t>
            </a:r>
          </a:p>
          <a:p>
            <a:pPr lvl="2" marL="1415979" indent="-580319" defTabSz="772239">
              <a:defRPr sz="4700"/>
            </a:pPr>
            <a:r>
              <a:t>Shift operators</a:t>
            </a:r>
          </a:p>
          <a:p>
            <a:pPr lvl="1" marL="998149" indent="-580319" defTabSz="772239">
              <a:defRPr sz="4700"/>
            </a:pPr>
            <a:r>
              <a:t>Spin</a:t>
            </a:r>
          </a:p>
          <a:p>
            <a:pPr lvl="2" marL="1415979" indent="-580319" defTabSz="772239">
              <a:defRPr sz="4700"/>
            </a:pPr>
            <a:r>
              <a:t>Types of angular momentum</a:t>
            </a:r>
          </a:p>
          <a:p>
            <a:pPr lvl="2" marL="1415979" indent="-580319" defTabSz="772239">
              <a:defRPr sz="4700"/>
            </a:pPr>
            <a:r>
              <a:t>Eigenfunctions and eigenvalues</a:t>
            </a:r>
          </a:p>
          <a:p>
            <a:pPr lvl="2" marL="1415979" indent="-580319" defTabSz="772239">
              <a:defRPr sz="4700"/>
            </a:pPr>
            <a:r>
              <a:t>Matrix form</a:t>
            </a:r>
          </a:p>
          <a:p>
            <a:pPr lvl="2" marL="141597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Plan for Wednesday: Practice Midterm, shortened by 15 minutes to go over answers</a:t>
            </a:r>
          </a:p>
          <a:p>
            <a:pPr marL="580319" indent="-580319" defTabSz="772239">
              <a:defRPr sz="4700"/>
            </a:pPr>
          </a:p>
          <a:p>
            <a:pPr marL="580319" indent="-580319" defTabSz="772239">
              <a:defRPr sz="4700"/>
            </a:pPr>
            <a:r>
              <a:t>This lecture is designed to help you achieve the following learning objectives</a:t>
            </a:r>
          </a:p>
          <a:p>
            <a:pPr lvl="1" marL="998149" indent="-580319" defTabSz="772239">
              <a:defRPr sz="4700"/>
            </a:pPr>
            <a:r>
              <a:t>Obtain and interpret solutions of the Schrodinger equation for tractable systems including the particle in a box, harmonic oscillator, rigid rotor, and hydrogen atom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view: Classical Angular Mome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Review: Classical Angular Momentum</a:t>
            </a:r>
          </a:p>
        </p:txBody>
      </p:sp>
      <p:sp>
        <p:nvSpPr>
          <p:cNvPr id="218" name="Components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b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m:rPr>
                      <m:sty m:val="b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m>
                        <m:m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m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6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</a:p>
          <a:p>
            <a:pPr/>
            <a:r>
              <a:t>Components are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</m:oMath>
              </m:oMathPara>
            </a14:m>
          </a:p>
          <a:p>
            <a:pPr/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 is the magnitude of the angular momentum</a:t>
            </a:r>
          </a:p>
          <a:p>
            <a:pPr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is the rotational kinetic energy</a:t>
            </a:r>
          </a:p>
          <a:p>
            <a:pPr/>
            <a:r>
              <a:t>Classically, there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no restrictions</a:t>
            </a:r>
            <a:r>
              <a:t> on the magnitude or any of the components, except that none of the components may exceed the magnitude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Angular_momentum_circle.png" descr="Angular_momentum_cir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19140" y="2984426"/>
            <a:ext cx="6337149" cy="6004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view: Angular Momentum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Review: Angular Momentum Operators</a:t>
            </a:r>
          </a:p>
        </p:txBody>
      </p:sp>
      <p:sp>
        <p:nvSpPr>
          <p:cNvPr id="223" name="By substitution of the position and momentum operators into the classical expression, we obt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</a:p>
          <a:p>
            <a:pPr/>
            <a:r>
              <a:t>By substitution of the position and momentum operators into the classical expression, we obtain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e>
                  </m:d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e>
                  </m:d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e>
                  </m:d>
                </m:oMath>
              </m:oMathPara>
            </a14:m>
          </a:p>
          <a:p>
            <a:pPr/>
          </a:p>
          <a:p>
            <a:pPr/>
            <a:r>
              <a:t>Previously we focused on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</a:p>
          <a:p>
            <a:pPr/>
            <a:r>
              <a:t>Notably, as I will show soon, components do not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commute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Properties of angular momentum may be derived</a:t>
            </a:r>
          </a:p>
          <a:p>
            <a:pPr lvl="1"/>
            <a:r>
              <a:rPr i="1">
                <a:latin typeface="+mj-lt"/>
                <a:ea typeface="+mj-ea"/>
                <a:cs typeface="+mj-cs"/>
                <a:sym typeface="Helvetica"/>
              </a:rPr>
              <a:t>without a representation. 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/>
            <a:r>
              <a:rPr i="1">
                <a:latin typeface="+mj-lt"/>
                <a:ea typeface="+mj-ea"/>
                <a:cs typeface="+mj-cs"/>
                <a:sym typeface="Helvetica"/>
              </a:rPr>
              <a:t>Results more general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ngular Momentum Commutators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>
            <a:lvl1pPr defTabSz="813315">
              <a:defRPr sz="11088"/>
            </a:lvl1pPr>
          </a:lstStyle>
          <a:p>
            <a:pPr/>
            <a:r>
              <a:t>Angular Momentum Commutators</a:t>
            </a:r>
          </a:p>
        </p:txBody>
      </p:sp>
      <p:sp>
        <p:nvSpPr>
          <p:cNvPr id="227" name="Note that the middle terms are zero. Position and momenta for different directions commu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6493" indent="-586493" defTabSz="780454">
              <a:defRPr sz="475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 marL="586493" indent="-586493" defTabSz="780454">
              <a:defRPr sz="47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 marL="586493" indent="-586493" defTabSz="780454">
              <a:defRPr sz="4750"/>
            </a:pPr>
            <a:r>
              <a:t>Note that the middle terms are zero. Position and momenta for different directions commute.</a:t>
            </a:r>
          </a:p>
          <a:p>
            <a:pPr marL="586493" indent="-586493" defTabSz="780454">
              <a:defRPr sz="4750"/>
            </a:pPr>
            <a14:m>
              <m:oMath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e>
                </m:d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b>
                      <m:e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e>
                </m:d>
              </m:oMath>
            </a14:m>
            <a:r>
              <a:t>, by expanding commutators</a:t>
            </a:r>
          </a:p>
          <a:p>
            <a:pPr marL="586493" indent="-586493" defTabSz="780454">
              <a:defRPr sz="47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</m:d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 marL="586493" indent="-586493" defTabSz="780454">
              <a:defRPr sz="47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d>
                    <m:dPr>
                      <m:ctrlP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sSub>
                        <m:e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5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5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</a:p>
          <a:p>
            <a:pPr marL="586493" indent="-586493" defTabSz="780454">
              <a:defRPr sz="4750"/>
            </a:pPr>
            <a:r>
              <a:t>Similarly,</a:t>
            </a:r>
            <a14:m>
              <m:oMath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e>
                </m:d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e>
                </m:d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e>
                </m:d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m:rPr>
                    <m:sty m:val="p"/>
                  </m:rP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d>
                  <m:dPr>
                    <m:ctrlP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e>
                </m:d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marL="586493" indent="-586493" defTabSz="780454">
              <a:defRPr sz="4750"/>
            </a:pPr>
            <a:r>
              <a:t>An observable is an angular momentum if its operators have these commutators</a:t>
            </a:r>
          </a:p>
        </p:txBody>
      </p:sp>
      <p:sp>
        <p:nvSpPr>
          <p:cNvPr id="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if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Shift Operators</a:t>
            </a:r>
          </a:p>
        </p:txBody>
      </p:sp>
      <p:sp>
        <p:nvSpPr>
          <p:cNvPr id="231" name="The shift operators are defined a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91502">
              <a:defRPr sz="3600"/>
            </a:pPr>
            <a:r>
              <a:t>The shift operators are defined as,</a:t>
            </a:r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</m:oMath>
              </m:oMathPara>
            </a14:m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</m:oMath>
              </m:oMathPara>
            </a14:m>
          </a:p>
          <a:p>
            <a:pPr marL="444500" indent="-444500" defTabSz="591502">
              <a:defRPr sz="3600"/>
            </a:pPr>
            <a:r>
              <a:t>The corresponding inverse operators are,</a:t>
            </a:r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den>
                  </m:f>
                </m:oMath>
              </m:oMathPara>
            </a14:m>
          </a:p>
          <a:p>
            <a:pPr marL="444500" indent="-444500" defTabSz="591502">
              <a:defRPr sz="3600"/>
            </a:pPr>
            <a:r>
              <a:t>Several commutators are,</a:t>
            </a:r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p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</m:oMath>
              </m:oMathPara>
            </a14:m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</m:oMath>
              </m:oMathPara>
            </a14:m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m:rPr>
                      <m:sty m:val="p"/>
                    </m:rP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</a:p>
          <a:p>
            <a:pPr lvl="1" marL="764540" indent="-444500" defTabSz="591502">
              <a:defRPr sz="3600"/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p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</m:sub>
                      </m:sSub>
                    </m:e>
                  </m:d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5000"/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igenvalues of Angular Momentum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07933">
              <a:defRPr sz="8288"/>
            </a:lvl1pPr>
          </a:lstStyle>
          <a:p>
            <a:pPr/>
            <a:r>
              <a:t>Eigenvalues of Angular Momentum Operators</a:t>
            </a:r>
          </a:p>
        </p:txBody>
      </p:sp>
      <p:sp>
        <p:nvSpPr>
          <p:cNvPr id="235" name="Consider a more general solution than the spherical harmonics. Suppose that   is an eigenfunction of both   and   with quantum numbers   and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a more general solution than the spherical harmonics. Suppose that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an eigenfunction of both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  <a:r>
              <a:t> and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with quantum numbers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.</a:t>
            </a:r>
          </a:p>
          <a:p>
            <a:pPr/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is any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real</a:t>
            </a:r>
            <a:r>
              <a:t> number.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</m:oMath>
            </a14:m>
            <a:r>
              <a:t> has the dimensionality of angular momentum.</a:t>
            </a:r>
          </a:p>
          <a:p>
            <a:pPr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, where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function that we do not know yet. </a:t>
            </a:r>
            <a14:m>
              <m:oMath>
                <m:sSup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has the dimensionality of squared angular momentum.</a:t>
            </a:r>
          </a:p>
          <a:p>
            <a:pPr/>
            <a:r>
              <a:t>What do we know about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 Is it real or complex? Is it negative or nonnegative? How do we know?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ffect of Shif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Effect of Shift Operators</a:t>
            </a:r>
          </a:p>
        </p:txBody>
      </p:sp>
      <p:sp>
        <p:nvSpPr>
          <p:cNvPr id="239" name="From the definition  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definition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,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From the eigenvalues,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thus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. </a:t>
            </a:r>
          </a:p>
          <a:p>
            <a:pPr/>
            <a:r>
              <a:t>This establishes that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has a minimum and maximum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ffect of Shift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Effect of Shift Operators</a:t>
            </a:r>
          </a:p>
        </p:txBody>
      </p:sp>
      <p:sp>
        <p:nvSpPr>
          <p:cNvPr id="243" name="Does   affect 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Does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affect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</a:t>
            </a:r>
          </a:p>
          <a:p>
            <a:pPr lvl="1"/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4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m:rPr>
                        <m:sty m:val="p"/>
                      </m:rP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</m:e>
                  <m:sup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</a:t>
            </a:r>
          </a:p>
          <a:p>
            <a:pPr lvl="1"/>
            <a:r>
              <a:t>No, it does not.</a:t>
            </a:r>
          </a:p>
          <a:p>
            <a:pPr/>
            <a:r>
              <a:t>Does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affect the eigenvalue of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  <a:r>
              <a:t>?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["/>
                          <m:endChr m:val="]"/>
                        </m:dPr>
                        <m:e>
                          <m:sSub>
                            <m:e>
                              <m:limUpp>
                                <m:e>
                                  <m:r>
                                    <m:rPr>
                                      <m:sty m:val="b"/>
                                    </m:rPr>
                                    <a:rPr xmlns:a="http://schemas.openxmlformats.org/drawingml/2006/main" sz="5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lim>
                                  <m:r>
                                    <a:rPr xmlns:a="http://schemas.openxmlformats.org/drawingml/2006/main" sz="5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̂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limUpp>
                                <m:e>
                                  <m:r>
                                    <m:rPr>
                                      <m:sty m:val="b"/>
                                    </m:rPr>
                                    <a:rPr xmlns:a="http://schemas.openxmlformats.org/drawingml/2006/main" sz="5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lim>
                                  <m:r>
                                    <a:rPr xmlns:a="http://schemas.openxmlformats.org/drawingml/2006/main" sz="55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̂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e>
                  </m:d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5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/>
            <a:r>
              <a:t>We also know that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</a:p>
          <a:p>
            <a:pPr/>
            <a:r>
              <a:t>Therefore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numerical coefficient. </a:t>
            </a:r>
          </a:p>
          <a:p>
            <a:pPr/>
            <a:r>
              <a:t>Similarly, we can show that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</m:oMath>
            </a14:m>
            <a:r>
              <a:t> lowers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by one.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igenvalues of the angular mome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Eigenvalues of the angular momentum</a:t>
            </a:r>
          </a:p>
        </p:txBody>
      </p:sp>
      <p:sp>
        <p:nvSpPr>
          <p:cNvPr id="247" name="We know that there is a maximum value for  . Let us call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We know that there is a maximum value for </a:t>
            </a: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. Let us call that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. </a:t>
            </a:r>
          </a:p>
          <a:p>
            <a:pPr lvl="1" marL="966293" indent="-561798" defTabSz="747593">
              <a:defRPr sz="4550"/>
            </a:pPr>
            <a:r>
              <a:t>For this state,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because there is no eigenstate with larger </a:t>
            </a: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</a:p>
          <a:p>
            <a:pPr lvl="1" marL="966293" indent="-561798" defTabSz="747593">
              <a:defRPr sz="4550"/>
            </a:pP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because acting on nothing gives nothing</a:t>
            </a:r>
          </a:p>
          <a:p>
            <a:pPr marL="561798" indent="-561798" defTabSz="747593">
              <a:defRPr sz="4550"/>
            </a:pPr>
            <a:r>
              <a:t>We also know that</a:t>
            </a:r>
          </a:p>
          <a:p>
            <a:pPr lvl="1" marL="966293" indent="-561798" defTabSz="747593">
              <a:defRPr sz="455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d>
                    <m:d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</m:sSub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</m:sSub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sub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sub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d>
                    <m:dPr>
                      <m:ctrl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limUpp>
                            <m:e>
                              <m:r>
                                <m:rPr>
                                  <m:sty m:val="b"/>
                                </m:rP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lim>
                              <m:r>
                                <a:rPr xmlns:a="http://schemas.openxmlformats.org/drawingml/2006/main" sz="55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e>
                  </m:d>
                </m:oMath>
              </m:oMathPara>
            </a14:m>
          </a:p>
          <a:p>
            <a:pPr lvl="1" marL="966293" indent="-561798" defTabSz="747593">
              <a:defRPr sz="45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5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sSub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</m:oMath>
              </m:oMathPara>
            </a14:m>
          </a:p>
          <a:p>
            <a:pPr marL="561798" indent="-561798" defTabSz="747593">
              <a:defRPr sz="4550"/>
            </a:pPr>
            <a:r>
              <a:t>Therefore, </a:t>
            </a:r>
            <a14:m>
              <m:oMath>
                <m:d>
                  <m:dPr>
                    <m:ctrl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Sup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lim>
                            <m:r>
                              <a:rPr xmlns:a="http://schemas.openxmlformats.org/drawingml/2006/main" sz="55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  <m:sup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sSub>
                      <m:e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e>
                </m:d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. This means that,</a:t>
            </a:r>
          </a:p>
          <a:p>
            <a:pPr lvl="1" marL="966293" indent="-561798" defTabSz="747593">
              <a:defRPr sz="45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p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 marL="966293" indent="-561798" defTabSz="747593">
              <a:defRPr sz="455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p>
                      <m:r>
                        <a:rPr xmlns:a="http://schemas.openxmlformats.org/drawingml/2006/main" sz="5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5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561798" indent="-561798" defTabSz="747593">
              <a:defRPr sz="4550"/>
            </a:pPr>
            <a:r>
              <a:t>Because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</m:oMath>
            </a14:m>
            <a:r>
              <a:t> does not affect the eigenvalue of </a:t>
            </a:r>
            <a14:m>
              <m:oMath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5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same for all </a:t>
            </a: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.</a:t>
            </a:r>
            <a:endParaRPr sz="5000"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igenvalues of the angular mome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Eigenvalues of the angular momentum</a:t>
            </a:r>
          </a:p>
        </p:txBody>
      </p:sp>
      <p:sp>
        <p:nvSpPr>
          <p:cNvPr id="251" name="Similarly, we know that there is a minimum value for  . Let us call that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930" indent="-530930" defTabSz="706516">
              <a:defRPr sz="4300"/>
            </a:pPr>
            <a:r>
              <a:t>Similarly, we know that there is a minimum value for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. Let us call that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. </a:t>
            </a:r>
          </a:p>
          <a:p>
            <a:pPr lvl="1" marL="913200" indent="-530930" defTabSz="706516">
              <a:defRPr sz="4300"/>
            </a:pPr>
            <a:r>
              <a:t>For this state,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lim>
                        <m:r>
                          <a:rPr xmlns:a="http://schemas.openxmlformats.org/drawingml/2006/main" sz="5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</a:t>
            </a:r>
          </a:p>
          <a:p>
            <a:pPr lvl="1" marL="913200" indent="-530930" defTabSz="706516">
              <a:defRPr sz="43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lim>
                          <m:r>
                            <a:rPr xmlns:a="http://schemas.openxmlformats.org/drawingml/2006/main" sz="5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marL="530930" indent="-530930" defTabSz="706516">
              <a:defRPr sz="4300"/>
            </a:pPr>
            <a:r>
              <a:t>By analogous logic as the previous slide, we can show that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and therefore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913200" indent="-530930" defTabSz="706516">
              <a:defRPr sz="4300"/>
            </a:pPr>
            <a:r>
              <a:t>Solutions are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or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  <a:p>
            <a:pPr lvl="1" marL="913200" indent="-530930" defTabSz="706516">
              <a:defRPr sz="4300"/>
            </a:pPr>
            <a:r>
              <a:t>Only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makes sense, because the lower bound must be less than the upper bound.</a:t>
            </a:r>
          </a:p>
          <a:p>
            <a:pPr marL="530930" indent="-530930" defTabSz="706516">
              <a:defRPr sz="4300"/>
            </a:pPr>
            <a:r>
              <a:t>Because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</m:oMath>
            </a14:m>
            <a:r>
              <a:t> can go in integer steps,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λ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for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1,...,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.</a:t>
            </a:r>
          </a:p>
          <a:p>
            <a:pPr marL="530930" indent="-530930" defTabSz="706516">
              <a:defRPr sz="4300"/>
            </a:pPr>
            <a:r>
              <a:t>What are allowed values of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? Any real number? Any integer? Any integer or half integer? Show series of numbers that satisfy or violate the conditions.</a:t>
            </a:r>
          </a:p>
          <a:p>
            <a:pPr marL="530930" indent="-530930" defTabSz="706516">
              <a:defRPr sz="4300"/>
            </a:pPr>
            <a:r>
              <a:t>So far we have shown that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0,</m:t>
                </m:r>
                <m:f>
                  <m:fPr>
                    <m:ctrlP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,1,....</m:t>
                </m:r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1,...,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. This differs from the previous treatment because we see half integral values of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are permitted.</a:t>
            </a:r>
            <a:endParaRPr sz="5000"/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p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Spin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ydrogenic Ato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Hydrogenic Atoms</a:t>
            </a:r>
          </a:p>
        </p:txBody>
      </p:sp>
      <p:sp>
        <p:nvSpPr>
          <p:cNvPr id="183" name="Hydrogen consists of a proton and an electron…"/>
          <p:cNvSpPr txBox="1"/>
          <p:nvPr>
            <p:ph type="body" idx="1"/>
          </p:nvPr>
        </p:nvSpPr>
        <p:spPr>
          <a:xfrm>
            <a:off x="635000" y="2540000"/>
            <a:ext cx="13356171" cy="10160000"/>
          </a:xfrm>
          <a:prstGeom prst="rect">
            <a:avLst/>
          </a:prstGeom>
        </p:spPr>
        <p:txBody>
          <a:bodyPr/>
          <a:lstStyle/>
          <a:p>
            <a:pPr/>
            <a:r>
              <a:t>Hydrogen consists of a proton and an electron</a:t>
            </a:r>
          </a:p>
          <a:p>
            <a:pPr/>
            <a:r>
              <a:t>Potential energy based on Coulomb potential,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den>
                </m:f>
                <m:sSub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den>
                </m:f>
                <m:sSup>
                  <m:e>
                    <m:limUpp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b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</a:p>
          <a:p>
            <a:pPr/>
            <a:r>
              <a:t>Also describes other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hydrogenic </a:t>
            </a:r>
            <a:r>
              <a:t>atoms with one electron and a charged nucleus with arbitrary atomic number</a:t>
            </a:r>
          </a:p>
          <a:p>
            <a:pPr/>
            <a:r>
              <a:t>Can be thought of as a set of concentric spheres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1396" y="3810000"/>
            <a:ext cx="5384801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orms of the Angular Mome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Forms of the Angular Momentum</a:t>
            </a:r>
          </a:p>
        </p:txBody>
      </p:sp>
      <p:sp>
        <p:nvSpPr>
          <p:cNvPr id="258" name="Several typ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152" indent="-432152" defTabSz="575071">
              <a:defRPr sz="3500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b"/>
                    </m:rP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b"/>
                    </m:rP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m:rPr>
                      <m:sty m:val="b"/>
                    </m:rP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m>
                        <m:mPr>
                          <m:ctrlPr>
                            <a:rPr xmlns:a="http://schemas.openxmlformats.org/drawingml/2006/main" sz="4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e>
                            <m: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a:rPr xmlns:a="http://schemas.openxmlformats.org/drawingml/2006/main" sz="4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mr>
                        <m:mr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e>
                          <m:e>
                            <m:sSub>
                              <m:e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2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mr>
                      </m:m>
                    </m:e>
                  </m:d>
                </m:oMath>
              </m:oMathPara>
            </a14:m>
          </a:p>
          <a:p>
            <a:pPr marL="432152" indent="-432152" defTabSz="575071">
              <a:defRPr sz="3500"/>
            </a:pPr>
            <a:r>
              <a:t>Several types:</a:t>
            </a:r>
          </a:p>
          <a:p>
            <a:pPr lvl="1" marL="743302" indent="-432152" defTabSz="575071">
              <a:defRPr sz="3500"/>
            </a:pPr>
            <a:r>
              <a:t>Orbital -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based on spherical harmonics. l is an integer.</a:t>
            </a:r>
          </a:p>
          <a:p>
            <a:pPr lvl="1" marL="743302" indent="-432152" defTabSz="575071">
              <a:defRPr sz="3500"/>
            </a:pPr>
            <a:r>
              <a:t>Spin - </a:t>
            </a: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has no spatial wave function. </a:t>
            </a:r>
          </a:p>
          <a:p>
            <a:pPr lvl="2" marL="1054452" indent="-432152" defTabSz="575071">
              <a:defRPr sz="3500"/>
            </a:pPr>
            <a:r>
              <a:t>Often depicted as a particle literally spinning around an axis</a:t>
            </a:r>
          </a:p>
          <a:p>
            <a:pPr lvl="2" marL="1054452" indent="-432152" defTabSz="575071">
              <a:defRPr sz="3500"/>
            </a:pPr>
            <a:r>
              <a:t>Spin is an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intrinsic property</a:t>
            </a:r>
            <a:r>
              <a:t> of a particle, unrelated to any sort of motion in space</a:t>
            </a:r>
          </a:p>
          <a:p>
            <a:pPr lvl="2" marL="1054452" indent="-432152" defTabSz="575071">
              <a:defRPr sz="3500"/>
            </a:pP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is an integer or half integer1</a:t>
            </a:r>
          </a:p>
          <a:p>
            <a:pPr marL="432152" indent="-432152" defTabSz="575071">
              <a:defRPr sz="3500"/>
            </a:pPr>
            <a:r>
              <a:t>Generally, </a:t>
            </a:r>
          </a:p>
          <a:p>
            <a:pPr lvl="1" marL="743302" indent="-432152" defTabSz="575071">
              <a:defRPr sz="3500"/>
            </a:pPr>
            <a14:m>
              <m:oMath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an eigenfunction of the angular momentum operators with eigenvalues,</a:t>
            </a:r>
          </a:p>
          <a:p>
            <a:pPr lvl="2" marL="1054452" indent="-432152" defTabSz="575071">
              <a:defRPr sz="350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lim>
                          <m:r>
                            <a:rPr xmlns:a="http://schemas.openxmlformats.org/drawingml/2006/main" sz="4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4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4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⟩</m:t>
                  </m:r>
                </m:oMath>
              </m:oMathPara>
            </a14:m>
          </a:p>
          <a:p>
            <a:pPr lvl="2" marL="1054452" indent="-432152" defTabSz="575071">
              <a:defRPr sz="3500"/>
            </a:pP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lim>
                        <m:r>
                          <a:rPr xmlns:a="http://schemas.openxmlformats.org/drawingml/2006/main" sz="4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m:rPr>
                    <m:sty m:val="p"/>
                  </m:rP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4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4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.</a:t>
            </a:r>
          </a:p>
          <a:p>
            <a:pPr lvl="1" marL="743302" indent="-432152" defTabSz="575071">
              <a:defRPr sz="3500"/>
            </a:pPr>
            <a:r>
              <a:t>All types of angular momentum have the same commutators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pin Angular Moment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Spin Angular Momentum</a:t>
            </a:r>
          </a:p>
        </p:txBody>
      </p:sp>
      <p:sp>
        <p:nvSpPr>
          <p:cNvPr id="262" name="Inferred from experiments, such as the Stern-Gerlach experi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 marL="567972" indent="-567972" defTabSz="755808">
              <a:defRPr sz="4600"/>
            </a:pPr>
            <a:r>
              <a:t>Inferred from experiments, such as the Stern-Gerlach experiment</a:t>
            </a:r>
          </a:p>
          <a:p>
            <a:pPr marL="567972" indent="-567972" defTabSz="755808">
              <a:defRPr sz="4600"/>
            </a:pPr>
            <a:r>
              <a:t>Particles observed to have angular momentum that cannot be accounted for by orbital angular momentum alone.</a:t>
            </a:r>
          </a:p>
          <a:p>
            <a:pPr marL="567972" indent="-567972" defTabSz="755808">
              <a:defRPr sz="4600"/>
            </a:pPr>
            <a:r>
              <a:t>For an electron, the quantum numbers are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±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.</a:t>
            </a:r>
          </a:p>
          <a:p>
            <a:pPr marL="567972" indent="-567972" defTabSz="755808">
              <a:defRPr sz="4600"/>
            </a:pPr>
            <a:r>
              <a:t>The two kets are,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.</a:t>
            </a:r>
          </a:p>
          <a:p>
            <a:pPr marL="567972" indent="-567972" defTabSz="755808">
              <a:defRPr sz="4600"/>
            </a:pPr>
            <a:r>
              <a:t>The effects of operators on these kets are</a:t>
            </a:r>
          </a:p>
          <a:p>
            <a:pPr lvl="1" marL="976912" indent="-567972" defTabSz="755808">
              <a:defRPr sz="4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  <a:p>
            <a:pPr lvl="1" marL="976912" indent="-567972" defTabSz="755808">
              <a:defRPr sz="460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d>
                    <m:d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</m:oMath>
              </m:oMathPara>
            </a14:m>
          </a:p>
          <a:p>
            <a:pPr lvl="1" marL="976912" indent="-567972" defTabSz="755808">
              <a:defRPr sz="4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m:rPr>
                      <m:sty m:val="p"/>
                    </m:rP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  <a:p>
            <a:pPr lvl="1" marL="976912" indent="-567972" defTabSz="755808">
              <a:defRPr sz="4600"/>
            </a:pPr>
            <a14:m>
              <m:oMathPara>
                <m:oMathParaPr>
                  <m:jc m:val="left"/>
                </m:oMathParaPr>
                <m:oMath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sSup>
                    <m:e>
                      <m:r>
                        <m:rPr>
                          <m:sty m:val="p"/>
                        </m:rP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</m:e>
                    <m:sup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</m:oMath>
              </m:oMathPara>
            </a14:m>
          </a:p>
          <a:p>
            <a:pPr lvl="1" marL="976912" indent="-567972" defTabSz="755808">
              <a:defRPr sz="46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ℏ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5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5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</m:sub>
                  </m:sSub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  <a:endParaRPr sz="5000"/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Matrix form of sp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form of spin</a:t>
            </a:r>
          </a:p>
        </p:txBody>
      </p:sp>
      <p:sp>
        <p:nvSpPr>
          <p:cNvPr id="266" name="As a reminder  . In the context of electron spin, the first row and column correspond to  . Second row and column are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5625" indent="-555625" defTabSz="739378">
              <a:defRPr sz="4500"/>
            </a:pPr>
            <a:r>
              <a:t>As a reminder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Sup>
                  <m:e>
                    <m:r>
                      <m:rPr>
                        <m:sty m:val="p"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  <m:sup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li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≡</m:t>
                </m:r>
                <m:sSub>
                  <m:e>
                    <m:r>
                      <m:rPr>
                        <m:sty m:val="p"/>
                      </m:r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. In the context of electron spin, the first row and column correspond to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. Second row and column are </a:t>
            </a:r>
            <a14:m>
              <m:oMath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</m:oMath>
            </a14:m>
            <a:r>
              <a:t>.</a:t>
            </a:r>
          </a:p>
          <a:p>
            <a:pPr marL="555625" indent="-555625" defTabSz="739378">
              <a:defRPr sz="4500"/>
            </a:pPr>
          </a:p>
          <a:p>
            <a:pPr marL="555625" indent="-555625" defTabSz="739378">
              <a:defRPr sz="4500"/>
            </a:pPr>
            <a:r>
              <a:t>For example,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ctrl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f>
                            <m:fPr>
                              <m:ctrlP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f>
                            <m:fPr>
                              <m:ctrlP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d>
                  <m:d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ctrl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ℏ</m:t>
                </m:r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ctrl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e>
                </m:d>
              </m:oMath>
            </a14:m>
          </a:p>
          <a:p>
            <a:pPr marL="555625" indent="-555625" defTabSz="739378">
              <a:defRPr sz="4500"/>
            </a:pPr>
            <a:r>
              <a:t>Exercise: Write the matrices corresponding to the shift operators for electron spin</a:t>
            </a:r>
          </a:p>
          <a:p>
            <a:pPr marL="555625" indent="-555625" defTabSz="739378">
              <a:defRPr sz="4500"/>
            </a:pPr>
          </a:p>
          <a:p>
            <a:pPr marL="555625" indent="-555625" defTabSz="739378">
              <a:defRPr sz="4500"/>
            </a:pPr>
            <a:r>
              <a:t>Exercise: Use the inverse shift operators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lim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lim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</m:sub>
                    </m:sSub>
                  </m:num>
                  <m:den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  <m:r>
                  <a:rPr xmlns:a="http://schemas.openxmlformats.org/drawingml/2006/main" sz="5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lim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limUpp>
                          <m:e>
                            <m:r>
                              <m:rPr>
                                <m:sty m:val="b"/>
                              </m:rP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lim>
                            <m:r>
                              <a:rPr xmlns:a="http://schemas.openxmlformats.org/drawingml/2006/main" sz="55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</m:sub>
                    </m:sSub>
                  </m:num>
                  <m:den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den>
                </m:f>
              </m:oMath>
            </a14:m>
            <a:r>
              <a:t> to write the matrix elements for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lim>
                        <m:r>
                          <a:rPr xmlns:a="http://schemas.openxmlformats.org/drawingml/2006/main" sz="5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sub>
                </m:sSub>
              </m:oMath>
            </a14:m>
            <a:r>
              <a:t>.</a:t>
            </a:r>
            <a:endParaRPr sz="5000"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70" name="Besides hydrogen, what is a system that the solution of the hydrogenic atom is applicable to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Besides hydrogen, what is a system that the solution of the hydrogenic atom is applicable to?</a:t>
            </a:r>
          </a:p>
          <a:p>
            <a:pPr/>
            <a:r>
              <a:t>Are angular and radial solutions of the hydrogenic atom independent?</a:t>
            </a:r>
          </a:p>
          <a:p>
            <a:pPr/>
            <a:r>
              <a:t>How are the eigenvalues of the angular momentum operators more general than those of spherical harmonics?</a:t>
            </a:r>
          </a:p>
          <a:p>
            <a:pPr/>
            <a:r>
              <a:t>What is the effect of a raising and lowering operator?</a:t>
            </a:r>
          </a:p>
          <a:p>
            <a:pPr/>
            <a:r>
              <a:t>What are the eigenfunctions of the spin operator for an electron?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ordinate Trans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Coordinate Transformation</a:t>
            </a:r>
          </a:p>
        </p:txBody>
      </p:sp>
      <p:sp>
        <p:nvSpPr>
          <p:cNvPr id="188" name="Changing the coordinate system,…"/>
          <p:cNvSpPr txBox="1"/>
          <p:nvPr>
            <p:ph type="body" idx="1"/>
          </p:nvPr>
        </p:nvSpPr>
        <p:spPr>
          <a:xfrm>
            <a:off x="635000" y="2540000"/>
            <a:ext cx="13356171" cy="10160000"/>
          </a:xfrm>
          <a:prstGeom prst="rect">
            <a:avLst/>
          </a:prstGeom>
        </p:spPr>
        <p:txBody>
          <a:bodyPr/>
          <a:lstStyle/>
          <a:p>
            <a:pPr/>
            <a:r>
              <a:t>Changing the coordinate system,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den>
                </m:f>
                <m:sSub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sSup>
                  <m:e>
                    <m:limUp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/>
            <a:r>
              <a:t>Terms 1 &amp; 2 are like rigid rotor</a:t>
            </a:r>
          </a:p>
          <a:p>
            <a:pPr/>
            <a:r>
              <a:t>Term 1 is translation</a:t>
            </a:r>
          </a:p>
          <a:p>
            <a:pPr/>
            <a:r>
              <a:t>Terms 2 &amp; 3 depend on relative positions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1396" y="3810000"/>
            <a:ext cx="5384801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paration of translational and intern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Separation of translational and internal variables</a:t>
            </a:r>
          </a:p>
        </p:txBody>
      </p:sp>
      <p:sp>
        <p:nvSpPr>
          <p:cNvPr id="193" name="for center of mass, will no longer consi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m:rPr>
                          <m:sty m:val="b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sSubSup>
                        <m:e>
                          <m:limUp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den>
                      </m:f>
                      <m:sSup>
                        <m:e>
                          <m:limUp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lim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e>
                  </m:d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sSubSup>
                      <m:e>
                        <m:limUp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e>
                </m:d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sub>
                </m:sSub>
              </m:oMath>
            </a14:m>
            <a:r>
              <a:t> for center of mass, will no longer consider</a:t>
            </a:r>
          </a:p>
          <a:p>
            <a:pPr lvl="1"/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sSup>
                      <m:e>
                        <m:limUp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lim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for internal coordinates, will be focus here</a:t>
            </a: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eparation of radial and angular variables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>
            <a:lvl1pPr defTabSz="665440">
              <a:defRPr sz="9072"/>
            </a:lvl1pPr>
          </a:lstStyle>
          <a:p>
            <a:pPr/>
            <a:r>
              <a:t>Separation of radial and angular variables</a:t>
            </a:r>
          </a:p>
        </p:txBody>
      </p:sp>
      <p:sp>
        <p:nvSpPr>
          <p:cNvPr id="197" name="is for internal coordin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888" indent="-493888" defTabSz="657225">
              <a:defRPr sz="4000"/>
            </a:pPr>
            <a14:m>
              <m:oMath>
                <m:d>
                  <m:d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sSup>
                      <m:e>
                        <m:limUpp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lim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sSup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 is for internal coordinates</a:t>
            </a:r>
          </a:p>
          <a:p>
            <a:pPr marL="493888" indent="-493888" defTabSz="657225">
              <a:defRPr sz="4000"/>
            </a:pPr>
            <a14:m>
              <m:oMath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m:rPr>
                        <m:sty m:val="p"/>
                      </m:r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∂</m:t>
                    </m:r>
                    <m:sSu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sSup>
                  <m:e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li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num>
                  <m:den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d>
                  <m:d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</m:oMath>
            </a14:m>
            <a:r>
              <a:t>, by applying Laplacian in spherical polar coordinates and rearranging</a:t>
            </a:r>
          </a:p>
          <a:p>
            <a:pPr marL="493888" indent="-493888" defTabSz="657225">
              <a:defRPr sz="4000"/>
            </a:pPr>
          </a:p>
          <a:p>
            <a:pPr marL="493888" indent="-493888" defTabSz="657225">
              <a:defRPr sz="4000"/>
            </a:pPr>
            <a:r>
              <a:t>Assuming separation of variables, </a:t>
            </a:r>
            <a14:m>
              <m:oMath>
                <m:r>
                  <m:rPr>
                    <m:sty m:val="p"/>
                  </m:rP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</a:t>
            </a:r>
          </a:p>
          <a:p>
            <a:pPr lvl="1" marL="849488" indent="-493888" defTabSz="657225">
              <a:defRPr sz="4000"/>
            </a:pPr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</m:e>
                        <m:sup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∂</m:t>
                      </m:r>
                      <m:sSup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sSup>
                    <m:e>
                      <m:limUpp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li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sSup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num>
                    <m:den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e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  <m:sup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4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xmlns:a="http://schemas.openxmlformats.org/drawingml/2006/main" sz="4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4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xmlns:a="http://schemas.openxmlformats.org/drawingml/2006/main" sz="48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4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</a:p>
          <a:p>
            <a:pPr lvl="1" marL="849488" indent="-493888" defTabSz="657225">
              <a:defRPr sz="4000"/>
            </a:pPr>
            <a14:m>
              <m:oMath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f>
                  <m:f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sSup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e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d>
                  <m:dPr>
                    <m:ctrlPr>
                      <a:rPr xmlns:a="http://schemas.openxmlformats.org/drawingml/2006/main" sz="4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xmlns:a="http://schemas.openxmlformats.org/drawingml/2006/main" sz="4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48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, by dividing by Y</a:t>
            </a:r>
          </a:p>
          <a:p>
            <a:pPr lvl="1" marL="849488" indent="-493888" defTabSz="657225">
              <a:defRPr sz="4000"/>
            </a:pPr>
            <a:r>
              <a:t>Thus, </a:t>
            </a:r>
            <a14:m>
              <m:oMath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4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independent of R. Solutions are spherical harmonics. What about radial portion?</a:t>
            </a:r>
            <a:endParaRPr sz="5000"/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adial Solution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Radial Solution</a:t>
            </a:r>
          </a:p>
        </p:txBody>
      </p:sp>
      <p:sp>
        <p:nvSpPr>
          <p:cNvPr id="201" name="By setting   and multiplying all by  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Para>
                <m:oMathParaPr>
                  <m:jc m:val="left"/>
                </m:oMathParaPr>
                <m:oMath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den>
                  </m:f>
                  <m:f>
                    <m:f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p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sSup>
                            <m: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  <a:p>
            <a:pPr/>
            <a:r>
              <a:t>By setting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and multiplying all by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,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</m:den>
                </m:f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e>
                            <m:r>
                              <m:rPr>
                                <m:sty m:val="p"/>
                              </m:rP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μ</m:t>
                        </m:r>
                        <m:sSup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</a:p>
          <a:p>
            <a:pPr/>
            <a:r>
              <a:t>This is a 1D Schrodinger equation with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a14:m>
            <a:r>
              <a:t>, the sum of a Coulomb potential energy and angular momentum term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1427"/>
          <a:stretch>
            <a:fillRect/>
          </a:stretch>
        </p:blipFill>
        <p:spPr>
          <a:xfrm>
            <a:off x="1620920" y="2950568"/>
            <a:ext cx="11430001" cy="9921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48654" r="0" b="0"/>
          <a:stretch>
            <a:fillRect/>
          </a:stretch>
        </p:blipFill>
        <p:spPr>
          <a:xfrm>
            <a:off x="11913013" y="2884090"/>
            <a:ext cx="11430001" cy="1048800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adial Probability Densities"/>
          <p:cNvSpPr txBox="1"/>
          <p:nvPr>
            <p:ph type="title"/>
          </p:nvPr>
        </p:nvSpPr>
        <p:spPr>
          <a:xfrm>
            <a:off x="0" y="317500"/>
            <a:ext cx="24384000" cy="3036094"/>
          </a:xfrm>
          <a:prstGeom prst="rect">
            <a:avLst/>
          </a:prstGeom>
        </p:spPr>
        <p:txBody>
          <a:bodyPr/>
          <a:lstStyle/>
          <a:p>
            <a:pPr/>
            <a:r>
              <a:t>Radial Probability Densities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Kdmeaney, CC BY-SA 3.0 &lt;https://creativecommons.org/licenses/by-sa/3.0&gt;, via Wikimedia Commons"/>
          <p:cNvSpPr txBox="1"/>
          <p:nvPr/>
        </p:nvSpPr>
        <p:spPr>
          <a:xfrm>
            <a:off x="8334514" y="12733552"/>
            <a:ext cx="8294905" cy="35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Kdmeaney, CC BY-SA 3.0 &lt;https://creativecommons.org/licenses/by-sa/3.0&gt;, via Wikimedia Commons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view of der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of derivation</a:t>
            </a:r>
          </a:p>
        </p:txBody>
      </p:sp>
      <p:sp>
        <p:nvSpPr>
          <p:cNvPr id="211" name="Setting up coordinate 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coordinate system</a:t>
            </a:r>
          </a:p>
          <a:p>
            <a:pPr/>
            <a:r>
              <a:t>Separation of variables for center of mass and internal</a:t>
            </a:r>
          </a:p>
          <a:p>
            <a:pPr/>
            <a:r>
              <a:t>Separation of variables for radial and angular</a:t>
            </a:r>
          </a:p>
          <a:p>
            <a:pPr/>
            <a:r>
              <a:t>Solution for radial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eneral Angular Momentum 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General Angular Momentum Operators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