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635000" y="1016000"/>
            <a:ext cx="23114000" cy="11684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0/21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10/21/2024</a:t>
            </a:r>
          </a:p>
        </p:txBody>
      </p:sp>
      <p:sp>
        <p:nvSpPr>
          <p:cNvPr id="179" name="The Hartree-Fock Method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The Hartree-Fock Method</a:t>
            </a:r>
          </a:p>
          <a:p>
            <a:pPr lvl="1"/>
            <a:r>
              <a:t>Approximations</a:t>
            </a:r>
          </a:p>
          <a:p>
            <a:pPr lvl="1"/>
            <a:r>
              <a:t>The Hartree-Fock equation</a:t>
            </a:r>
          </a:p>
          <a:p>
            <a:pPr lvl="1"/>
            <a:r>
              <a:t>The Hartree-Fock-Roothan method</a:t>
            </a:r>
          </a:p>
          <a:p>
            <a:pPr/>
            <a:r>
              <a:t>Gaussian Basis Sets</a:t>
            </a:r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Describe variation theory and the use of basis sets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Hartree-Fock-Roothan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The Hartree-Fock-Roothan Method</a:t>
            </a:r>
          </a:p>
        </p:txBody>
      </p:sp>
      <p:sp>
        <p:nvSpPr>
          <p:cNvPr id="214" name="Atomic orbitals are linear combination of functions  , usually Slater-type orbita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5368" indent="-475368" defTabSz="632579">
              <a:defRPr sz="3850"/>
            </a:pPr>
            <a:r>
              <a:t>Atomic orbitals are linear combination of functions </a:t>
            </a: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</m:oMath>
            </a14:m>
            <a:r>
              <a:t>, usually Slater-type orbitals: </a:t>
            </a:r>
            <a14:m>
              <m:oMath>
                <m:r>
                  <m:rPr>
                    <m:sty m:val="p"/>
                  </m:rP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Upp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</m:oMath>
            </a14:m>
          </a:p>
          <a:p>
            <a:pPr marL="475368" indent="-475368" defTabSz="632579">
              <a:defRPr sz="3850"/>
            </a:pPr>
            <a:r>
              <a:t>Plugging into the Fock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limUpp>
                  <m:e>
                    <m:limLow>
                      <m:e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Upp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limUpp>
                  <m:e>
                    <m:limLow>
                      <m:e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ν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lim>
                </m:limUpp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475368" indent="-475368" defTabSz="632579">
              <a:defRPr sz="3850"/>
            </a:pPr>
            <a:r>
              <a:t>Left-multiply by </a:t>
            </a:r>
            <a14:m>
              <m:oMath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and integrate over </a:t>
            </a: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to get,</a:t>
            </a:r>
          </a:p>
          <a:p>
            <a:pPr marL="475368" indent="-475368" defTabSz="632579">
              <a:defRPr sz="3850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p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p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li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Sup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sub>
                    <m:sup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</m:sup>
                  </m:sSubSup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marL="475368" indent="-475368" defTabSz="632579">
              <a:defRPr sz="3850"/>
            </a:pPr>
            <a:r>
              <a:t>Defining the overlap matrix elements as </a:t>
            </a: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the Fock matrix elements as </a:t>
            </a:r>
            <a14:m>
              <m:oMath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sub>
                  <m:sup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the above equation may be written as, </a:t>
            </a:r>
            <a14:m>
              <m:oMath>
                <m:limLow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lim>
                </m:limLow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limLow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lim>
                </m:limLow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sSub>
                  <m:e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4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</m:oMath>
            </a14:m>
            <a:r>
              <a:t> for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</a:p>
          <a:p>
            <a:pPr marL="475368" indent="-475368" defTabSz="632579">
              <a:defRPr sz="3850"/>
            </a:pPr>
            <a:r>
              <a:t>In matrix notation this is,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are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is a </a:t>
            </a:r>
            <a14:m>
              <m:oMath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4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column vector</a:t>
            </a:r>
            <a:endParaRPr sz="5000"/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aussian Basis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Gaussian Basis Sets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later-type orbi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Slater-type orbitals</a:t>
            </a:r>
          </a:p>
        </p:txBody>
      </p:sp>
      <p:sp>
        <p:nvSpPr>
          <p:cNvPr id="221" name="As mentioned, hydrogenic atomic orbitals are a natural basis for molecular orbit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2666" indent="-592666" defTabSz="788669">
              <a:defRPr sz="4800"/>
            </a:pPr>
            <a:r>
              <a:t>As mentioned, hydrogenic atomic orbitals are a natural basis for molecular orbitals</a:t>
            </a:r>
          </a:p>
          <a:p>
            <a:pPr marL="592666" indent="-592666" defTabSz="788669">
              <a:defRPr sz="4800"/>
            </a:pPr>
            <a:r>
              <a:t>Slater-type orbitals are </a:t>
            </a:r>
            <a14:m>
              <m:oMath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s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sSubSup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sSub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bSup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019386" indent="-592666" defTabSz="788669">
              <a:defRPr sz="4800"/>
            </a:pPr>
            <a:r>
              <a:t>Decay exponentially</a:t>
            </a:r>
          </a:p>
          <a:p>
            <a:pPr lvl="1" marL="1019386" indent="-592666" defTabSz="788669">
              <a:defRPr sz="4800"/>
            </a:pPr>
            <a:r>
              <a:t>Mimic hydrogenic atomic orbitals, but no radial nodes</a:t>
            </a:r>
          </a:p>
          <a:p>
            <a:pPr marL="592666" indent="-592666" defTabSz="788669">
              <a:defRPr sz="4800"/>
            </a:pPr>
            <a:r>
              <a:t>They are difficult to use in the Hartree-Fock Method; Fock matrix elements are,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μ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ν</m:t>
                </m:r>
                <m:d>
                  <m:d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f>
                      <m:fPr>
                        <m:ctrlP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5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e>
                </m:d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ν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</a:p>
          <a:p>
            <a:pPr marL="592666" indent="-592666" defTabSz="788669">
              <a:defRPr sz="4800"/>
            </a:pPr>
            <a:r>
              <a:t>This has two problems:</a:t>
            </a:r>
          </a:p>
          <a:p>
            <a:pPr lvl="1" marL="1019386" indent="-592666" defTabSz="788669">
              <a:defRPr sz="4800"/>
            </a:pPr>
            <a:r>
              <a:t>The number of integrals is approximately </a:t>
            </a:r>
            <a14:m>
              <m:oMath>
                <m:f>
                  <m:fPr>
                    <m:ctrlP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lin"/>
                  </m:fPr>
                  <m:num>
                    <m:sSup>
                      <m:e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xmlns:a="http://schemas.openxmlformats.org/drawingml/2006/main" sz="5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num>
                  <m:den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den>
                </m:f>
              </m:oMath>
            </a14:m>
            <a:r>
              <a:t>, where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size of the basis set</a:t>
            </a:r>
          </a:p>
          <a:p>
            <a:pPr lvl="1" marL="1019386" indent="-592666" defTabSz="788669">
              <a:defRPr sz="4800"/>
            </a:pPr>
            <a:r>
              <a:t>If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</m:oMath>
            </a14:m>
            <a:r>
              <a:t> are centered on multiple nuclei, then the integrals are difficult to evaluate</a:t>
            </a:r>
            <a:endParaRPr sz="5000"/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y Gaussian basis se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Gaussian basis sets?</a:t>
            </a:r>
          </a:p>
        </p:txBody>
      </p:sp>
      <p:sp>
        <p:nvSpPr>
          <p:cNvPr id="225" name="Using Gaussian basis sets resolve these proble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Gaussian basis sets resolve these problems. </a:t>
            </a:r>
          </a:p>
          <a:p>
            <a:pPr lvl="1"/>
            <a:r>
              <a:t>Gaussian integrals have straightforward analytical solutions</a:t>
            </a:r>
          </a:p>
          <a:p>
            <a:pPr lvl="1"/>
            <a:r>
              <a:t>The product of two Gaussians is a single Gaussian centered at one position</a:t>
            </a:r>
          </a:p>
          <a:p>
            <a:pPr/>
            <a:r>
              <a:t>They were introduced by Frank Boys in the 1950s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ifferences between STO and Gaussian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8301">
              <a:defRPr sz="9520"/>
            </a:lvl1pPr>
          </a:lstStyle>
          <a:p>
            <a:pPr/>
            <a:r>
              <a:t>Differences between STO and Gaussian functions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427" y="4143883"/>
            <a:ext cx="10160001" cy="8383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8572" y="4143883"/>
            <a:ext cx="10160001" cy="838396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Radial Dependence of Slater and Gaussian Basis Functions. (CC BY 4.0; Ümit Kaya via LibreTexts)"/>
          <p:cNvSpPr txBox="1"/>
          <p:nvPr/>
        </p:nvSpPr>
        <p:spPr>
          <a:xfrm>
            <a:off x="6496328" y="12387249"/>
            <a:ext cx="11373486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Radial Dependence of Slater and Gaussian Basis Functions. (CC BY 4.0; Ümit Kaya via LibreTexts)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ntracted Gaussian-Type Orbi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Contracted Gaussian-Type Orbitals</a:t>
            </a:r>
          </a:p>
        </p:txBody>
      </p:sp>
      <p:sp>
        <p:nvSpPr>
          <p:cNvPr id="235" name="Early on, Gaussians were developed to mimic Slater orbitals (useful for HF calculations of atoms). A contracted Gaussian describes a linear combination of primitive Gaussians used to mimic a Slater orbital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930" indent="-530930" defTabSz="706516">
              <a:defRPr sz="4300"/>
            </a:pPr>
            <a:r>
              <a:t>Early on, Gaussians were developed to mimic Slater orbitals (useful for HF calculations of atoms).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contracted Gaussian</a:t>
            </a:r>
            <a:r>
              <a:t> describes a linear combination of primitive Gaussians used to mimic a Slater orbital,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p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sSup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sSubSup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sSub>
                      <m:e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bSup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530930" indent="-530930" defTabSz="706516">
              <a:defRPr sz="4300"/>
            </a:pPr>
            <a:br/>
            <a:r>
              <a:t>To better represent the cusp in the electron density at the nuclei, GTO basis sets are constructed from fixed linear-combinations of Gaussian functions, contracted GTOs (CGTO)</a:t>
            </a:r>
          </a:p>
          <a:p>
            <a:pPr marL="530930" indent="-530930" defTabSz="706516">
              <a:defRPr sz="4300"/>
            </a:pPr>
            <a:r>
              <a:t>Basis sets based on Slater-type orbitals are denoted by STO-NG, where N is the number of primitive Gaussians</a:t>
            </a:r>
          </a:p>
        </p:txBody>
      </p:sp>
      <p:pic>
        <p:nvPicPr>
          <p:cNvPr id="2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540000"/>
            <a:ext cx="19583400" cy="455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lassifications of Basis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Classifications of Basis Sets</a:t>
            </a:r>
          </a:p>
        </p:txBody>
      </p:sp>
      <p:sp>
        <p:nvSpPr>
          <p:cNvPr id="240" name="“Minimal” basis 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“Minimal” basis sets</a:t>
            </a:r>
          </a:p>
          <a:p>
            <a:pPr lvl="1"/>
            <a:r>
              <a:t>Technically, the bare minimum number of functions in a basis set is the number of electrons in the system.</a:t>
            </a:r>
          </a:p>
          <a:p>
            <a:pPr lvl="1"/>
            <a:r>
              <a:t>The minimal basis set refers to including s and p orbitals for up the valence shell electrons.</a:t>
            </a:r>
          </a:p>
          <a:p>
            <a:pPr lvl="2"/>
            <a:r>
              <a:t>H, He: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</a:p>
          <a:p>
            <a:pPr lvl="2"/>
            <a:r>
              <a:t>Li to Ne: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</a:p>
          <a:p>
            <a:pPr lvl="2"/>
            <a:r>
              <a:t>Na to Ar: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,2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,3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,3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,3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,3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</a:p>
          <a:p>
            <a:pPr/>
            <a:r>
              <a:t>Extended basis sets</a:t>
            </a:r>
          </a:p>
          <a:p>
            <a:pPr lvl="1"/>
            <a:r>
              <a:t>Combining orbital exponents allows for orbitals to contract or expand in different molecular environments.</a:t>
            </a:r>
          </a:p>
          <a:p>
            <a:pPr lvl="1"/>
            <a:r>
              <a:t>Double-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  <a:r>
              <a:t> basis sets - based on Slater orbitals with two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  <a:r>
              <a:t> parameters,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ϕ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/>
            <a:r>
              <a:t>Split valence basis sets</a:t>
            </a:r>
          </a:p>
          <a:p>
            <a:pPr lvl="2"/>
            <a:r>
              <a:t>inner-shell electrons, single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</a:p>
          <a:p>
            <a:pPr lvl="2"/>
            <a:r>
              <a:t>valence electrons, double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ζ</m:t>
                </m:r>
              </m:oMath>
            </a14:m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ople-Type Basis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Pople-Type Basis Sets</a:t>
            </a:r>
          </a:p>
        </p:txBody>
      </p:sp>
      <p:sp>
        <p:nvSpPr>
          <p:cNvPr id="244" name="Not based on Slater orbitals.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Not based on Slater orbitals. </a:t>
            </a:r>
          </a:p>
          <a:p>
            <a:pPr/>
            <a:r>
              <a:t>Have the form N-MPG</a:t>
            </a:r>
          </a:p>
          <a:p>
            <a:pPr lvl="1"/>
            <a:r>
              <a:t>N is the number of primitive Gaussians for the inner shell</a:t>
            </a:r>
          </a:p>
          <a:p>
            <a:pPr lvl="1"/>
            <a:r>
              <a:t>- means that it is a split valence basis set</a:t>
            </a:r>
          </a:p>
          <a:p>
            <a:pPr lvl="1"/>
            <a:r>
              <a:t>M is the number of primitive Gaussians in a compacted orbital for the valence shell</a:t>
            </a:r>
          </a:p>
          <a:p>
            <a:pPr lvl="1"/>
            <a:r>
              <a:t>P  is the number of primitive Gaussians in the extended orbital for the valence shell</a:t>
            </a:r>
          </a:p>
          <a:p>
            <a:pPr lvl="1"/>
            <a:r>
              <a:t>G means that Gaussians are used</a:t>
            </a:r>
          </a:p>
          <a:p>
            <a:pPr lvl="1"/>
            <a:r>
              <a:t>* adds orbital polarization - d to p orbitals</a:t>
            </a:r>
            <a:br/>
          </a:p>
          <a:p>
            <a:pPr lvl="1" marL="0" indent="228600" algn="ctr">
              <a:buSzTx/>
              <a:buNone/>
              <a:defRPr sz="2000"/>
            </a:pPr>
            <a:r>
              <a:t>A d-polarization function added to a p orbital. (CC-BY-SA-3.0; Rifleman 82)</a:t>
            </a:r>
          </a:p>
          <a:p>
            <a:pPr lvl="1"/>
            <a:r>
              <a:t>** adds orbital polarization - p to s orbitals </a:t>
            </a:r>
          </a:p>
          <a:p>
            <a:pPr lvl="1"/>
            <a:r>
              <a:t>+ is a diffuse function</a:t>
            </a:r>
          </a:p>
          <a:p>
            <a:pPr/>
            <a:r>
              <a:t>Examples include 3-21G (small) and 6-31G* (moderate)</a:t>
            </a:r>
          </a:p>
        </p:txBody>
      </p:sp>
      <p:pic>
        <p:nvPicPr>
          <p:cNvPr id="24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2540000"/>
            <a:ext cx="8890000" cy="394956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Basis Set Truncation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Set Truncation Error</a:t>
            </a:r>
          </a:p>
        </p:txBody>
      </p:sp>
      <p:sp>
        <p:nvSpPr>
          <p:cNvPr id="249" name="As the basis set sizes increases, calculations will reach the Hartree-Fock lim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the basis set sizes increases, calculations will reach the Hartree-Fock limit</a:t>
            </a:r>
          </a:p>
          <a:p>
            <a:pPr/>
            <a:r>
              <a:t>Before reaching this limit, calculations will have an error known as the basis set truncation error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53" name="What are the key approximation in the Hartree-Fock metho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What are the key approximation in the Hartree-Fock method?</a:t>
            </a:r>
          </a:p>
          <a:p>
            <a:pPr>
              <a:spcBef>
                <a:spcPts val="5900"/>
              </a:spcBef>
            </a:pPr>
            <a:r>
              <a:t>The Fock operator comprises the sum of multiple operators. What are they?</a:t>
            </a:r>
          </a:p>
          <a:p>
            <a:pPr>
              <a:spcBef>
                <a:spcPts val="5900"/>
              </a:spcBef>
            </a:pPr>
            <a:r>
              <a:t>What is the difference between the Hartree-Fock-Roothan Method and the Hartree-Fock Method?</a:t>
            </a:r>
          </a:p>
          <a:p>
            <a:pPr>
              <a:spcBef>
                <a:spcPts val="5900"/>
              </a:spcBef>
            </a:pPr>
            <a:r>
              <a:t>What are the advantages of using Gaussian basis sets?</a:t>
            </a:r>
          </a:p>
          <a:p>
            <a:pPr>
              <a:spcBef>
                <a:spcPts val="5900"/>
              </a:spcBef>
            </a:pPr>
            <a:r>
              <a:t>What is basis set truncation error?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Hartree-Fock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Hartree-Fock Method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86" name="The electronic Hamiltonian for a molecule with   electrons (closed-shell) and   nuclei i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electronic Hamiltonian for a molecule with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electrons (closed-shell)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nuclei is,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Low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lim>
                  </m:limLow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/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limLow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Low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lim>
                </m:limUpp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den>
                </m:f>
              </m:oMath>
            </a14:m>
            <a:r>
              <a:t> is a one-electron Hamiltonian</a:t>
            </a:r>
          </a:p>
          <a:p>
            <a:pPr/>
            <a:r>
              <a:t>The electronic Schrodinger equation with this Hamiltonian is very difficult because of the </a:t>
            </a:r>
            <a14:m>
              <m:oMath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den>
                </m:f>
              </m:oMath>
            </a14:m>
            <a:r>
              <a:t> terms</a:t>
            </a:r>
          </a:p>
          <a:p>
            <a:pPr/>
            <a:r>
              <a:t>This has inspired the Hartree-Fock method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pproxim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Approximations</a:t>
            </a:r>
          </a:p>
        </p:txBody>
      </p:sp>
      <p:sp>
        <p:nvSpPr>
          <p:cNvPr id="190" name="HF is based on a number of approximations beyond the Born-Oppenheimer approxim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HF is based on a number of approximations beyond the Born-Oppenheimer approximation</a:t>
            </a:r>
          </a:p>
          <a:p>
            <a:pPr lvl="1"/>
            <a:r>
              <a:t>The wavefunction is a single Slater determinant</a:t>
            </a:r>
          </a:p>
          <a:p>
            <a:pPr lvl="1"/>
            <a:r>
              <a:t>Electrons move in the electrostatic field of the nuclei and the average field of the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other electrons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rial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Trial Function</a:t>
            </a:r>
          </a:p>
        </p:txBody>
      </p:sp>
      <p:sp>
        <p:nvSpPr>
          <p:cNvPr id="194" name="The method is based on a variation calculation where the trial function is a Ne-electron Slater determinant, where each   is a spatial orbit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method is based on a variation calculation where the trial function is a N</a:t>
            </a:r>
            <a:r>
              <a:rPr baseline="-5999"/>
              <a:t>e</a:t>
            </a:r>
            <a:r>
              <a:t>-electron Slater determinant,</a:t>
            </a:r>
            <a14:m>
              <m:oMath>
                <m:r>
                  <m:rPr>
                    <m:sty m:val="p"/>
                  </m:rP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1,2,...,2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  <m:d>
                  <m:dPr>
                    <m:ctrlP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5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m:rPr>
                                  <m:sty m:val="p"/>
                                </m:rP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e>
                </m:d>
              </m:oMath>
            </a14:m>
            <a:r>
              <a:t>where each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is a spatial orbital</a:t>
            </a:r>
          </a:p>
          <a:p>
            <a:pPr/>
            <a:r>
              <a:t>The determinant is a single molecular orbital</a:t>
            </a:r>
          </a:p>
          <a:p>
            <a:pPr/>
            <a:r>
              <a:t>Assumption that electrons can be be described by an antisymmetrized products (Slater determinants) = Assumption that electrons are independent, except for the Coulomb repulsion due to average positions of other electrons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artree Fock Ener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Hartree Fock Energy</a:t>
            </a:r>
          </a:p>
        </p:txBody>
      </p:sp>
      <p:sp>
        <p:nvSpPr>
          <p:cNvPr id="198" name="The Hartree-Fock energy is the Rayleigh ratio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The Hartree-Fock energy is the Rayleigh ratio, </a:t>
            </a:r>
            <a:br/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m:rPr>
                    <m:sty m:val="p"/>
                  </m:rP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sty m:val="p"/>
                  </m:rP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limUpp>
                  <m:e>
                    <m:limLow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limLow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limUpp>
                  <m:e>
                    <m:limLow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lim>
                </m:limUpp>
                <m:d>
                  <m:d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e>
                </m:d>
              </m:oMath>
            </a14:m>
          </a:p>
          <a:p>
            <a:pPr lvl="1" marL="966293" indent="-561798" defTabSz="747593">
              <a:defRPr sz="4550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- one-electron integral (kinetic and nuclear potential)</a:t>
            </a:r>
          </a:p>
          <a:p>
            <a:pPr lvl="1" marL="966293" indent="-561798" defTabSz="747593">
              <a:defRPr sz="4550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- exchange integral, no classical counterpart</a:t>
            </a:r>
          </a:p>
          <a:p>
            <a:pPr lvl="1" marL="966293" indent="-561798" defTabSz="747593">
              <a:defRPr sz="4550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- Coulomb integral, expectation of the Coulomb energy due to the electron-electron interaction between two spatial orbitals</a:t>
            </a:r>
          </a:p>
          <a:p>
            <a:pPr lvl="1" marL="966293" indent="-561798" defTabSz="747593">
              <a:defRPr sz="4550"/>
            </a:pPr>
            <a:r>
              <a:t>If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 sz="5000"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e Hartree-Fock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Hartree-Fock Equation</a:t>
            </a:r>
          </a:p>
        </p:txBody>
      </p:sp>
      <p:sp>
        <p:nvSpPr>
          <p:cNvPr id="202" name="The energy is then minimized using the method of Lagrange multipli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2409" indent="-512409" defTabSz="681870">
              <a:defRPr sz="4150"/>
            </a:pPr>
            <a:r>
              <a:t>The energy is then minimized using the method of Lagrange multipliers. </a:t>
            </a:r>
          </a:p>
          <a:p>
            <a:pPr marL="512409" indent="-512409" defTabSz="681870">
              <a:defRPr sz="4150"/>
            </a:pPr>
            <a:r>
              <a:t>Eventually, we get the Hartree-Fock equation,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li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1,2,...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lvl="1" marL="881344" indent="-512409" defTabSz="681870">
              <a:defRPr sz="4150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50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d>
                    <m:dPr>
                      <m:ctrlP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lim>
                              <m:r>
                                <a:rPr xmlns:a="http://schemas.openxmlformats.org/drawingml/2006/main" sz="5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lim>
                              <m:r>
                                <a:rPr xmlns:a="http://schemas.openxmlformats.org/drawingml/2006/main" sz="5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xmlns:a="http://schemas.openxmlformats.org/drawingml/2006/main" sz="5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5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</m:oMath>
              </m:oMathPara>
            </a14:m>
          </a:p>
          <a:p>
            <a:pPr lvl="1" marL="881344" indent="-512409" defTabSz="681870">
              <a:defRPr sz="4150"/>
            </a:pP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is the Coulomb operator</a:t>
            </a:r>
          </a:p>
          <a:p>
            <a:pPr lvl="1" marL="881344" indent="-512409" defTabSz="681870">
              <a:defRPr sz="4150"/>
            </a:pP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lim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  <m:sup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f>
                  <m:f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sSub>
                  <m:e>
                    <m:r>
                      <m:rPr>
                        <m:sty m:val="p"/>
                      </m:r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b>
                  <m:e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is the exchange operator</a:t>
            </a:r>
          </a:p>
          <a:p>
            <a:pPr marL="512409" indent="-512409" defTabSz="681870">
              <a:defRPr sz="4150"/>
            </a:pPr>
            <a:r>
              <a:t>The Hartree-Fock equation looks like an eigenvalue equation, just like the Schrodinger equation</a:t>
            </a:r>
          </a:p>
          <a:p>
            <a:pPr marL="512409" indent="-512409" defTabSz="681870">
              <a:defRPr sz="4150"/>
            </a:pPr>
            <a:r>
              <a:t>Solving this equation means finding a spatial orbital that is an eigenfunction of the Fock operator</a:t>
            </a:r>
          </a:p>
          <a:p>
            <a:pPr marL="512409" indent="-512409" defTabSz="681870">
              <a:defRPr sz="4150"/>
            </a:pPr>
            <a:r>
              <a:t>The Fock operator, however, has a more complex dependence on the spatial orbitals than the Schrodinger equation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olving the Hartree-Fock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Solving the Hartree-Fock Equation</a:t>
            </a:r>
          </a:p>
        </p:txBody>
      </p:sp>
      <p:sp>
        <p:nvSpPr>
          <p:cNvPr id="206" name="The Hartree-Fock equation is often solved by the self-consistent field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Hartree-Fock equation is often solved by the self-consistent field approach</a:t>
            </a:r>
          </a:p>
          <a:p>
            <a:pPr/>
            <a:r>
              <a:t>Starting with a guess for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</a:t>
            </a:r>
          </a:p>
          <a:p>
            <a:pPr lvl="1"/>
            <a:r>
              <a:t>Evaluate the electron repulsion integrals</a:t>
            </a:r>
          </a:p>
          <a:p>
            <a:pPr lvl="1"/>
            <a:r>
              <a:t>Evaluate a new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</a:p>
          <a:p>
            <a:pPr lvl="1"/>
            <a:r>
              <a:t>Repeat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elium via Perturb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Helium via Perturbation Theory</a:t>
            </a:r>
          </a:p>
        </p:txBody>
      </p:sp>
      <p:sp>
        <p:nvSpPr>
          <p:cNvPr id="210" name="Let us consider how Hartree-Fock equations compare to perturbation theory in Heliu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0062" indent="-500062" defTabSz="665440">
              <a:defRPr sz="4050"/>
            </a:pPr>
          </a:p>
          <a:p>
            <a:pPr marL="500062" indent="-500062" defTabSz="665440">
              <a:defRPr sz="4050"/>
            </a:pPr>
            <a:r>
              <a:t>Let us consider how Hartree-Fock equations compare to perturbation theory in Helium.</a:t>
            </a:r>
          </a:p>
          <a:p>
            <a:pPr marL="500062" indent="-500062" defTabSz="665440">
              <a:defRPr sz="4050"/>
            </a:pPr>
            <a:r>
              <a:t>For a Helium atom, the full Hamiltonian is,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num>
                  <m:den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</m:oMath>
            </a14:m>
          </a:p>
          <a:p>
            <a:pPr marL="500062" indent="-500062" defTabSz="665440">
              <a:defRPr sz="4050"/>
            </a:pPr>
            <a:r>
              <a:t>This Hamiltonian can be thought of as a perturbation to sum of two one-electron Hamiltonians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  <a:p>
            <a:pPr marL="500062" indent="-500062" defTabSz="665440">
              <a:defRPr sz="4050"/>
            </a:pPr>
            <a:r>
              <a:t>Thus energy is the energy of the hydrogenic energy and a first-order perturbation</a:t>
            </a:r>
          </a:p>
          <a:p>
            <a:pPr lvl="1" marL="860107" indent="-500062" defTabSz="665440">
              <a:defRPr sz="405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e>
                  </m:d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lvl="1" marL="860107" indent="-500062" defTabSz="665440">
              <a:defRPr sz="405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p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⟨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d>
                    <m:d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e>
                  </m:d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4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e>
                    <m: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</m:oMath>
              </m:oMathPara>
            </a14:m>
          </a:p>
          <a:p>
            <a:pPr lvl="1" marL="860107" indent="-500062" defTabSz="665440">
              <a:defRPr sz="4050"/>
            </a:pPr>
            <a:r>
              <a:t>Thus </a:t>
            </a:r>
            <a14:m>
              <m:oMath>
                <m:s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sub>
                </m:sSub>
              </m:oMath>
            </a14:m>
            <a:r>
              <a:t>, which is precisely the same as with the Hartree-Fock method.</a:t>
            </a:r>
            <a:endParaRPr sz="5000"/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0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