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0" y="2303859"/>
            <a:ext cx="2438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0" y="7072312"/>
            <a:ext cx="24384000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14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xfrm>
            <a:off x="317500" y="0"/>
            <a:ext cx="23749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795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55364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635000" y="1016000"/>
            <a:ext cx="23114000" cy="11684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3175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2540000"/>
            <a:ext cx="231140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hyperlink" Target="https://chem.libretexts.org/Courses/Knox_College/Chem_321%3A_Physical_Chemistry_I/03%3A_Chemical_Bond/3.04%3A_Molecular_Orbital_Theory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hyperlink" Target="https://chem.libretexts.org/Courses/Knox_College/Chem_321%3A_Physical_Chemistry_I/03%3A_Chemical_Bond/3.04%3A_Molecular_Orbital_Theory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10/09/202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10/09/2024</a:t>
            </a:r>
          </a:p>
        </p:txBody>
      </p:sp>
      <p:sp>
        <p:nvSpPr>
          <p:cNvPr id="179" name="Brief review of variation theory and the Rayleigh-Ritz method…"/>
          <p:cNvSpPr txBox="1"/>
          <p:nvPr>
            <p:ph type="body" idx="1"/>
          </p:nvPr>
        </p:nvSpPr>
        <p:spPr>
          <a:xfrm>
            <a:off x="635000" y="3178914"/>
            <a:ext cx="23114000" cy="9521086"/>
          </a:xfrm>
          <a:prstGeom prst="rect">
            <a:avLst/>
          </a:prstGeom>
        </p:spPr>
        <p:txBody>
          <a:bodyPr numCol="2" spcCol="1155700"/>
          <a:lstStyle/>
          <a:p>
            <a:pPr/>
            <a:r>
              <a:t>Brief review of variation theory and the Rayleigh-Ritz method</a:t>
            </a:r>
          </a:p>
          <a:p>
            <a:pPr/>
            <a:r>
              <a:t>Molecular Orbital Theory</a:t>
            </a:r>
          </a:p>
          <a:p>
            <a:pPr lvl="1"/>
            <a:r>
              <a:t>for </a:t>
            </a:r>
            <a14:m>
              <m:oMath>
                <m:sSubSup>
                  <m:e>
                    <m:r>
                      <m:rPr>
                        <m:nor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bSup>
              </m:oMath>
            </a14:m>
            <a:r>
              <a:t> </a:t>
            </a:r>
          </a:p>
          <a:p>
            <a:pPr lvl="2"/>
            <a:r>
              <a:t>energies</a:t>
            </a:r>
          </a:p>
          <a:p>
            <a:pPr lvl="2"/>
            <a:r>
              <a:t>wavefunctions</a:t>
            </a:r>
          </a:p>
          <a:p>
            <a:pPr lvl="1"/>
            <a:r>
              <a:t>for </a:t>
            </a:r>
            <a14:m>
              <m:oMath>
                <m:sSub>
                  <m:e>
                    <m:r>
                      <m:rPr>
                        <m:nor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</a:t>
            </a:r>
          </a:p>
          <a:p>
            <a:pPr lvl="2"/>
            <a:r>
              <a:t>spinorbitals</a:t>
            </a:r>
          </a:p>
          <a:p>
            <a:pPr lvl="2"/>
            <a:r>
              <a:t>energy level diagrams</a:t>
            </a:r>
          </a:p>
          <a:p>
            <a:pPr lvl="1"/>
            <a:r>
              <a:t>for other molecules</a:t>
            </a:r>
          </a:p>
          <a:p>
            <a:pPr/>
            <a:r>
              <a:t>Huckel Theory</a:t>
            </a:r>
          </a:p>
          <a:p>
            <a:pPr/>
            <a:r>
              <a:t>This lecture is designed to help you achieve the following learning objectives</a:t>
            </a:r>
          </a:p>
          <a:p>
            <a:pPr lvl="1"/>
            <a:r>
              <a:t>Describe variation theory and the use of basis sets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"/>
          <p:cNvGrpSpPr/>
          <p:nvPr/>
        </p:nvGrpSpPr>
        <p:grpSpPr>
          <a:xfrm>
            <a:off x="13335489" y="113487"/>
            <a:ext cx="10793086" cy="13489026"/>
            <a:chOff x="0" y="0"/>
            <a:chExt cx="10793084" cy="13489025"/>
          </a:xfrm>
        </p:grpSpPr>
        <p:pic>
          <p:nvPicPr>
            <p:cNvPr id="2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936719"/>
              <a:ext cx="10793085" cy="85523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69041" y="0"/>
              <a:ext cx="8255001" cy="49982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0" name="energies"/>
          <p:cNvSpPr txBox="1"/>
          <p:nvPr>
            <p:ph type="title"/>
          </p:nvPr>
        </p:nvSpPr>
        <p:spPr>
          <a:xfrm>
            <a:off x="635000" y="317500"/>
            <a:ext cx="12380425" cy="2540000"/>
          </a:xfrm>
          <a:prstGeom prst="rect">
            <a:avLst/>
          </a:prstGeom>
        </p:spPr>
        <p:txBody>
          <a:bodyPr/>
          <a:lstStyle/>
          <a:p>
            <a:pPr/>
            <a14:m>
              <m:oMath>
                <m:sSubSup>
                  <m:e>
                    <m:r>
                      <m:rPr>
                        <m:nor/>
                      </m:rP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bSup>
              </m:oMath>
            </a14:m>
            <a:r>
              <a:t> energies</a:t>
            </a:r>
          </a:p>
        </p:txBody>
      </p:sp>
      <p:sp>
        <p:nvSpPr>
          <p:cNvPr id="221" name="Expanding the secular determinant   leads to…"/>
          <p:cNvSpPr txBox="1"/>
          <p:nvPr>
            <p:ph type="body" idx="1"/>
          </p:nvPr>
        </p:nvSpPr>
        <p:spPr>
          <a:xfrm>
            <a:off x="635000" y="2540000"/>
            <a:ext cx="13272386" cy="10160000"/>
          </a:xfrm>
          <a:prstGeom prst="rect">
            <a:avLst/>
          </a:prstGeom>
        </p:spPr>
        <p:txBody>
          <a:bodyPr/>
          <a:lstStyle/>
          <a:p>
            <a:pPr/>
            <a:r>
              <a:t>Expanding the secular determinant </a:t>
            </a:r>
            <a14:m>
              <m:oMath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mr>
                    </m:m>
                  </m:e>
                </m:d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leads to </a:t>
            </a:r>
            <a14:m>
              <m:oMath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d>
                      <m: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/>
            <a:r>
              <a:t>Based on the quadratic equation,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den>
                </m:f>
              </m:oMath>
            </a14:m>
            <a:r>
              <a:t> are the MO energies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</m:oMath>
            </a14:m>
            <a:r>
              <a:t> is the ground state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</m:sub>
                </m:sSub>
              </m:oMath>
            </a14:m>
            <a:r>
              <a:t> is the first excited state.</a:t>
            </a:r>
          </a:p>
          <a:p>
            <a:pPr lvl="1"/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</m:oMath>
            </a14:m>
            <a:r>
              <a:t> is the energy relative to the separated proton and hydrogen atom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63162" y="6903060"/>
            <a:ext cx="7358994" cy="3773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1" grpId="1"/>
      <p:bldP build="whole" bldLvl="1" animBg="1" rev="0" advAuto="0" spid="219" grpId="2"/>
      <p:bldP build="whole" bldLvl="1" animBg="1" rev="0" advAuto="0" spid="223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ssessment of MO ener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Assessment of MO energies</a:t>
            </a:r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9" name="Group"/>
          <p:cNvGrpSpPr/>
          <p:nvPr/>
        </p:nvGrpSpPr>
        <p:grpSpPr>
          <a:xfrm>
            <a:off x="2705100" y="3350478"/>
            <a:ext cx="18973801" cy="9167098"/>
            <a:chOff x="0" y="0"/>
            <a:chExt cx="18973800" cy="9167097"/>
          </a:xfrm>
        </p:grpSpPr>
        <p:graphicFrame>
          <p:nvGraphicFramePr>
            <p:cNvPr id="227" name="MO vs exact energies"/>
            <p:cNvGraphicFramePr/>
            <p:nvPr/>
          </p:nvGraphicFramePr>
          <p:xfrm>
            <a:off x="0" y="0"/>
            <a:ext cx="18973800" cy="8089900"/>
          </p:xfrm>
          <a:graphic xmlns:a="http://schemas.openxmlformats.org/drawingml/2006/main">
            <a:graphicData uri="http://schemas.openxmlformats.org/drawingml/2006/table">
              <a:tbl>
                <a:tblPr firstCol="1" firstRow="1" lastCol="0" lastRow="0" bandCol="0" bandRow="1" rtl="0">
                  <a:tableStyleId>{4C3C2611-4C71-4FC5-86AE-919BDF0F9419}</a:tableStyleId>
                </a:tblPr>
                <a:tblGrid>
                  <a:gridCol w="6312510"/>
                  <a:gridCol w="6312510"/>
                  <a:gridCol w="6312510"/>
                </a:tblGrid>
                <a:tr h="0">
                  <a:tc gridSpan="3">
                    <a:txBody>
                      <a:bodyPr/>
                      <a:lstStyle/>
                      <a:p>
                        <a:pPr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3600">
                            <a:latin typeface="+mn-lt"/>
                            <a:ea typeface="+mn-ea"/>
                            <a:cs typeface="+mn-cs"/>
                          </a:rPr>
                          <a:t>MO vs exact energies</a:t>
                        </a:r>
                      </a:p>
                    </a:txBody>
                    <a:tcPr marL="71437" marR="71437" marT="71437" marB="71437" anchor="ctr" anchorCtr="0" horzOverflow="overflow">
                      <a:lnL/>
                      <a:lnR/>
                      <a:lnT/>
                      <a:lnB/>
                      <a:solidFill>
                        <a:srgbClr val="000000">
                          <a:alpha val="0"/>
                        </a:srgbClr>
                      </a:solidFill>
                    </a:tcPr>
                  </a:tc>
                  <a:tc hMerge="1">
                    <a:tcPr/>
                  </a:tc>
                  <a:tc hMerge="1">
                    <a:tcPr/>
                  </a:tc>
                </a:tr>
                <a:tr h="2451629">
                  <a:tc>
                    <a:txBody>
                      <a:bodyPr/>
                      <a:lstStyle/>
                      <a:p>
                        <a:pPr defTabSz="914400">
                          <a:defRPr sz="3600"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LCAO (minimum basis set)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latin typeface="+mj-lt"/>
                            <a:ea typeface="+mj-ea"/>
                            <a:cs typeface="+mj-cs"/>
                            <a:sym typeface="Helvetica"/>
                          </a:rPr>
                          <a:t>Exact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2451629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Minimum energy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r>
                          <a:t>-0.06483 E</a:t>
                        </a:r>
                        <a:r>
                          <a:rPr baseline="-5999"/>
                          <a:t>h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r>
                          <a:t>-0.10264 E</a:t>
                        </a:r>
                        <a:r>
                          <a:rPr baseline="-5999"/>
                          <a:t>h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FFFFFF"/>
                      </a:solidFill>
                    </a:tcPr>
                  </a:tc>
                </a:tr>
                <a:tr h="2451629">
                  <a:tc>
                    <a:txBody>
                      <a:bodyPr/>
                      <a:lstStyle/>
                      <a:p>
                        <a:pPr defTabSz="914400"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3600">
                            <a:solidFill>
                              <a:srgbClr val="FFFFFF"/>
                            </a:solidFill>
                            <a:sym typeface="Helvetica"/>
                          </a:rPr>
                          <a:t>Bond length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r>
                          <a:t>2.493 a</a:t>
                        </a:r>
                        <a:r>
                          <a:rPr baseline="-5999"/>
                          <a:t>o</a:t>
                        </a:r>
                        <a:r>
                          <a:t> = 132 pm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E3E5E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3600"/>
                        </a:pPr>
                        <a:r>
                          <a:t>2 a</a:t>
                        </a:r>
                        <a:r>
                          <a:rPr baseline="-5999"/>
                          <a:t>o</a:t>
                        </a:r>
                        <a:r>
                          <a:t> = 106 pm</a:t>
                        </a:r>
                      </a:p>
                    </a:txBody>
                    <a:tcPr marL="50800" marR="50800" marT="50800" marB="50800" anchor="ctr" anchorCtr="0" horzOverflow="overflow">
                      <a:solidFill>
                        <a:srgbClr val="E3E5E8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28" name="Not that close, but qualitatively similar"/>
            <p:cNvSpPr txBox="1"/>
            <p:nvPr/>
          </p:nvSpPr>
          <p:spPr>
            <a:xfrm>
              <a:off x="3875006" y="8719422"/>
              <a:ext cx="11246052" cy="447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/>
              <a:r>
                <a:t>Not that close, but qualitatively similar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wave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sSubSup>
                  <m:e>
                    <m:r>
                      <m:rPr>
                        <m:nor/>
                      </m:rP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bSup>
              </m:oMath>
            </a14:m>
            <a:r>
              <a:t> wavefunction</a:t>
            </a:r>
          </a:p>
        </p:txBody>
      </p:sp>
      <p:sp>
        <p:nvSpPr>
          <p:cNvPr id="232" name="The secular equations 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/>
            <a:r>
              <a:t>The secular equations are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sub>
                  </m:sSub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sub>
                  </m:sSub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</m:d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/>
            <a:r>
              <a:t>Substituting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</m:oMath>
            </a14:m>
            <a:r>
              <a:t> into the first equation and using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</m:oMath>
            </a14:m>
            <a:r>
              <a:t>, we get,</a:t>
            </a:r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3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3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d>
                    <m:dPr>
                      <m:ctrlPr>
                        <a:rPr xmlns:a="http://schemas.openxmlformats.org/drawingml/2006/main" sz="3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xmlns:a="http://schemas.openxmlformats.org/drawingml/2006/main" sz="3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e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e>
                  </m:d>
                  <m:r>
                    <a:rPr xmlns:a="http://schemas.openxmlformats.org/drawingml/2006/main" sz="3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3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sub>
                  </m:sSub>
                  <m:d>
                    <m:dPr>
                      <m:ctrlPr>
                        <a:rPr xmlns:a="http://schemas.openxmlformats.org/drawingml/2006/main" sz="3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3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e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3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3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xmlns:a="http://schemas.openxmlformats.org/drawingml/2006/main" sz="3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</m:d>
                  <m:r>
                    <a:rPr xmlns:a="http://schemas.openxmlformats.org/drawingml/2006/main" sz="3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b>
                  </m:sSub>
                  <m:d>
                    <m:dPr>
                      <m:ctrlP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sSub>
                            <m:e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e>
                  </m:d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sub>
                  </m:sSub>
                  <m:d>
                    <m:dPr>
                      <m:ctrlPr>
                        <a:rPr xmlns:a="http://schemas.openxmlformats.org/drawingml/2006/main" sz="4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sSub>
                            <m:e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4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4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e>
                  </m:d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4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</m:t>
                  </m:r>
                </m:oMath>
              </m:oMathPara>
            </a14:m>
          </a:p>
          <a:p>
            <a:pPr lvl="1"/>
            <a:r>
              <a:t>Thus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  <a:r>
              <a:t>. </a:t>
            </a:r>
          </a:p>
          <a:p>
            <a:pPr/>
            <a:r>
              <a:t>After normalizing, we find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ad>
                      <m:ra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e>
                </m:d>
              </m:oMath>
            </a14:m>
          </a:p>
          <a:p>
            <a:pPr/>
            <a:r>
              <a:t>Likewise,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ad>
                      <m:rad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degHide m:val="on"/>
                      </m:radPr>
                      <m:deg/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e>
                </m:d>
              </m:oMath>
            </a14:m>
          </a:p>
          <a:p>
            <a:pPr lvl="1"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</m:oMath>
            </a14:m>
            <a:r>
              <a:t> is stable and is called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bonding</a:t>
            </a:r>
            <a:r>
              <a:t> orbital</a:t>
            </a:r>
          </a:p>
          <a:p>
            <a:pPr lvl="1"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</m:sub>
                </m:sSub>
              </m:oMath>
            </a14:m>
            <a:r>
              <a:t> is unstable and is called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antibonding</a:t>
            </a:r>
            <a:r>
              <a:t> orbital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3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5503" y="0"/>
            <a:ext cx="17752994" cy="1161591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Molecular Orbitals for the H2 Molecule. (a) The formation of a bonding σ1s molecular orbital for H2 as the sum of the wave functions (Ψ) of two H 1s atomic orbitals. (b) This plot of the square of the wave function (Ψ2) for the bonding σ1s molecular orbi"/>
          <p:cNvSpPr txBox="1"/>
          <p:nvPr/>
        </p:nvSpPr>
        <p:spPr>
          <a:xfrm>
            <a:off x="-4031" y="11615037"/>
            <a:ext cx="24392061" cy="1362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Molecular Orbitals for the H</a:t>
            </a:r>
            <a:r>
              <a:rPr sz="1200"/>
              <a:t>2</a:t>
            </a:r>
            <a:r>
              <a:t> Molecule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.</a:t>
            </a:r>
            <a:r>
              <a:t> (a) The formation of a bonding σ</a:t>
            </a:r>
            <a:r>
              <a:rPr sz="1200"/>
              <a:t>1s</a:t>
            </a:r>
            <a:r>
              <a:t> molecular orbital for H</a:t>
            </a:r>
            <a:r>
              <a:rPr sz="1200"/>
              <a:t>2</a:t>
            </a:r>
            <a:r>
              <a:t> as the sum of the wave functions (Ψ) of two H 1s atomic orbitals. (b) This plot of the square of the wave function (Ψ</a:t>
            </a:r>
            <a:r>
              <a:rPr sz="1200"/>
              <a:t>2</a:t>
            </a:r>
            <a:r>
              <a:t>) for the bonding σ</a:t>
            </a:r>
            <a:r>
              <a:rPr sz="1200"/>
              <a:t>1s</a:t>
            </a:r>
            <a:r>
              <a:t> molecular orbital illustrates the increased electron probability density between the two hydrogen nuclei. (c) The formation of an antibonding molecular orbital for H</a:t>
            </a:r>
            <a:r>
              <a:rPr sz="1200"/>
              <a:t>2</a:t>
            </a:r>
            <a:r>
              <a:t> as the difference of the wavefunctions (Ψ) of two H 1s atomic orbitals. (d) This plot of the square of the wave function (Ψ</a:t>
            </a:r>
            <a:r>
              <a:rPr sz="1200"/>
              <a:t>2</a:t>
            </a:r>
            <a:r>
              <a:t>) for the antibonding molecular orbital illustrates the node corresponding to zero electron probability density between the two hydrogen nuclei. </a:t>
            </a:r>
            <a:r>
              <a:rPr u="sng">
                <a:hlinkClick r:id="rId3" invalidUrl="" action="" tgtFrame="" tooltip="" history="1" highlightClick="0" endSnd="0"/>
              </a:rPr>
              <a:t>https://chem.libretexts.org/Courses/Knox_College/Chem_321%3A_Physical_Chemistry_I/03%3A_Chemical_Bond/3.04%3A_Molecular_Orbital_Theory</a:t>
            </a:r>
          </a:p>
        </p:txBody>
      </p:sp>
      <p:sp>
        <p:nvSpPr>
          <p:cNvPr id="2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 theory f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 theory for </a:t>
            </a:r>
            <a14:m>
              <m:oMath>
                <m:sSub>
                  <m:e>
                    <m:r>
                      <m:rPr>
                        <m:nor/>
                      </m:rP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lectronic wavefunctions f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Electronic wavefunctions for </a:t>
            </a:r>
            <a14:m>
              <m:oMath>
                <m:sSub>
                  <m:e>
                    <m:r>
                      <m:rPr>
                        <m:nor/>
                      </m:rP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</a:t>
            </a:r>
          </a:p>
        </p:txBody>
      </p:sp>
      <p:sp>
        <p:nvSpPr>
          <p:cNvPr id="243" name="LCAO leads to one-electron spatial molecular orbitals   a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LCAO leads to one-electron spatial molecular orbitals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</m:sub>
                </m:sSub>
              </m:oMath>
            </a14:m>
          </a:p>
          <a:p>
            <a:pPr/>
            <a:r>
              <a:t>Most molecules have more than one electron</a:t>
            </a:r>
          </a:p>
          <a:p>
            <a:pPr/>
            <a14:m>
              <m:oMath>
                <m:sSub>
                  <m:e>
                    <m:r>
                      <m:rPr>
                        <m:nor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has two protons and two electrons</a:t>
            </a:r>
          </a:p>
          <a:p>
            <a:pPr lvl="1"/>
            <a:r>
              <a:t>For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electronic</a:t>
            </a:r>
            <a:r>
              <a:t> Schrodinger equation, its Hamiltonian is,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</m:oMath>
            </a14:m>
            <a:r>
              <a:t>, only slightly different than for </a:t>
            </a:r>
            <a14:m>
              <m:oMath>
                <m:sSubSup>
                  <m:e>
                    <m:r>
                      <m:rPr>
                        <m:nor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bSup>
              </m:oMath>
            </a14:m>
          </a:p>
          <a:p>
            <a:pPr lvl="1"/>
            <a:r>
              <a:t>What is a two-electron wavefunction using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for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{"/>
                    <m:endChr m:val="}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1,2</m:t>
                    </m:r>
                  </m:e>
                </m:d>
              </m:oMath>
            </a14:m>
            <a:r>
              <a:t>that satisfies the Pauli principle?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ssessment of MO ener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Assessment of MO energies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48" name="Group"/>
          <p:cNvGraphicFramePr/>
          <p:nvPr/>
        </p:nvGraphicFramePr>
        <p:xfrm>
          <a:off x="2705100" y="3350478"/>
          <a:ext cx="18973801" cy="8089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6312510"/>
                <a:gridCol w="6312510"/>
                <a:gridCol w="6312510"/>
              </a:tblGrid>
              <a:tr h="0">
                <a:tc gridSpan="3"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latin typeface="+mn-lt"/>
                          <a:ea typeface="+mn-ea"/>
                          <a:cs typeface="+mn-cs"/>
                        </a:rPr>
                        <a:t>MO vs experimental energies</a:t>
                      </a:r>
                    </a:p>
                  </a:txBody>
                  <a:tcPr marL="71437" marR="71437" marT="71437" marB="71437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2451629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LCAO (minimum basis set)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Experimental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/>
                    </a:solidFill>
                  </a:tcPr>
                </a:tc>
              </a:tr>
              <a:tr h="245162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Minimum energy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-1.0991 E</a:t>
                      </a:r>
                      <a:r>
                        <a:rPr baseline="-5999"/>
                        <a:t>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-1.174 E</a:t>
                      </a:r>
                      <a:r>
                        <a:rPr baseline="-5999"/>
                        <a:t>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245162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Bond length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1.603 a</a:t>
                      </a:r>
                      <a:r>
                        <a:rPr baseline="-5999"/>
                        <a:t>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  <a:r>
                        <a:t>1.401 a</a:t>
                      </a:r>
                      <a:r>
                        <a:rPr baseline="-5999"/>
                        <a:t>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nergy level 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sSub>
                  <m:e>
                    <m:r>
                      <m:rPr>
                        <m:nor/>
                      </m:rP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energy level diagram</a:t>
            </a:r>
          </a:p>
        </p:txBody>
      </p:sp>
      <p:sp>
        <p:nvSpPr>
          <p:cNvPr id="251" name="An energy level diagram compares the energies of MOs with the those of the parent atomic orbitals…"/>
          <p:cNvSpPr txBox="1"/>
          <p:nvPr>
            <p:ph type="body" idx="1"/>
          </p:nvPr>
        </p:nvSpPr>
        <p:spPr>
          <a:xfrm>
            <a:off x="10410643" y="2540000"/>
            <a:ext cx="13338357" cy="10160000"/>
          </a:xfrm>
          <a:prstGeom prst="rect">
            <a:avLst/>
          </a:prstGeom>
        </p:spPr>
        <p:txBody>
          <a:bodyPr/>
          <a:lstStyle/>
          <a:p>
            <a:pPr/>
            <a:r>
              <a:t>An energy level diagram compares the energies of MOs with the those of the parent atomic orbitals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</m:oMath>
            </a14:m>
            <a:r>
              <a:t> - sum of 1s orbitals</a:t>
            </a:r>
          </a:p>
          <a:p>
            <a:pPr lvl="1"/>
            <a14:m>
              <m:oMath>
                <m:sSub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sup>
                </m:sSubSup>
              </m:oMath>
            </a14:m>
            <a:r>
              <a:t> - difference of 1s orbitals </a:t>
            </a:r>
          </a:p>
          <a:p>
            <a:pPr/>
            <a:r>
              <a:t>Valence electrons are inserted into diagram according to </a:t>
            </a:r>
          </a:p>
          <a:p>
            <a:pPr lvl="1"/>
            <a:r>
              <a:t>Pauli principle - each orbital can accommodate a maximum of two electrons with opposite spins</a:t>
            </a:r>
          </a:p>
          <a:p>
            <a:pPr lvl="1"/>
            <a:r>
              <a:t>Hund’s rule - orbitals are filled in order of increasing energy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5" name="Group"/>
          <p:cNvGrpSpPr/>
          <p:nvPr/>
        </p:nvGrpSpPr>
        <p:grpSpPr>
          <a:xfrm>
            <a:off x="317500" y="3058161"/>
            <a:ext cx="9527035" cy="9123678"/>
            <a:chOff x="0" y="0"/>
            <a:chExt cx="9527034" cy="9123677"/>
          </a:xfrm>
        </p:grpSpPr>
        <p:pic>
          <p:nvPicPr>
            <p:cNvPr id="25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527035" cy="76909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Molecular Orbital Energy-Level Diagram for H2…"/>
            <p:cNvSpPr txBox="1"/>
            <p:nvPr/>
          </p:nvSpPr>
          <p:spPr>
            <a:xfrm>
              <a:off x="444777" y="7761602"/>
              <a:ext cx="8637481" cy="1362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/>
              <a:r>
                <a:t>Molecular Orbital Energy-Level Diagram for H</a:t>
              </a:r>
              <a:r>
                <a:rPr sz="1200"/>
                <a:t>2 </a:t>
              </a:r>
              <a:endParaRPr sz="1200"/>
            </a:p>
            <a:p>
              <a:pPr/>
              <a:r>
                <a:rPr u="sng">
                  <a:hlinkClick r:id="rId3" invalidUrl="" action="" tgtFrame="" tooltip="" history="1" highlightClick="0" endSnd="0"/>
                </a:rPr>
                <a:t>https://chem.libretexts.org/Courses/Knox_College/Chem_321%3A_Physical_Chemistry_I/03%3A_Chemical_Bond/3.04%3A_Molecular_Orbital_Theory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rbital occupa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Orbital occupancy</a:t>
            </a:r>
          </a:p>
        </p:txBody>
      </p:sp>
      <p:sp>
        <p:nvSpPr>
          <p:cNvPr id="258" name="Bond order 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Bond order is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e>
                </m:d>
              </m:oMath>
            </a14:m>
          </a:p>
          <a:p>
            <a:pPr lvl="1"/>
            <a:r>
              <a:t>Electrons in antibonding orbitals cancel effect of bonding orbitals</a:t>
            </a:r>
          </a:p>
          <a:p>
            <a:pPr lvl="1"/>
            <a:r>
              <a:t>Predicts stability of species</a:t>
            </a:r>
          </a:p>
          <a:p>
            <a:pPr/>
            <a:r>
              <a:t>Classifications of MOs</a:t>
            </a:r>
          </a:p>
          <a:p>
            <a:pPr lvl="1"/>
            <a:r>
              <a:t>HOMO - Highest occupied molecular orbital</a:t>
            </a:r>
          </a:p>
          <a:p>
            <a:pPr lvl="1"/>
            <a:r>
              <a:t>LUMO - Lowest unoccupied molecular orbital</a:t>
            </a:r>
          </a:p>
          <a:p>
            <a:pPr lvl="1"/>
            <a:r>
              <a:t>The HOMO and LUMO are frontier orbitals, where most of the reactive and spectroscopic activity occurs</a:t>
            </a:r>
          </a:p>
          <a:p>
            <a:pPr lvl="1"/>
            <a:r>
              <a:t>Virtual orbitals are not occupied by any electrons</a:t>
            </a: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5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MO theory for other molec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 theory for other molecules</a:t>
            </a:r>
          </a:p>
        </p:txBody>
      </p:sp>
      <p:sp>
        <p:nvSpPr>
          <p:cNvPr id="262" name="Can also apply LCAO-MO descri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 also apply LCAO-MO description</a:t>
            </a:r>
          </a:p>
          <a:p>
            <a:pPr/>
            <a:r>
              <a:t>Criteria for bond formation</a:t>
            </a:r>
          </a:p>
          <a:p>
            <a:pPr lvl="1"/>
            <a:r>
              <a:t>Non-negligible overlap, which implies valence shell orbitals are involved in bonding</a:t>
            </a:r>
          </a:p>
          <a:p>
            <a:pPr lvl="1"/>
            <a:r>
              <a:t>Similar energies, as they lead to larger energy changes upon bonding</a:t>
            </a:r>
          </a:p>
          <a:p>
            <a:pPr/>
            <a:r>
              <a:t>For a heteronuclear diatomic molecules, if atom A is more electronegative than atom B, then in the wavefunction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for bonding MOs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&lt;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for antibonding MOs</a:t>
            </a:r>
          </a:p>
          <a:p>
            <a:pPr/>
            <a:r>
              <a:t>In polyatomic molecules,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lim>
                </m:limLow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, where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χ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  exist for every atom</a:t>
            </a:r>
          </a:p>
        </p:txBody>
      </p:sp>
      <p:sp>
        <p:nvSpPr>
          <p:cNvPr id="2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Huckel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Huckel Theory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Bas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Basics</a:t>
            </a:r>
          </a:p>
        </p:txBody>
      </p:sp>
      <p:sp>
        <p:nvSpPr>
          <p:cNvPr id="269" name="Specific type of MO theory with approximations…"/>
          <p:cNvSpPr txBox="1"/>
          <p:nvPr>
            <p:ph type="body" sz="half" idx="1"/>
          </p:nvPr>
        </p:nvSpPr>
        <p:spPr>
          <a:xfrm>
            <a:off x="635000" y="2540000"/>
            <a:ext cx="11430112" cy="10160000"/>
          </a:xfrm>
          <a:prstGeom prst="rect">
            <a:avLst/>
          </a:prstGeom>
        </p:spPr>
        <p:txBody>
          <a:bodyPr/>
          <a:lstStyle/>
          <a:p>
            <a:pPr/>
            <a:r>
              <a:t>Specific type of MO theory with approximations</a:t>
            </a:r>
          </a:p>
          <a:p>
            <a:pPr/>
            <a:r>
              <a:t>For planar conjugated molecules with alternating single and double bonds, e.g. </a:t>
            </a:r>
          </a:p>
          <a:p>
            <a:pPr lvl="1"/>
            <a:r>
              <a:t>butadiene </a:t>
            </a:r>
          </a:p>
          <a:p>
            <a:pPr lvl="1"/>
            <a:r>
              <a:t>cyclobutadiene </a:t>
            </a:r>
          </a:p>
          <a:p>
            <a:pPr lvl="1"/>
            <a:r>
              <a:t>benzene </a:t>
            </a:r>
          </a:p>
          <a:p>
            <a:pPr lvl="1"/>
            <a:r>
              <a:t>ethylene </a:t>
            </a:r>
          </a:p>
          <a:p>
            <a:pPr/>
            <a:r>
              <a:t>Based on LCAO, with AOs being p orbitals</a:t>
            </a:r>
          </a:p>
        </p:txBody>
      </p:sp>
      <p:pic>
        <p:nvPicPr>
          <p:cNvPr id="270" name="1,3-Butadiene.png" descr="1,3-Butadiene.png"/>
          <p:cNvPicPr>
            <a:picLocks noChangeAspect="1"/>
          </p:cNvPicPr>
          <p:nvPr/>
        </p:nvPicPr>
        <p:blipFill>
          <a:blip r:embed="rId2">
            <a:extLst/>
          </a:blip>
          <a:srcRect l="34568" t="46337" r="34203" b="45620"/>
          <a:stretch>
            <a:fillRect/>
          </a:stretch>
        </p:blipFill>
        <p:spPr>
          <a:xfrm>
            <a:off x="635000" y="2540000"/>
            <a:ext cx="1189778" cy="30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3" h="21600" fill="norm" stroke="1" extrusionOk="0">
                <a:moveTo>
                  <a:pt x="877" y="0"/>
                </a:moveTo>
                <a:cubicBezTo>
                  <a:pt x="557" y="0"/>
                  <a:pt x="272" y="810"/>
                  <a:pt x="117" y="2154"/>
                </a:cubicBezTo>
                <a:cubicBezTo>
                  <a:pt x="-210" y="4983"/>
                  <a:pt x="-101" y="5326"/>
                  <a:pt x="3794" y="14185"/>
                </a:cubicBezTo>
                <a:lnTo>
                  <a:pt x="6954" y="21348"/>
                </a:lnTo>
                <a:lnTo>
                  <a:pt x="7657" y="19306"/>
                </a:lnTo>
                <a:cubicBezTo>
                  <a:pt x="8044" y="18181"/>
                  <a:pt x="9279" y="15313"/>
                  <a:pt x="10404" y="12926"/>
                </a:cubicBezTo>
                <a:cubicBezTo>
                  <a:pt x="14017" y="5257"/>
                  <a:pt x="13501" y="5597"/>
                  <a:pt x="15153" y="9709"/>
                </a:cubicBezTo>
                <a:cubicBezTo>
                  <a:pt x="15951" y="11694"/>
                  <a:pt x="17455" y="15187"/>
                  <a:pt x="18497" y="17459"/>
                </a:cubicBezTo>
                <a:lnTo>
                  <a:pt x="20393" y="21600"/>
                </a:lnTo>
                <a:lnTo>
                  <a:pt x="20904" y="19082"/>
                </a:lnTo>
                <a:cubicBezTo>
                  <a:pt x="21386" y="16700"/>
                  <a:pt x="21390" y="16494"/>
                  <a:pt x="21018" y="15053"/>
                </a:cubicBezTo>
                <a:cubicBezTo>
                  <a:pt x="20452" y="12863"/>
                  <a:pt x="14706" y="0"/>
                  <a:pt x="14294" y="0"/>
                </a:cubicBezTo>
                <a:cubicBezTo>
                  <a:pt x="14104" y="0"/>
                  <a:pt x="13890" y="355"/>
                  <a:pt x="13819" y="811"/>
                </a:cubicBezTo>
                <a:cubicBezTo>
                  <a:pt x="13747" y="1268"/>
                  <a:pt x="12307" y="4515"/>
                  <a:pt x="10617" y="8030"/>
                </a:cubicBezTo>
                <a:lnTo>
                  <a:pt x="7543" y="14437"/>
                </a:lnTo>
                <a:lnTo>
                  <a:pt x="6137" y="10940"/>
                </a:lnTo>
                <a:cubicBezTo>
                  <a:pt x="3494" y="4374"/>
                  <a:pt x="1389" y="0"/>
                  <a:pt x="877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71" name="Cyclobutadiene.png" descr="Cyclobutadiene.png"/>
          <p:cNvPicPr>
            <a:picLocks noChangeAspect="1"/>
          </p:cNvPicPr>
          <p:nvPr/>
        </p:nvPicPr>
        <p:blipFill>
          <a:blip r:embed="rId3">
            <a:extLst/>
          </a:blip>
          <a:srcRect l="43995" t="43998" r="43311" b="43354"/>
          <a:stretch>
            <a:fillRect/>
          </a:stretch>
        </p:blipFill>
        <p:spPr>
          <a:xfrm>
            <a:off x="635000" y="2540000"/>
            <a:ext cx="483579" cy="481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8" h="21572" fill="norm" stroke="1" extrusionOk="0">
                <a:moveTo>
                  <a:pt x="0" y="0"/>
                </a:moveTo>
                <a:lnTo>
                  <a:pt x="0" y="10482"/>
                </a:lnTo>
                <a:cubicBezTo>
                  <a:pt x="0" y="18327"/>
                  <a:pt x="175" y="21016"/>
                  <a:pt x="700" y="21231"/>
                </a:cubicBezTo>
                <a:cubicBezTo>
                  <a:pt x="1084" y="21389"/>
                  <a:pt x="5574" y="21544"/>
                  <a:pt x="10668" y="21568"/>
                </a:cubicBezTo>
                <a:cubicBezTo>
                  <a:pt x="17177" y="21600"/>
                  <a:pt x="20129" y="21408"/>
                  <a:pt x="20601" y="20929"/>
                </a:cubicBezTo>
                <a:cubicBezTo>
                  <a:pt x="21309" y="20209"/>
                  <a:pt x="21600" y="2672"/>
                  <a:pt x="20933" y="906"/>
                </a:cubicBezTo>
                <a:cubicBezTo>
                  <a:pt x="20640" y="131"/>
                  <a:pt x="19170" y="0"/>
                  <a:pt x="10300" y="0"/>
                </a:cubicBez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rcRect l="39711" t="38343" r="39340" b="37666"/>
          <a:stretch>
            <a:fillRect/>
          </a:stretch>
        </p:blipFill>
        <p:spPr>
          <a:xfrm>
            <a:off x="634999" y="2540000"/>
            <a:ext cx="798119" cy="914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1" h="21594" fill="norm" stroke="1" extrusionOk="0">
                <a:moveTo>
                  <a:pt x="10819" y="0"/>
                </a:moveTo>
                <a:cubicBezTo>
                  <a:pt x="10229" y="-6"/>
                  <a:pt x="1765" y="4158"/>
                  <a:pt x="546" y="5054"/>
                </a:cubicBezTo>
                <a:cubicBezTo>
                  <a:pt x="0" y="5455"/>
                  <a:pt x="-52" y="6029"/>
                  <a:pt x="32" y="10755"/>
                </a:cubicBezTo>
                <a:lnTo>
                  <a:pt x="128" y="16015"/>
                </a:lnTo>
                <a:lnTo>
                  <a:pt x="1412" y="16784"/>
                </a:lnTo>
                <a:cubicBezTo>
                  <a:pt x="2123" y="17207"/>
                  <a:pt x="3433" y="17884"/>
                  <a:pt x="4323" y="18294"/>
                </a:cubicBezTo>
                <a:cubicBezTo>
                  <a:pt x="5214" y="18703"/>
                  <a:pt x="7016" y="19616"/>
                  <a:pt x="8326" y="20319"/>
                </a:cubicBezTo>
                <a:cubicBezTo>
                  <a:pt x="9636" y="21021"/>
                  <a:pt x="10735" y="21594"/>
                  <a:pt x="10766" y="21594"/>
                </a:cubicBezTo>
                <a:cubicBezTo>
                  <a:pt x="11048" y="21594"/>
                  <a:pt x="20164" y="16713"/>
                  <a:pt x="20729" y="16259"/>
                </a:cubicBezTo>
                <a:cubicBezTo>
                  <a:pt x="21430" y="15696"/>
                  <a:pt x="21474" y="15390"/>
                  <a:pt x="21510" y="10680"/>
                </a:cubicBezTo>
                <a:cubicBezTo>
                  <a:pt x="21548" y="5853"/>
                  <a:pt x="21528" y="5673"/>
                  <a:pt x="20772" y="5054"/>
                </a:cubicBezTo>
                <a:cubicBezTo>
                  <a:pt x="19630" y="4121"/>
                  <a:pt x="11532" y="8"/>
                  <a:pt x="10819" y="0"/>
                </a:cubicBezTo>
                <a:close/>
                <a:moveTo>
                  <a:pt x="18310" y="5270"/>
                </a:moveTo>
                <a:cubicBezTo>
                  <a:pt x="18361" y="5225"/>
                  <a:pt x="18466" y="5233"/>
                  <a:pt x="18632" y="5289"/>
                </a:cubicBezTo>
                <a:cubicBezTo>
                  <a:pt x="18904" y="5380"/>
                  <a:pt x="19135" y="5573"/>
                  <a:pt x="19135" y="5720"/>
                </a:cubicBezTo>
                <a:cubicBezTo>
                  <a:pt x="19135" y="6151"/>
                  <a:pt x="18540" y="6035"/>
                  <a:pt x="18332" y="5561"/>
                </a:cubicBezTo>
                <a:cubicBezTo>
                  <a:pt x="18268" y="5415"/>
                  <a:pt x="18260" y="5315"/>
                  <a:pt x="18310" y="527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73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rcRect l="34418" t="36703" r="34418" b="36703"/>
          <a:stretch>
            <a:fillRect/>
          </a:stretch>
        </p:blipFill>
        <p:spPr>
          <a:xfrm>
            <a:off x="635000" y="2540000"/>
            <a:ext cx="1187332" cy="101321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1" name="Group"/>
          <p:cNvGrpSpPr/>
          <p:nvPr/>
        </p:nvGrpSpPr>
        <p:grpSpPr>
          <a:xfrm>
            <a:off x="12701028" y="3083855"/>
            <a:ext cx="11518994" cy="9072290"/>
            <a:chOff x="0" y="0"/>
            <a:chExt cx="11518993" cy="9072289"/>
          </a:xfrm>
        </p:grpSpPr>
        <p:grpSp>
          <p:nvGrpSpPr>
            <p:cNvPr id="279" name="Group"/>
            <p:cNvGrpSpPr/>
            <p:nvPr/>
          </p:nvGrpSpPr>
          <p:grpSpPr>
            <a:xfrm>
              <a:off x="0" y="931862"/>
              <a:ext cx="11518994" cy="8140428"/>
              <a:chOff x="0" y="0"/>
              <a:chExt cx="11518993" cy="8140427"/>
            </a:xfrm>
          </p:grpSpPr>
          <p:pic>
            <p:nvPicPr>
              <p:cNvPr id="275" name="pasted-movie.png" descr="pasted-movie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0" t="0" r="27376" b="0"/>
              <a:stretch>
                <a:fillRect/>
              </a:stretch>
            </p:blipFill>
            <p:spPr>
              <a:xfrm>
                <a:off x="0" y="0"/>
                <a:ext cx="4510145" cy="76073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6" name="pasted-movie.png" descr="pasted-movie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0" t="8845" r="0" b="0"/>
              <a:stretch>
                <a:fillRect/>
              </a:stretch>
            </p:blipFill>
            <p:spPr>
              <a:xfrm>
                <a:off x="4923594" y="53578"/>
                <a:ext cx="6595400" cy="74999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7" name="Atomic Orbitals (p orbitals)"/>
              <p:cNvSpPr txBox="1"/>
              <p:nvPr/>
            </p:nvSpPr>
            <p:spPr>
              <a:xfrm>
                <a:off x="653129" y="7692752"/>
                <a:ext cx="3203830" cy="4476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/>
                <a:r>
                  <a:t>Atomic Orbitals (p orbitals)</a:t>
                </a:r>
              </a:p>
            </p:txBody>
          </p:sp>
          <p:sp>
            <p:nvSpPr>
              <p:cNvPr id="278" name="Molecular Orbitals"/>
              <p:cNvSpPr txBox="1"/>
              <p:nvPr/>
            </p:nvSpPr>
            <p:spPr>
              <a:xfrm>
                <a:off x="7106104" y="7692752"/>
                <a:ext cx="2230248" cy="4476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/>
                <a:r>
                  <a:t>Molecular Orbitals</a:t>
                </a:r>
              </a:p>
            </p:txBody>
          </p:sp>
        </p:grpSp>
        <p:sp>
          <p:nvSpPr>
            <p:cNvPr id="280" name="1,3-butadiene"/>
            <p:cNvSpPr txBox="1"/>
            <p:nvPr/>
          </p:nvSpPr>
          <p:spPr>
            <a:xfrm>
              <a:off x="3590971" y="0"/>
              <a:ext cx="4337051" cy="904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lvl="1" algn="l">
                <a:spcBef>
                  <a:spcPts val="5900"/>
                </a:spcBef>
                <a:defRPr sz="5000"/>
              </a:pPr>
              <a:r>
                <a:t>1,3-butadiene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69" grpId="1"/>
      <p:bldP build="whole" bldLvl="1" animBg="1" rev="0" advAuto="0" spid="281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Approximations and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Approximations and Examples</a:t>
            </a:r>
          </a:p>
        </p:txBody>
      </p:sp>
      <p:sp>
        <p:nvSpPr>
          <p:cNvPr id="284" name="Approximations…"/>
          <p:cNvSpPr txBox="1"/>
          <p:nvPr>
            <p:ph type="body" idx="1"/>
          </p:nvPr>
        </p:nvSpPr>
        <p:spPr>
          <a:xfrm>
            <a:off x="635000" y="2540000"/>
            <a:ext cx="22230727" cy="10160000"/>
          </a:xfrm>
          <a:prstGeom prst="rect">
            <a:avLst/>
          </a:prstGeom>
        </p:spPr>
        <p:txBody>
          <a:bodyPr numCol="2" spcCol="1111536"/>
          <a:lstStyle/>
          <a:p>
            <a:pPr/>
            <a:r>
              <a:t>Approximations</a:t>
            </a:r>
          </a:p>
          <a:p>
            <a:pPr lvl="1"/>
            <a:r>
              <a:t>Separate treatment of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σ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</m:oMath>
            </a14:m>
            <a:r>
              <a:t> orbitals</a:t>
            </a:r>
          </a:p>
          <a:p>
            <a:pPr lvl="1"/>
            <a:r>
              <a:t>Orthonormality,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</m:oMath>
            </a14:m>
          </a:p>
          <a:p>
            <a:pPr lvl="1"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m>
                    <m:m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for diagonal elements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for neighboring elements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m:rPr>
                            <m:nor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otherwise</m:t>
                        </m:r>
                      </m:e>
                    </m:mr>
                  </m:m>
                </m:oMath>
              </m:oMathPara>
            </a14:m>
          </a:p>
          <a:p>
            <a:pPr/>
          </a:p>
          <a:p>
            <a:pPr/>
            <a:r>
              <a:t>Examples</a:t>
            </a:r>
          </a:p>
          <a:p>
            <a:pPr lvl="1"/>
            <a:r>
              <a:t>For butadiene,</a:t>
            </a:r>
            <a14:m>
              <m:oMath>
                <m:r>
                  <a:rPr xmlns:a="http://schemas.openxmlformats.org/drawingml/2006/main" sz="4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4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4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4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4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4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4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4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mr>
                    </m:m>
                  </m:e>
                </m:d>
              </m:oMath>
            </a14:m>
          </a:p>
          <a:p>
            <a:pPr lvl="1"/>
            <a:r>
              <a:t>For benzene, </a:t>
            </a:r>
            <a14:m>
              <m:oMath>
                <m:r>
                  <a:rPr xmlns:a="http://schemas.openxmlformats.org/drawingml/2006/main" sz="3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3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3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3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3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3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3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3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e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mr>
                    </m:m>
                  </m:e>
                </m:d>
              </m:oMath>
            </a14:m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Benef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Benefits</a:t>
            </a:r>
          </a:p>
        </p:txBody>
      </p:sp>
      <p:sp>
        <p:nvSpPr>
          <p:cNvPr id="288" name="What does Huckel theory give you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Huckel theory give you?</a:t>
            </a:r>
          </a:p>
          <a:p>
            <a:pPr lvl="1"/>
            <a:r>
              <a:t>Energy levels, including degeneracy in terms of $\alpha$ and $\beta$.</a:t>
            </a:r>
          </a:p>
          <a:p>
            <a:pPr lvl="1"/>
            <a:r>
              <a:t>Charge density per atom</a:t>
            </a:r>
          </a:p>
          <a:p>
            <a:pPr lvl="1"/>
            <a:r>
              <a:t>Bond order</a:t>
            </a:r>
          </a:p>
          <a:p>
            <a:pPr lvl="1"/>
            <a:r>
              <a:t>Dipole moment</a:t>
            </a:r>
          </a:p>
          <a:p>
            <a:pPr/>
            <a:r>
              <a:t>As a caveat, the Huckel method generally gives correct orders for energies, but not necessarily the right absolute values</a:t>
            </a: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view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Questions</a:t>
            </a:r>
          </a:p>
        </p:txBody>
      </p:sp>
      <p:sp>
        <p:nvSpPr>
          <p:cNvPr id="292" name="How does MO theory relate to variation theory and the Rayleigh-Ritz metho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900"/>
              </a:spcBef>
            </a:pPr>
            <a:r>
              <a:t>How does MO theory relate to variation theory and the Rayleigh-Ritz method?</a:t>
            </a:r>
          </a:p>
          <a:p>
            <a:pPr>
              <a:spcBef>
                <a:spcPts val="5900"/>
              </a:spcBef>
            </a:pPr>
            <a:r>
              <a:t>How can MO theory be used to predict bond distances and energies?</a:t>
            </a:r>
          </a:p>
          <a:p>
            <a:pPr>
              <a:spcBef>
                <a:spcPts val="5900"/>
              </a:spcBef>
            </a:pPr>
            <a:r>
              <a:t>What is a bonding and a nonbonding orbital?</a:t>
            </a:r>
          </a:p>
          <a:p>
            <a:pPr>
              <a:spcBef>
                <a:spcPts val="5900"/>
              </a:spcBef>
            </a:pPr>
            <a:r>
              <a:t>What causes a MO to have a node?</a:t>
            </a:r>
          </a:p>
          <a:p>
            <a:pPr>
              <a:spcBef>
                <a:spcPts val="5900"/>
              </a:spcBef>
            </a:pPr>
            <a:r>
              <a:t>How are Slater determinants helpful for MOs?</a:t>
            </a:r>
          </a:p>
          <a:p>
            <a:pPr>
              <a:spcBef>
                <a:spcPts val="5900"/>
              </a:spcBef>
            </a:pPr>
            <a:r>
              <a:t>Explain the purpose of Huckel theory, its approximations, and its relationship with MO theory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Variation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Variation Theory</a:t>
            </a:r>
          </a:p>
        </p:txBody>
      </p:sp>
      <p:sp>
        <p:nvSpPr>
          <p:cNvPr id="186" name="For any test wavefunction  , the expectation of the energy is greater than the ground state energy  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any test wavefunction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, the expectation of the energy is greater than the ground state energy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  <a:r>
              <a:t>, </a:t>
            </a:r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τ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∫</m:t>
                    </m:r>
                    <m:sSubSup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</m:sup>
                    </m:sSubSup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τ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limUpp>
                      <m:e>
                        <m:r>
                          <m:rPr>
                            <m:sty m:val="b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lim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m:rPr>
                            <m:sty m:val="p"/>
                          </m:r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≥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</m:oMath>
            </a14:m>
          </a:p>
          <a:p>
            <a:pPr/>
            <a:r>
              <a:t>Approximate wavefunctions can be found by trial and error. They can be tested to see whether they are closer to the true wavefunction.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e Rayleigh-Ritz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Rayleigh-Ritz Method</a:t>
            </a:r>
          </a:p>
        </p:txBody>
      </p:sp>
      <p:sp>
        <p:nvSpPr>
          <p:cNvPr id="190" name="The method is to find the linear combination of fixed functions that is closest to the ground-state wave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method is to find the linear combination of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fixed functions</a:t>
            </a:r>
            <a:r>
              <a:t> that is closest to the ground-state wavefunction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Low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</m:e>
                    <m:lim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lim>
                  </m:limLow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coefficients, that are allowed to vary</a:t>
            </a:r>
          </a:p>
          <a:p>
            <a:pPr lvl="1"/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</m:oMath>
            </a14:m>
            <a:r>
              <a:t> are arbitrary functions, not necessarily eigenfunctions of the Hamiltonian operator</a:t>
            </a:r>
          </a:p>
          <a:p>
            <a:pPr/>
            <a:r>
              <a:t>With this form of trial function, linear algebra (instead of multivariate calculus) can be used to optimize </a:t>
            </a:r>
            <a14:m>
              <m:oMath>
                <m:sSub>
                  <m:e>
                    <m:r>
                      <m:rPr>
                        <m:sty m:val="p"/>
                      </m:r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olecular Orbital Theory"/>
          <p:cNvSpPr txBox="1"/>
          <p:nvPr>
            <p:ph type="title"/>
          </p:nvPr>
        </p:nvSpPr>
        <p:spPr>
          <a:xfrm>
            <a:off x="635000" y="317500"/>
            <a:ext cx="9204699" cy="2540000"/>
          </a:xfrm>
          <a:prstGeom prst="rect">
            <a:avLst/>
          </a:prstGeom>
        </p:spPr>
        <p:txBody>
          <a:bodyPr/>
          <a:lstStyle>
            <a:lvl1pPr defTabSz="575071">
              <a:defRPr sz="7840"/>
            </a:lvl1pPr>
          </a:lstStyle>
          <a:p>
            <a:pPr/>
            <a:r>
              <a:t>Molecular Orbital Theory</a:t>
            </a:r>
          </a:p>
        </p:txBody>
      </p:sp>
      <p:sp>
        <p:nvSpPr>
          <p:cNvPr id="194" name="Based on a linear combination of atomic orbitals (LCAO),…"/>
          <p:cNvSpPr txBox="1"/>
          <p:nvPr>
            <p:ph type="body" sz="half" idx="1"/>
          </p:nvPr>
        </p:nvSpPr>
        <p:spPr>
          <a:xfrm>
            <a:off x="635000" y="2540000"/>
            <a:ext cx="9204699" cy="10160000"/>
          </a:xfrm>
          <a:prstGeom prst="rect">
            <a:avLst/>
          </a:prstGeom>
        </p:spPr>
        <p:txBody>
          <a:bodyPr/>
          <a:lstStyle/>
          <a:p>
            <a:pPr marL="605013" indent="-605013" defTabSz="805100">
              <a:defRPr sz="4900"/>
            </a:pPr>
            <a:r>
              <a:t>Based on a linear combination of atomic orbitals (LCAO), </a:t>
            </a:r>
            <a14:m>
              <m:oMath>
                <m:r>
                  <m:rPr>
                    <m:sty m:val="p"/>
                  </m:rP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Low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∑</m:t>
                    </m:r>
                  </m:e>
                  <m:lim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lim>
                </m:limLow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b>
                </m:sSub>
                <m:sSub>
                  <m:e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χ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b>
                </m:sSub>
              </m:oMath>
            </a14:m>
          </a:p>
          <a:p>
            <a:pPr lvl="1" marL="1040623" indent="-605013" defTabSz="805100">
              <a:defRPr sz="4900"/>
            </a:pPr>
            <a:r>
              <a:t>Qualitatively similar to exact solution of </a:t>
            </a:r>
            <a14:m>
              <m:oMath>
                <m:sSubSup>
                  <m:e>
                    <m:r>
                      <m:rPr>
                        <m:nor/>
                      </m:rP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bSup>
              </m:oMath>
            </a14:m>
          </a:p>
          <a:p>
            <a:pPr lvl="1" marL="1040623" indent="-605013" defTabSz="805100">
              <a:defRPr sz="4900"/>
            </a:pPr>
            <a:r>
              <a:t>Near an nucleus,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  <a:r>
              <a:t> is similar to atomic </a:t>
            </a:r>
            <a14:m>
              <m:oMath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</m:oMath>
            </a14:m>
          </a:p>
          <a:p>
            <a:pPr marL="605013" indent="-605013" defTabSz="805100">
              <a:defRPr sz="4900"/>
            </a:pPr>
            <a:r>
              <a:t>Ground-state energy is based on the variation theorem and can be found using the Rayleigh-Ritz method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8" name="Group"/>
          <p:cNvGrpSpPr/>
          <p:nvPr/>
        </p:nvGrpSpPr>
        <p:grpSpPr>
          <a:xfrm>
            <a:off x="10471665" y="620622"/>
            <a:ext cx="13337151" cy="13565368"/>
            <a:chOff x="0" y="0"/>
            <a:chExt cx="13337150" cy="13565368"/>
          </a:xfrm>
        </p:grpSpPr>
        <p:pic>
          <p:nvPicPr>
            <p:cNvPr id="19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337151" cy="121284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By PoorLeno (talk) - the English language Wikipedia (log).Original text: I created this work entirely by myself."/>
            <p:cNvSpPr/>
            <p:nvPr/>
          </p:nvSpPr>
          <p:spPr>
            <a:xfrm>
              <a:off x="7224602" y="1229536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4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By PoorLeno (talk) - the English language Wikipedia (log).Original text: I created this work entirely by myself.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p" bldLvl="1" animBg="1" rev="0" advAuto="0" spid="19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O Theory f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 Theory for </a:t>
            </a:r>
            <a14:m>
              <m:oMath>
                <m:sSubSup>
                  <m:e>
                    <m:r>
                      <m:rPr>
                        <m:nor/>
                      </m:rP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bSup>
              </m:oMath>
            </a14:m>
            <a:r>
              <a:t> 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ner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sSubSup>
                  <m:e>
                    <m:r>
                      <m:rPr>
                        <m:nor/>
                      </m:rP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1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bSup>
              </m:oMath>
            </a14:m>
            <a:r>
              <a:t> energies</a:t>
            </a:r>
          </a:p>
        </p:txBody>
      </p:sp>
      <p:sp>
        <p:nvSpPr>
          <p:cNvPr id="204" name="For  , the minimum basis set (enclosing both nuclei) is  , where   is a   orbital enclosing nucle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1155700"/>
          <a:lstStyle/>
          <a:p>
            <a:pPr marL="580319" indent="-580319" defTabSz="772239">
              <a:defRPr sz="4700"/>
            </a:pPr>
            <a:r>
              <a:t>For </a:t>
            </a:r>
            <a14:m>
              <m:oMath>
                <m:sSubSup>
                  <m:e>
                    <m:r>
                      <m:rPr>
                        <m:nor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sup>
                </m:sSubSup>
              </m:oMath>
            </a14:m>
            <a:r>
              <a:t>, the minimum basis set (enclosing both nuclei) is </a:t>
            </a: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Ψ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  <a:r>
              <a:t>, where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is a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</m:oMath>
            </a14:m>
            <a:r>
              <a:t> orbital enclosing nucleus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</a:p>
          <a:p>
            <a:pPr marL="580319" indent="-580319" defTabSz="772239">
              <a:defRPr sz="4700"/>
            </a:pPr>
            <a:r>
              <a:t>The secular determinant is </a:t>
            </a:r>
            <a14:m>
              <m:oMath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m>
                      <m:m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mr>
                      <m:mr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e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xmlns:a="http://schemas.openxmlformats.org/drawingml/2006/main" sz="57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57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mr>
                    </m:m>
                  </m:e>
                </m:d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lvl="1" marL="998149" indent="-580319" defTabSz="772239">
              <a:defRPr sz="4700"/>
            </a:pPr>
          </a:p>
          <a:p>
            <a:pPr marL="580319" indent="-580319" defTabSz="772239">
              <a:defRPr sz="4700"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  <a:r>
              <a:t>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atomic integrals</a:t>
            </a:r>
            <a:r>
              <a:t>, centered around one nucleus</a:t>
            </a:r>
          </a:p>
          <a:p>
            <a:pPr marL="580319" indent="-580319" defTabSz="772239">
              <a:defRPr sz="4700"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limUpp>
                  <m:e>
                    <m:r>
                      <m:rPr>
                        <m:sty m:val="b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lim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̂</m:t>
                    </m:r>
                  </m:lim>
                </m:limUp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</m:oMath>
            </a14:m>
            <a:r>
              <a:t> are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exchange</a:t>
            </a:r>
            <a:r>
              <a:t>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integrals</a:t>
            </a:r>
            <a:r>
              <a:t>, dependent on two nuclei</a:t>
            </a:r>
          </a:p>
          <a:p>
            <a:pPr marL="580319" indent="-580319" defTabSz="772239">
              <a:defRPr sz="4700"/>
            </a:pP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:r>
              <a:t> is the overlap integral</a:t>
            </a:r>
          </a:p>
          <a:p>
            <a:pPr lvl="1" marL="998149" indent="-580319" defTabSz="772239">
              <a:defRPr sz="4700"/>
            </a:pPr>
            <a:r>
              <a:t>Near one if the atoms are close</a:t>
            </a:r>
          </a:p>
          <a:p>
            <a:pPr lvl="1" marL="998149" indent="-580319" defTabSz="772239">
              <a:defRPr sz="4700"/>
            </a:pPr>
            <a:r>
              <a:t>Falls to zero as the distance between atoms increases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Matrix elements of Slater-type orbit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162">
              <a:defRPr sz="9968"/>
            </a:lvl1pPr>
          </a:lstStyle>
          <a:p>
            <a:pPr/>
            <a:r>
              <a:t>Matrix elements of Slater-type orbitals</a:t>
            </a:r>
          </a:p>
        </p:txBody>
      </p:sp>
      <p:sp>
        <p:nvSpPr>
          <p:cNvPr id="208" name="Instead of the actual hydrogen orbital, we will use Slater-type orbitals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0673" indent="-450673" defTabSz="599717">
              <a:defRPr sz="3650"/>
            </a:pPr>
            <a:r>
              <a:t>Instead of the actual hydrogen orbital, we will use Slater-type orbitals, </a:t>
            </a:r>
            <a14:m>
              <m:oMath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sSub>
                      <m:e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</m:sSub>
                <m:sSup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sSup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ζ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p>
                </m:sSup>
                <m:sSubSup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sSub>
                      <m:e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bSup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ϕ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775158" indent="-450673" defTabSz="599717">
              <a:defRPr sz="3650"/>
            </a:pPr>
            <a:r>
              <a:t>These decay exponentially</a:t>
            </a:r>
          </a:p>
          <a:p>
            <a:pPr lvl="1" marL="775158" indent="-450673" defTabSz="599717">
              <a:defRPr sz="3650"/>
            </a:pPr>
            <a:r>
              <a:t>Unlike hydrogenic orbitals, they have no radial nodes</a:t>
            </a:r>
          </a:p>
          <a:p>
            <a:pPr marL="450673" indent="-450673" defTabSz="599717">
              <a:defRPr sz="3650"/>
            </a:pPr>
            <a:r>
              <a:t>For these orbitals, the matrix elements are </a:t>
            </a:r>
          </a:p>
          <a:p>
            <a:pPr lvl="1" marL="775158" indent="-450673" defTabSz="599717">
              <a:defRPr sz="3650"/>
            </a:pPr>
            <a14:m>
              <m:oMath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d>
                  <m:d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e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e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e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e>
                </m:d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</m:oMath>
            </a14:m>
            <a:r>
              <a:t> is called the Coulomb integral</a:t>
            </a:r>
          </a:p>
          <a:p>
            <a:pPr lvl="1" marL="775158" indent="-450673" defTabSz="599717">
              <a:defRPr sz="3650"/>
            </a:pPr>
            <a14:m>
              <m:oMath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d>
                  <m:d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e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e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e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e>
                </m:d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f>
                  <m:f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</m:oMath>
            </a14:m>
            <a:r>
              <a:t> is called the resonance integral</a:t>
            </a:r>
          </a:p>
          <a:p>
            <a:pPr lvl="1" marL="775158" indent="-450673" defTabSz="599717">
              <a:defRPr sz="3650"/>
            </a:pP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p>
                </m:sSup>
                <m:d>
                  <m:d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p>
                          <m:e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e>
                </m:d>
              </m:oMath>
            </a14:m>
            <a:r>
              <a:t> is overlap integral</a:t>
            </a:r>
          </a:p>
          <a:p>
            <a:pPr lvl="1" marL="775158" indent="-450673" defTabSz="599717">
              <a:defRPr sz="3650"/>
            </a:pP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⟨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d>
                  <m:d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e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44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</m:e>
                </m:d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sSub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sub>
                </m:sSub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⟩</m:t>
                </m:r>
              </m:oMath>
            </a14:m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p>
                </m:sSup>
                <m:d>
                  <m:d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4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</m:e>
                </m:d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f>
                  <m:f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den>
                </m:f>
              </m:oMath>
            </a14:m>
            <a:r>
              <a:t>; </a:t>
            </a:r>
            <a14:m>
              <m:oMath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4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p>
                </m:sSup>
                <m:d>
                  <m:dPr>
                    <m:ctrlP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4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</m:d>
              </m:oMath>
            </a14:m>
            <a:endParaRPr sz="5000"/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"/>
          <p:cNvGrpSpPr/>
          <p:nvPr/>
        </p:nvGrpSpPr>
        <p:grpSpPr>
          <a:xfrm>
            <a:off x="1078420" y="2540505"/>
            <a:ext cx="22227160" cy="10795095"/>
            <a:chOff x="0" y="0"/>
            <a:chExt cx="22227159" cy="10795094"/>
          </a:xfrm>
        </p:grpSpPr>
        <p:pic>
          <p:nvPicPr>
            <p:cNvPr id="21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603656" y="0"/>
              <a:ext cx="13623504" cy="107950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98955"/>
              <a:ext cx="8252710" cy="10197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4" name="Distance dependence of matrix elements"/>
          <p:cNvSpPr txBox="1"/>
          <p:nvPr>
            <p:ph type="title"/>
          </p:nvPr>
        </p:nvSpPr>
        <p:spPr>
          <a:xfrm>
            <a:off x="0" y="0"/>
            <a:ext cx="24384000" cy="3036094"/>
          </a:xfrm>
          <a:prstGeom prst="rect">
            <a:avLst/>
          </a:prstGeom>
        </p:spPr>
        <p:txBody>
          <a:bodyPr/>
          <a:lstStyle>
            <a:lvl1pPr defTabSz="714732">
              <a:defRPr sz="9744"/>
            </a:lvl1pPr>
          </a:lstStyle>
          <a:p>
            <a:pPr/>
            <a:r>
              <a:t>Distance dependence of matrix elements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