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athworld.wolfram.com/FourierSeries.html#:~:text=A Fourier series is an,the sine and cosine functions." TargetMode="External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8/24/202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8/24/2023</a:t>
            </a:r>
          </a:p>
        </p:txBody>
      </p:sp>
      <p:sp>
        <p:nvSpPr>
          <p:cNvPr id="179" name="Postulates of quantum mechanics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/>
          <a:lstStyle/>
          <a:p>
            <a:pPr/>
            <a:r>
              <a:t>Postulates of quantum mechanics</a:t>
            </a:r>
          </a:p>
          <a:p>
            <a:pPr lvl="1"/>
            <a:r>
              <a:t>States and wavefunctions</a:t>
            </a:r>
          </a:p>
          <a:p>
            <a:pPr lvl="1"/>
            <a:r>
              <a:t>Observables and representations</a:t>
            </a:r>
          </a:p>
          <a:p>
            <a:pPr lvl="1"/>
            <a:r>
              <a:t>The outcome of measurements</a:t>
            </a:r>
          </a:p>
          <a:p>
            <a:pPr lvl="2"/>
            <a:r>
              <a:t>Eigenfunction expansions, including Fourier series</a:t>
            </a:r>
          </a:p>
          <a:p>
            <a:pPr lvl="2"/>
            <a:r>
              <a:t>Collapse of wavefunctions and Schrödinger’s cat</a:t>
            </a:r>
          </a:p>
          <a:p>
            <a:pPr lvl="1"/>
            <a:r>
              <a:t>The Born interpretation: probabilities of particle positions</a:t>
            </a:r>
          </a:p>
          <a:p>
            <a:pPr lvl="1"/>
            <a:r>
              <a:t>The Schrödinger equation</a:t>
            </a:r>
          </a:p>
          <a:p>
            <a:pPr lvl="2"/>
            <a:r>
              <a:t>The Hamiltonian operator</a:t>
            </a:r>
          </a:p>
          <a:p>
            <a:pPr lvl="2"/>
            <a:r>
              <a:t>Time-independent form by separation of variables</a:t>
            </a:r>
          </a:p>
          <a:p>
            <a:pPr lvl="2"/>
            <a:r>
              <a:t>Time dependence of the wavefunction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What if   is not an eigenfunction of 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6516">
              <a:defRPr sz="9632"/>
            </a:pPr>
            <a:r>
              <a:t>What if </a:t>
            </a:r>
            <a14:m>
              <m:oMath>
                <m:r>
                  <m:rPr>
                    <m:sty m:val="p"/>
                  </m:rPr>
                  <a:rPr xmlns:a="http://schemas.openxmlformats.org/drawingml/2006/main" sz="1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not an eigenfunction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1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1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?</a:t>
            </a:r>
            <a:endParaRPr sz="11200"/>
          </a:p>
        </p:txBody>
      </p:sp>
      <p:sp>
        <p:nvSpPr>
          <p:cNvPr id="217" name="If  , then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 then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</m:d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.</a:t>
            </a:r>
          </a:p>
          <a:p>
            <a:pPr/>
            <a:r>
              <a:t>Otherwise, we can expand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in terms of basis functions - building blocks for more complex functions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igenfunction Expansions"/>
          <p:cNvSpPr txBox="1"/>
          <p:nvPr>
            <p:ph type="title"/>
          </p:nvPr>
        </p:nvSpPr>
        <p:spPr>
          <a:xfrm>
            <a:off x="317500" y="63500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Eigenfunction Expansions</a:t>
            </a:r>
          </a:p>
        </p:txBody>
      </p:sp>
      <p:sp>
        <p:nvSpPr>
          <p:cNvPr id="221" name="Any function may be expressed as a linear combination of all the eigenfunctions of an operator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function may be expressed as a linear combination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all</a:t>
            </a:r>
            <a:r>
              <a:t> the eigenfunctions of an operator,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are coefficients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are eigenfunctions. They are basis functions for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.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Example Eigen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Eigenfunctions</a:t>
            </a:r>
          </a:p>
        </p:txBody>
      </p:sp>
      <p:sp>
        <p:nvSpPr>
          <p:cNvPr id="225" name="Any function may be expressed as a linear combination of all the eigenfunctions of an operator,  .…"/>
          <p:cNvSpPr txBox="1"/>
          <p:nvPr>
            <p:ph type="body" idx="1"/>
          </p:nvPr>
        </p:nvSpPr>
        <p:spPr>
          <a:xfrm>
            <a:off x="635000" y="2853767"/>
            <a:ext cx="23114000" cy="9846233"/>
          </a:xfrm>
          <a:prstGeom prst="rect">
            <a:avLst/>
          </a:prstGeom>
        </p:spPr>
        <p:txBody>
          <a:bodyPr/>
          <a:lstStyle/>
          <a:p>
            <a:pPr marL="567972" indent="-567972" defTabSz="755808">
              <a:spcBef>
                <a:spcPts val="5400"/>
              </a:spcBef>
              <a:defRPr sz="4600"/>
            </a:pPr>
            <a:r>
              <a:t>Any function may be expressed as a linear combination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all</a:t>
            </a:r>
            <a:r>
              <a:t> the eigenfunctions of an operator,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.</a:t>
            </a:r>
          </a:p>
          <a:p>
            <a:pPr marL="567972" indent="-567972" defTabSz="755808">
              <a:spcBef>
                <a:spcPts val="5400"/>
              </a:spcBef>
              <a:defRPr sz="4600"/>
            </a:pPr>
            <a:r>
              <a:t>Consider the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. What are the eigenfunctions? Hint: we talked about one in the last class period.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m:rPr>
                    <m:sty m:val="p"/>
                  </m:rP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is a positive integer. The eigenvalue is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m:rPr>
                    <m:sty m:val="p"/>
                  </m:rP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cos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is a positive integer. The eigenvalue is </a:t>
            </a: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56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 marL="976912" indent="-567972" defTabSz="755808">
              <a:spcBef>
                <a:spcPts val="5400"/>
              </a:spcBef>
              <a:defRPr sz="46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a:rPr xmlns:a="http://schemas.openxmlformats.org/drawingml/2006/main" sz="56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, a number. The eigenvalue is 0.</a:t>
            </a:r>
            <a:endParaRPr sz="5000">
              <a:solidFill>
                <a:srgbClr val="51A7F9"/>
              </a:solidFill>
            </a:endParaRP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urier Series"/>
          <p:cNvSpPr txBox="1"/>
          <p:nvPr>
            <p:ph type="title"/>
          </p:nvPr>
        </p:nvSpPr>
        <p:spPr>
          <a:xfrm>
            <a:off x="635000" y="635000"/>
            <a:ext cx="15874242" cy="2540000"/>
          </a:xfrm>
          <a:prstGeom prst="rect">
            <a:avLst/>
          </a:prstGeom>
        </p:spPr>
        <p:txBody>
          <a:bodyPr/>
          <a:lstStyle/>
          <a:p>
            <a:pPr/>
            <a:r>
              <a:t>Fourier Series</a:t>
            </a:r>
          </a:p>
        </p:txBody>
      </p:sp>
      <p:sp>
        <p:nvSpPr>
          <p:cNvPr id="229" name="An expansion of a periodic function in terms of sines and cosines…"/>
          <p:cNvSpPr txBox="1"/>
          <p:nvPr>
            <p:ph type="body" idx="1"/>
          </p:nvPr>
        </p:nvSpPr>
        <p:spPr>
          <a:xfrm>
            <a:off x="635000" y="2540000"/>
            <a:ext cx="15874242" cy="10160000"/>
          </a:xfrm>
          <a:prstGeom prst="rect">
            <a:avLst/>
          </a:prstGeom>
        </p:spPr>
        <p:txBody>
          <a:bodyPr/>
          <a:lstStyle/>
          <a:p>
            <a:pPr/>
            <a:r>
              <a:t>An expansion of a periodic function in terms of sines and cosines</a:t>
            </a:r>
          </a:p>
          <a:p>
            <a:pPr/>
            <a:r>
              <a:t>To the right: the first four partial sums of the Fourier series for a square wave. As more terms are added, the partial sums converge to the square wave.</a:t>
            </a:r>
          </a:p>
          <a:p>
            <a:pPr/>
            <a:r>
              <a:t>For more details, examples, and expressions for coefficients, see </a:t>
            </a:r>
            <a:r>
              <a:rPr u="sng">
                <a:hlinkClick r:id="rId2" invalidUrl="" action="" tgtFrame="" tooltip="" history="1" highlightClick="0" endSnd="0"/>
              </a:rPr>
              <a:t>Wolfram MathWorld</a:t>
            </a:r>
            <a:r>
              <a:t>.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3" name="Group"/>
          <p:cNvGrpSpPr/>
          <p:nvPr/>
        </p:nvGrpSpPr>
        <p:grpSpPr>
          <a:xfrm>
            <a:off x="17146313" y="928164"/>
            <a:ext cx="7063967" cy="11859672"/>
            <a:chOff x="0" y="0"/>
            <a:chExt cx="7063966" cy="11859671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6982" y="0"/>
              <a:ext cx="6350001" cy="112923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By Jim.belk - Own work, Public Domain, https://commons.wikimedia.org/w/index.php?curid=8312935"/>
            <p:cNvSpPr txBox="1"/>
            <p:nvPr/>
          </p:nvSpPr>
          <p:spPr>
            <a:xfrm>
              <a:off x="0" y="11284996"/>
              <a:ext cx="7063967" cy="574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 Jim.belk - Own work, Public Domain, https://commons.wikimedia.org/w/index.php?curid=8312935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Mean values for linear combin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4024">
              <a:defRPr sz="10416"/>
            </a:lvl1pPr>
          </a:lstStyle>
          <a:p>
            <a:pPr/>
            <a:r>
              <a:t>Mean values for linear combinations</a:t>
            </a:r>
          </a:p>
        </p:txBody>
      </p:sp>
      <p:sp>
        <p:nvSpPr>
          <p:cNvPr id="236" name="Given  , the probability of measuring a particular eigenvalue   is proportional to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, the probability of measuring a particular eigenvalue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is the coefficient </a:t>
            </a:r>
          </a:p>
          <a:p>
            <a:pPr lvl="1"/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are eigenfunctions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/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can be thought of as weights in a weighted sum,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lim>
                        </m:limLow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d>
                  <m:d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limLow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lim>
                    </m:limLow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e>
                </m:d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d>
                  <m:d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e>
                </m:d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easur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Measurement</a:t>
            </a:r>
          </a:p>
        </p:txBody>
      </p:sp>
      <p:sp>
        <p:nvSpPr>
          <p:cNvPr id="240" name="Immediately after the measurement, the state of the system will b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Immediately after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measurement</a:t>
            </a:r>
            <a:r>
              <a:t>, the state of the system will be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  <a:p>
            <a:pPr/>
            <a:r>
              <a:t>Unlike in classical mechanics, in QM, measurement alters the system. It makes the system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onto a state.</a:t>
            </a:r>
          </a:p>
          <a:p>
            <a:pPr/>
            <a:r>
              <a:t>This implies that before measurement, the system described by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is in a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superposition</a:t>
            </a:r>
            <a:r>
              <a:t> of states. </a:t>
            </a:r>
          </a:p>
          <a:p>
            <a:pPr/>
            <a:r>
              <a:t>Does this make sense? Schrödinger didn’t think so. Yet this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Copenhagen interpretation</a:t>
            </a:r>
            <a:r>
              <a:t> of QM remains.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chrödinger’s C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Schrödinger’s Cat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5" name="Schrodingers_cat.svg" descr="Schrodingers_cat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0670" y="2762512"/>
            <a:ext cx="13004801" cy="690982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chrödinger's cat: a cat, a flask of poison, and a radioactive source connected to a Geiger counter are placed in a sealed box. As illustrated, the objects are in a state of superposition: the cat is both alive and dead."/>
          <p:cNvSpPr txBox="1"/>
          <p:nvPr/>
        </p:nvSpPr>
        <p:spPr>
          <a:xfrm>
            <a:off x="64095" y="10359166"/>
            <a:ext cx="24237951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Schrödinger's cat: a cat, a flask of poison, and a radioactive source connected to a Geiger counter are placed in a sealed box. As illustrated, the objects are in a state of superposition: the cat is both alive and dead.</a:t>
            </a:r>
          </a:p>
        </p:txBody>
      </p:sp>
      <p:sp>
        <p:nvSpPr>
          <p:cNvPr id="247" name="By Dhatfield - Own work, CC BY-SA 3.0, https://commons.wikimedia.org/w/index.php?curid=4279886"/>
          <p:cNvSpPr txBox="1"/>
          <p:nvPr/>
        </p:nvSpPr>
        <p:spPr>
          <a:xfrm>
            <a:off x="8094470" y="9542429"/>
            <a:ext cx="8177201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By Dhatfield - Own work, CC BY-SA 3.0, https://commons.wikimedia.org/w/index.php?curid=4279886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4. Probabilities of particle pos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0454">
              <a:defRPr sz="10640"/>
            </a:lvl1pPr>
          </a:lstStyle>
          <a:p>
            <a:pPr/>
            <a:r>
              <a:t>4. Probabilities of particle positions</a:t>
            </a:r>
          </a:p>
        </p:txBody>
      </p:sp>
      <p:sp>
        <p:nvSpPr>
          <p:cNvPr id="250" name="Born interpretation: the probability that a particle will be found in the volume element   at the point   is proportional to  .…"/>
          <p:cNvSpPr txBox="1"/>
          <p:nvPr>
            <p:ph type="body" idx="1"/>
          </p:nvPr>
        </p:nvSpPr>
        <p:spPr>
          <a:xfrm>
            <a:off x="635000" y="2540000"/>
            <a:ext cx="13333994" cy="10160000"/>
          </a:xfrm>
          <a:prstGeom prst="rect">
            <a:avLst/>
          </a:prstGeom>
        </p:spPr>
        <p:txBody>
          <a:bodyPr/>
          <a:lstStyle/>
          <a:p>
            <a:pPr/>
            <a:r>
              <a:t>Born interpretation: the probability that a particle will be found in the volume element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</a:t>
            </a:r>
          </a:p>
          <a:p>
            <a:pPr/>
            <a:r>
              <a:t>The probability density function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∞</m:t>
                </m:r>
              </m:oMath>
            </a14:m>
            <a:r>
              <a:t> because the particle must be somewhere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6" name="Group"/>
          <p:cNvGrpSpPr/>
          <p:nvPr/>
        </p:nvGrpSpPr>
        <p:grpSpPr>
          <a:xfrm>
            <a:off x="14607973" y="3590424"/>
            <a:ext cx="9154551" cy="8059152"/>
            <a:chOff x="0" y="0"/>
            <a:chExt cx="9154550" cy="8059150"/>
          </a:xfrm>
        </p:grpSpPr>
        <p:sp>
          <p:nvSpPr>
            <p:cNvPr id="252" name="By Ainali - Own work, CC BY-SA 3.0, https://commons.wikimedia.org/w/index.php?curid=3141713"/>
            <p:cNvSpPr txBox="1"/>
            <p:nvPr/>
          </p:nvSpPr>
          <p:spPr>
            <a:xfrm>
              <a:off x="627086" y="5619725"/>
              <a:ext cx="7900544" cy="358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 Ainali - Own work, CC BY-SA 3.0, https://commons.wikimedia.org/w/index.php?curid=3141713</a:t>
              </a:r>
            </a:p>
          </p:txBody>
        </p:sp>
        <p:pic>
          <p:nvPicPr>
            <p:cNvPr id="253" name="Standard_deviation_diagram_micro.pdf" descr="Standard_deviation_diagram_micro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51414" b="80667"/>
            <a:stretch>
              <a:fillRect/>
            </a:stretch>
          </p:blipFill>
          <p:spPr>
            <a:xfrm>
              <a:off x="0" y="1191143"/>
              <a:ext cx="9154551" cy="4713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Equation"/>
            <p:cNvSpPr txBox="1"/>
            <p:nvPr/>
          </p:nvSpPr>
          <p:spPr>
            <a:xfrm>
              <a:off x="1671308" y="6345635"/>
              <a:ext cx="5812099" cy="1713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degHide m:val="on"/>
                          </m:radPr>
                          <m:deg/>
                          <m:e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  <m:sSup>
                      <m:e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f>
                          <m:f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e>
                                <m:f>
                                  <m:fPr>
                                    <m:ctrlP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  <m:type m:val="bar"/>
                                  </m:fPr>
                                  <m:num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-</m:t>
                                    </m:r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num>
                                  <m:den>
                                    <m:r>
                                      <a:rPr xmlns:a="http://schemas.openxmlformats.org/drawingml/2006/main" sz="5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m:oMathPara>
              </a14:m>
              <a:endParaRPr sz="5000"/>
            </a:p>
          </p:txBody>
        </p:sp>
        <p:sp>
          <p:nvSpPr>
            <p:cNvPr id="255" name="PDF of a normal distribution"/>
            <p:cNvSpPr txBox="1"/>
            <p:nvPr/>
          </p:nvSpPr>
          <p:spPr>
            <a:xfrm>
              <a:off x="559395" y="0"/>
              <a:ext cx="8035926" cy="904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PDF of a normal distribution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2"/>
      <p:bldP build="p" bldLvl="1" animBg="1" rev="0" advAuto="0" spid="25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5. The equation for the wave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pPr/>
            <a:r>
              <a:t>5. The equation for the wavefunction</a:t>
            </a:r>
          </a:p>
        </p:txBody>
      </p:sp>
      <p:sp>
        <p:nvSpPr>
          <p:cNvPr id="259" name="The wavefunction evolves in time according to the time-dependent Schrödinger equation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wavefunction evolves in time according to the time-dependent Schrödinger equation,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 lvl="1"/>
            <a:r>
              <a:t>introduced by Erwin Schrödinger in 1926</a:t>
            </a:r>
          </a:p>
          <a:p>
            <a:pPr/>
            <a:r>
              <a:t>If the potential energy is time-independent, then the equation may be simplified to the time-independent Schrödinger equation,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 lvl="1"/>
            <a:r>
              <a:t>the focus of this class</a:t>
            </a:r>
          </a:p>
          <a:p>
            <a:pPr lvl="1"/>
            <a:r>
              <a:t>can be derived by separation of variables (will do so shortly)</a:t>
            </a:r>
          </a:p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the Hamiltonian operator, which specifies the total (kinetic + potential) energy of the system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he Hamiltonian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Hamiltonian operator</a:t>
            </a:r>
          </a:p>
        </p:txBody>
      </p:sp>
      <p:sp>
        <p:nvSpPr>
          <p:cNvPr id="263" name="is the Hamiltonian operator, which specifies the total (kinetic + potential) energy of the 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the Hamiltonian operator, which specifies the total (kinetic + potential) energy of the system</a:t>
            </a:r>
          </a:p>
          <a:p>
            <a:pPr/>
            <a:r>
              <a:t>The kinetic energy of a particle with mass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and momentum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is 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</m:oMath>
              </m:oMathPara>
            </a14:m>
          </a:p>
          <a:p>
            <a:pPr lvl="1"/>
            <a:r>
              <a:t>In the position representation,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.</a:t>
            </a:r>
          </a:p>
          <a:p>
            <a:pPr/>
            <a:r>
              <a:t>The potential energy of a particle depends on the system. Over the semester we will consider different potential energy functions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ostu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Postulates</a:t>
            </a:r>
          </a:p>
        </p:txBody>
      </p:sp>
      <p:sp>
        <p:nvSpPr>
          <p:cNvPr id="183" name="This module is intended to help you achieve the following learning 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This module is intended to help you achieve the following learning objectives: </a:t>
            </a:r>
          </a:p>
          <a:p>
            <a:pPr lvl="1">
              <a:spcBef>
                <a:spcPts val="0"/>
              </a:spcBef>
            </a:pPr>
            <a:r>
              <a:t>Recall and explain the postulates of quantum mechanics</a:t>
            </a:r>
          </a:p>
          <a:p>
            <a:pPr>
              <a:spcBef>
                <a:spcPts val="0"/>
              </a:spcBef>
            </a:pPr>
            <a:r>
              <a:t>At the end of this module, you should be able to</a:t>
            </a:r>
          </a:p>
          <a:p>
            <a:pPr lvl="1">
              <a:spcBef>
                <a:spcPts val="0"/>
              </a:spcBef>
            </a:pPr>
            <a:r>
              <a:t>answer the following questions:</a:t>
            </a:r>
          </a:p>
          <a:p>
            <a:pPr lvl="2">
              <a:spcBef>
                <a:spcPts val="0"/>
              </a:spcBef>
            </a:pPr>
            <a:r>
              <a:t>What does a wavefunction describe?</a:t>
            </a:r>
          </a:p>
          <a:p>
            <a:pPr lvl="2">
              <a:spcBef>
                <a:spcPts val="0"/>
              </a:spcBef>
            </a:pPr>
            <a:r>
              <a:t>What the the commutators for position and momentum operators?</a:t>
            </a:r>
          </a:p>
          <a:p>
            <a:pPr lvl="2">
              <a:spcBef>
                <a:spcPts val="0"/>
              </a:spcBef>
            </a:pPr>
            <a:r>
              <a:t>How do you evaluate an expectation value if the wavefunction is not an eigenfunction of an operator?</a:t>
            </a:r>
          </a:p>
          <a:p>
            <a:pPr lvl="2">
              <a:spcBef>
                <a:spcPts val="0"/>
              </a:spcBef>
            </a:pPr>
            <a:r>
              <a:t>What happens if you perform a measurement on a superposition state?</a:t>
            </a:r>
          </a:p>
          <a:p>
            <a:pPr lvl="2">
              <a:spcBef>
                <a:spcPts val="0"/>
              </a:spcBef>
            </a:pPr>
            <a:r>
              <a:t>What is the probability of finding a particle in a particular region?</a:t>
            </a:r>
          </a:p>
          <a:p>
            <a:pPr lvl="2">
              <a:spcBef>
                <a:spcPts val="0"/>
              </a:spcBef>
            </a:pPr>
            <a:r>
              <a:t>What is the time-independent Schrödinger equation?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me-Independent Schrödinger equ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Time-Independent Schrödinger equation </a:t>
            </a:r>
          </a:p>
        </p:txBody>
      </p:sp>
      <p:sp>
        <p:nvSpPr>
          <p:cNvPr id="267" name="using separation of variables to deriv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separation of variables to derive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eparation of Variables, p.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 of Variables, p. 1</a:t>
            </a:r>
          </a:p>
        </p:txBody>
      </p:sp>
      <p:sp>
        <p:nvSpPr>
          <p:cNvPr id="271" name="The Schrödinger equation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Schrödinger equation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/>
            <a:r>
              <a:t>In one dimension, this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/>
            <a:r>
              <a:t>Separation of variables works by assuming that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which is true if the potential does not vary with time</a:t>
            </a:r>
          </a:p>
          <a:p>
            <a:pPr/>
            <a:r>
              <a:t>This yields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eparation of Variables, p.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Separation of Variables, p. 2</a:t>
            </a:r>
          </a:p>
        </p:txBody>
      </p:sp>
      <p:sp>
        <p:nvSpPr>
          <p:cNvPr id="275" name="Dividing by   gives,…"/>
          <p:cNvSpPr txBox="1"/>
          <p:nvPr>
            <p:ph type="body" idx="1"/>
          </p:nvPr>
        </p:nvSpPr>
        <p:spPr>
          <a:xfrm>
            <a:off x="635000" y="3178708"/>
            <a:ext cx="23114000" cy="9521292"/>
          </a:xfrm>
          <a:prstGeom prst="rect">
            <a:avLst/>
          </a:prstGeom>
        </p:spPr>
        <p:txBody>
          <a:bodyPr/>
          <a:lstStyle/>
          <a:p>
            <a:pPr marL="580319" indent="-580319" defTabSz="772239">
              <a:defRPr sz="4700"/>
            </a:pPr>
            <a:r>
              <a:t>Dividing by </a:t>
            </a:r>
            <a14:m>
              <m:oMath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  <a:r>
              <a:t> gives,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den>
                </m:f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</a:p>
          <a:p>
            <a:pPr lvl="1" marL="998149" indent="-580319" defTabSz="772239">
              <a:defRPr sz="4700"/>
            </a:pPr>
            <a:r>
              <a:t>The lhs is solely a function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the rhs is solely a function of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; they are separable. </a:t>
            </a:r>
          </a:p>
          <a:p>
            <a:pPr lvl="1" marL="998149" indent="-580319" defTabSz="772239">
              <a:defRPr sz="4700"/>
            </a:pPr>
            <a:r>
              <a:t>When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changes, the rhs does not change. When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changes, the lhs does not change.</a:t>
            </a:r>
          </a:p>
          <a:p>
            <a:pPr lvl="1" marL="998149" indent="-580319" defTabSz="772239">
              <a:defRPr sz="4700"/>
            </a:pPr>
            <a:r>
              <a:t>Both sides are equal to a constant, E.</a:t>
            </a:r>
          </a:p>
          <a:p>
            <a:pPr marL="580319" indent="-580319" defTabSz="772239">
              <a:defRPr sz="4700"/>
            </a:pPr>
            <a:r>
              <a:t>As a self-test, write the two eigenfunction equations</a:t>
            </a:r>
          </a:p>
          <a:p>
            <a:pPr lvl="1" marL="998149" indent="-580319" defTabSz="772239"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Ψ</m:t>
                  </m:r>
                </m:oMath>
              </m:oMathPara>
            </a14:m>
          </a:p>
          <a:p>
            <a:pPr lvl="1" marL="998149" indent="-580319" defTabSz="772239"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ℏ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57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  <a:endParaRPr sz="5000">
              <a:solidFill>
                <a:srgbClr val="51A7F9"/>
              </a:solidFill>
            </a:endParaRP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Time-independent Schrödinger equation"/>
          <p:cNvSpPr txBox="1"/>
          <p:nvPr/>
        </p:nvSpPr>
        <p:spPr>
          <a:xfrm>
            <a:off x="12229583" y="9709487"/>
            <a:ext cx="1164844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Time-independent Schrödinger equation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5" grpId="1"/>
      <p:bldP build="whole" bldLvl="1" animBg="1" rev="0" advAuto="0" spid="277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me Depend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Dependence</a:t>
            </a:r>
          </a:p>
        </p:txBody>
      </p:sp>
      <p:sp>
        <p:nvSpPr>
          <p:cNvPr id="280" name="One of the differential equations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of the differential equations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</a:p>
          <a:p>
            <a:pPr/>
            <a:r>
              <a:t>What is the solution of this differential equation?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</m:oMath>
              </m:oMathPara>
            </a14:m>
          </a:p>
          <a:p>
            <a:pPr/>
            <a:r>
              <a:t>Thus if we have a solution for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 the complete equation is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.</a:t>
            </a:r>
          </a:p>
          <a:p>
            <a:pPr/>
            <a:r>
              <a:t>Recall the Born interpretation: the probability that a particle will be found in the volume element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 Does the probability of the particle position depend on time?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No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ummary of Postulates"/>
          <p:cNvSpPr txBox="1"/>
          <p:nvPr>
            <p:ph type="title"/>
          </p:nvPr>
        </p:nvSpPr>
        <p:spPr>
          <a:xfrm>
            <a:off x="635000" y="635000"/>
            <a:ext cx="23114000" cy="1905000"/>
          </a:xfrm>
          <a:prstGeom prst="rect">
            <a:avLst/>
          </a:prstGeom>
        </p:spPr>
        <p:txBody>
          <a:bodyPr/>
          <a:lstStyle/>
          <a:p>
            <a:pPr/>
            <a:r>
              <a:t>Summary of Postulates</a:t>
            </a:r>
          </a:p>
        </p:txBody>
      </p:sp>
      <p:sp>
        <p:nvSpPr>
          <p:cNvPr id="284" name="The state of a system is fully described by a function  , known as the wave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756" indent="-524756" defTabSz="698301">
              <a:defRPr sz="4250"/>
            </a:pPr>
            <a:r>
              <a:t>The state of a system is fully described by a function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known as the wavefunction</a:t>
            </a:r>
          </a:p>
          <a:p>
            <a:pPr marL="524756" indent="-524756" defTabSz="698301">
              <a:defRPr sz="4250"/>
            </a:pPr>
            <a:r>
              <a:t>Observables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represented</a:t>
            </a:r>
            <a:r>
              <a:t> by Hermitian operators chosen to satisfy the the commutation relations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,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marL="524756" indent="-524756" defTabSz="698301">
              <a:defRPr sz="4250"/>
            </a:pPr>
            <a:r>
              <a:t>The mean value of the observable in a series of measurements is equal to the expectation value of the corresponding operator. For an eigenfunction expansion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Low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, the probability of measuring a particular eigenvalue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Measurement makes the system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onto a state.</a:t>
            </a:r>
          </a:p>
          <a:p>
            <a:pPr marL="524756" indent="-524756" defTabSz="698301">
              <a:defRPr sz="4250"/>
            </a:pPr>
            <a:r>
              <a:t>The probability that a particle will be found in the volume element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at the point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is proportional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.</a:t>
            </a:r>
          </a:p>
          <a:p>
            <a:pPr marL="524756" indent="-524756" defTabSz="698301">
              <a:defRPr sz="4250"/>
            </a:pPr>
            <a:r>
              <a:t>The wavefunction evolves in time according to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f>
                  <m:fPr>
                    <m:ctrl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. If the potential energy is time-independent, then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endParaRPr sz="5000"/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88" name="What does a wavefunction describ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a wavefunction describe?</a:t>
            </a:r>
          </a:p>
          <a:p>
            <a:pPr/>
            <a:r>
              <a:t>What the the commutators for position and momentum operators?</a:t>
            </a:r>
          </a:p>
          <a:p>
            <a:pPr/>
            <a:r>
              <a:t>How do you evaluate an expectation value if the wavefunction is not an eigenfunction of an operator?</a:t>
            </a:r>
          </a:p>
          <a:p>
            <a:pPr/>
            <a:r>
              <a:t>What happens if you perform a measurement on a superposition state?</a:t>
            </a:r>
          </a:p>
          <a:p>
            <a:pPr/>
            <a:r>
              <a:t>What is the probability of finding a particle in a particular region?</a:t>
            </a:r>
          </a:p>
          <a:p>
            <a:pPr/>
            <a:r>
              <a:t>What is the time-independent Schrödinger equation?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bout the Postul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the Postulates</a:t>
            </a:r>
          </a:p>
        </p:txBody>
      </p:sp>
      <p:sp>
        <p:nvSpPr>
          <p:cNvPr id="187" name="Assumptions that are the basis of quantum mechan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 that are the basis of quantum mechanics</a:t>
            </a:r>
          </a:p>
          <a:p>
            <a:pPr/>
            <a:r>
              <a:t>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not </a:t>
            </a:r>
            <a:r>
              <a:t>intuitive</a:t>
            </a:r>
          </a:p>
          <a:p>
            <a:pPr/>
            <a:r>
              <a:t>Not provable</a:t>
            </a:r>
          </a:p>
          <a:p>
            <a:pPr/>
            <a:r>
              <a:t>Results consistent with observations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1. States and wave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States and wavefunctions</a:t>
            </a:r>
          </a:p>
        </p:txBody>
      </p:sp>
      <p:sp>
        <p:nvSpPr>
          <p:cNvPr id="191" name="The state of a system is fully described by a function  , known as the wave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state of a system is fully described by a function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known as the wavefunction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the position of particle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lvl="2"/>
            <a:r>
              <a:t>particles can include electrons and nuclei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is time, which is often not considered</a:t>
            </a:r>
          </a:p>
          <a:p>
            <a:pPr/>
            <a:r>
              <a:t>Over semester, we will study progressively more complex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with more and more particles and dimensions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2. Observ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Observables</a:t>
            </a:r>
          </a:p>
        </p:txBody>
      </p:sp>
      <p:sp>
        <p:nvSpPr>
          <p:cNvPr id="195" name="Observables are represented by Hermitian operators chosen to satisfy the the commutation relations  ,  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Observables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represented</a:t>
            </a:r>
            <a:r>
              <a:t> by Hermitian operators chosen to satisfy the the commutation relations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.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 and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are coordinates like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and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. They may be the same or different.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</m:oMath>
            </a14:m>
            <a:r>
              <a:t> is the momentum in the direction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</m:rad>
                </m:oMath>
              </m:oMathPara>
            </a14:m>
          </a:p>
          <a:p>
            <a:pPr lvl="1"/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den>
                </m:f>
              </m:oMath>
            </a14:m>
            <a:r>
              <a:t>, where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6.62607015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34</m:t>
                    </m:r>
                  </m:sup>
                </m:sSup>
                <m:s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Hz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 is Plank’s constant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 is a Kronecker delta function. It is one when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and zero 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.</a:t>
            </a:r>
          </a:p>
          <a:p>
            <a:pPr/>
            <a:r>
              <a:rPr i="1">
                <a:latin typeface="+mj-lt"/>
                <a:ea typeface="+mj-ea"/>
                <a:cs typeface="+mj-cs"/>
                <a:sym typeface="Helvetica"/>
              </a:rPr>
              <a:t>Any</a:t>
            </a:r>
            <a:r>
              <a:t> set of operators that satisfy this postulate may be chosen</a:t>
            </a:r>
          </a:p>
          <a:p>
            <a:pPr/>
            <a:r>
              <a:t>Many QM manipulations can actually be performed without representations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</a:t>
            </a:r>
          </a:p>
        </p:txBody>
      </p:sp>
      <p:sp>
        <p:nvSpPr>
          <p:cNvPr id="199" name="Set of operators that represent observ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of operators that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represent</a:t>
            </a:r>
            <a:r>
              <a:t> observables</a:t>
            </a:r>
          </a:p>
          <a:p>
            <a:pPr/>
            <a:r>
              <a:t>The most popular are </a:t>
            </a:r>
          </a:p>
          <a:p>
            <a:pPr lvl="1"/>
            <a:r>
              <a:t>Position representation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</m:oMath>
              </m:oMathPara>
            </a14:m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lvl="1"/>
            <a:r>
              <a:t>Momentum representation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</m:oMath>
              </m:oMathPara>
            </a14:m>
          </a:p>
          <a:p>
            <a:pPr lvl="1"/>
            <a:r>
              <a:t>More generally,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may be replaced by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, which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.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presentations and Postulat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 and Postulate 2</a:t>
            </a:r>
          </a:p>
        </p:txBody>
      </p:sp>
      <p:sp>
        <p:nvSpPr>
          <p:cNvPr id="203" name="Does the position representation satisfy  ? Here is how to show this."/>
          <p:cNvSpPr txBox="1"/>
          <p:nvPr>
            <p:ph type="body" idx="1"/>
          </p:nvPr>
        </p:nvSpPr>
        <p:spPr>
          <a:xfrm>
            <a:off x="635000" y="2540000"/>
            <a:ext cx="14608834" cy="1016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Does the position representation satisfy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? Here is how to show this.</a:t>
            </a:r>
            <a:br/>
          </a:p>
          <a:p>
            <a:pPr marL="0" indent="0">
              <a:buSzTx/>
              <a:buNone/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e>
                </m:d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q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e>
                </m:d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Position representation…"/>
          <p:cNvSpPr txBox="1"/>
          <p:nvPr/>
        </p:nvSpPr>
        <p:spPr>
          <a:xfrm>
            <a:off x="15528878" y="4194268"/>
            <a:ext cx="8259587" cy="68514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</a:pPr>
            <a:r>
              <a:t>Position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marL="617361" indent="-617361" algn="l">
              <a:buSzPct val="75000"/>
              <a:buChar char="•"/>
            </a:pPr>
            <a:r>
              <a:t>Momentum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presentations and Postulat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Representations and Postulate 2</a:t>
            </a:r>
          </a:p>
        </p:txBody>
      </p:sp>
      <p:sp>
        <p:nvSpPr>
          <p:cNvPr id="208" name="Does the momentum representation satisfy  ? Try it."/>
          <p:cNvSpPr txBox="1"/>
          <p:nvPr>
            <p:ph type="body" idx="1"/>
          </p:nvPr>
        </p:nvSpPr>
        <p:spPr>
          <a:xfrm>
            <a:off x="635000" y="2540000"/>
            <a:ext cx="14608834" cy="1016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Does the momentum representation satisfy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</m:oMath>
            </a14:m>
            <a:r>
              <a:t>? Try it.</a:t>
            </a:r>
            <a:br/>
          </a:p>
          <a:p>
            <a:pPr marL="0" indent="0">
              <a:buSzTx/>
              <a:buNone/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e>
                </m:d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den>
                    </m:f>
                  </m:e>
                </m:d>
              </m:oMath>
            </a14:m>
            <a:br/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ℏ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sub>
                </m:sSub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Position representation…"/>
          <p:cNvSpPr txBox="1"/>
          <p:nvPr/>
        </p:nvSpPr>
        <p:spPr>
          <a:xfrm>
            <a:off x="15528878" y="4194268"/>
            <a:ext cx="8259587" cy="68514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</a:pPr>
            <a:r>
              <a:t>Position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marL="617361" indent="-617361" algn="l">
              <a:buSzPct val="75000"/>
              <a:buChar char="•"/>
            </a:pPr>
            <a:r>
              <a:t>Momentum representation</a:t>
            </a:r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1061861" indent="-617361" algn="l">
              <a:buSzPct val="75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3. The outcome of measu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The outcome of measurements</a:t>
            </a:r>
          </a:p>
        </p:txBody>
      </p:sp>
      <p:sp>
        <p:nvSpPr>
          <p:cNvPr id="213" name="The mean value of the observable in a series of measurements is equal to the expectation value of the corresponding operat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mean value of the observable in a series of measurements is equal to the expectation value of the corresponding operator,</a:t>
            </a:r>
            <a:br/>
          </a:p>
          <a:p>
            <a:pPr marL="0" indent="0" algn="ctr">
              <a:buSzTx/>
              <a:buNone/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|"/>
                          <m:endChr m:val="|"/>
                        </m:dPr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</m:d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den>
                  </m:f>
                </m:oMath>
              </m:oMathPara>
            </a14:m>
          </a:p>
          <a:p>
            <a:pPr marL="0" indent="0" algn="ctr">
              <a:buSzTx/>
              <a:buNone/>
            </a:pPr>
          </a:p>
          <a:p>
            <a:pPr/>
            <a:r>
              <a:t>This is like the expectation value of flipping a coin or rolling dice</a:t>
            </a:r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is a normalizing constant. If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normalized (as we will assume), then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can be omitted from the expectation value.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