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635000" y="1016000"/>
            <a:ext cx="23114000" cy="11684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10/02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10/02/2024</a:t>
            </a:r>
          </a:p>
        </p:txBody>
      </p:sp>
      <p:sp>
        <p:nvSpPr>
          <p:cNvPr id="170" name="Review Midterm 1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 numCol="2" spcCol="1155700"/>
          <a:lstStyle/>
          <a:p>
            <a:pPr/>
            <a:r>
              <a:t>Review Midterm 1</a:t>
            </a:r>
          </a:p>
          <a:p>
            <a:pPr/>
            <a:r>
              <a:t>Many-electron atoms</a:t>
            </a:r>
          </a:p>
          <a:p>
            <a:pPr lvl="1"/>
            <a:r>
              <a:t>Helium, by variation and perturbation</a:t>
            </a:r>
          </a:p>
          <a:p>
            <a:pPr/>
            <a:r>
              <a:t>The Pauli principle</a:t>
            </a:r>
          </a:p>
          <a:p>
            <a:pPr/>
            <a:r>
              <a:t>Slater determinants</a:t>
            </a:r>
          </a:p>
          <a:p>
            <a:pPr/>
            <a:r>
              <a:t>The Born-Oppenheimer Approximation</a:t>
            </a:r>
          </a:p>
          <a:p>
            <a:pPr lvl="1"/>
            <a:r>
              <a:t>Hydrogen molecule ion on a single axis</a:t>
            </a:r>
          </a:p>
          <a:p>
            <a:pPr lvl="1"/>
            <a:r>
              <a:t>Potential energy surfaces</a:t>
            </a:r>
          </a:p>
          <a:p>
            <a:pPr/>
            <a:r>
              <a:t>This lecture is designed to help you achieve the following learning objectives</a:t>
            </a:r>
          </a:p>
          <a:p>
            <a:pPr lvl="1"/>
            <a:r>
              <a:t>Use perturbation theory to extend the models to more realistic situations</a:t>
            </a:r>
          </a:p>
          <a:p>
            <a:pPr lvl="1"/>
            <a:r>
              <a:t>Describe variation theory and the use of basis sets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he Born-Oppenheimer Approxi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4732">
              <a:defRPr sz="9744"/>
            </a:lvl1pPr>
          </a:lstStyle>
          <a:p>
            <a:pPr/>
            <a:r>
              <a:t>The Born-Oppenheimer Approximation</a:t>
            </a:r>
          </a:p>
        </p:txBody>
      </p:sp>
      <p:sp>
        <p:nvSpPr>
          <p:cNvPr id="207" name="Nuclei are much heavier than electrons and move much more slow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Nuclei are much heavier than electrons and move much more slowly.</a:t>
            </a:r>
          </a:p>
          <a:p>
            <a:pPr/>
            <a:r>
              <a:t>In the Born-Oppenheimer approximation, one solves an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approximate</a:t>
            </a:r>
            <a:r>
              <a:t> Schrodinger equation for a given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nuclear</a:t>
            </a:r>
            <a:r>
              <a:t> arrangement.</a:t>
            </a:r>
          </a:p>
          <a:p>
            <a:pPr/>
            <a:r>
              <a:t>Basis of most computational chemistry calculations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Hydrogen molecule ion on a single ax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8301">
              <a:defRPr sz="9520"/>
            </a:lvl1pPr>
          </a:lstStyle>
          <a:p>
            <a:pPr/>
            <a:r>
              <a:t>Hydrogen molecule ion on a single axis</a:t>
            </a:r>
          </a:p>
        </p:txBody>
      </p:sp>
      <p:sp>
        <p:nvSpPr>
          <p:cNvPr id="211" name="Let’s look at an example of the BO approximation…"/>
          <p:cNvSpPr txBox="1"/>
          <p:nvPr>
            <p:ph type="body" idx="1"/>
          </p:nvPr>
        </p:nvSpPr>
        <p:spPr>
          <a:xfrm>
            <a:off x="635000" y="5033815"/>
            <a:ext cx="23114000" cy="7666185"/>
          </a:xfrm>
          <a:prstGeom prst="rect">
            <a:avLst/>
          </a:prstGeom>
        </p:spPr>
        <p:txBody>
          <a:bodyPr/>
          <a:lstStyle/>
          <a:p>
            <a:pPr/>
            <a:r>
              <a:t>Let’s look at an example of the BO approximation</a:t>
            </a:r>
          </a:p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limLow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lim>
                </m:limUpp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full Hamiltonian</a:t>
            </a:r>
          </a:p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  <a:r>
              <a:t> is a simplification in terms of kinetic and potential energies</a:t>
            </a:r>
          </a:p>
          <a:p>
            <a:pPr/>
            <a:r>
              <a:t>What is included in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  <a:r>
              <a:t> that is not part of the hydrogen atom?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0" name="Group"/>
          <p:cNvGrpSpPr/>
          <p:nvPr/>
        </p:nvGrpSpPr>
        <p:grpSpPr>
          <a:xfrm>
            <a:off x="6382560" y="3557241"/>
            <a:ext cx="11618880" cy="2521788"/>
            <a:chOff x="0" y="0"/>
            <a:chExt cx="11618879" cy="2521786"/>
          </a:xfrm>
        </p:grpSpPr>
        <p:sp>
          <p:nvSpPr>
            <p:cNvPr id="213" name="Line"/>
            <p:cNvSpPr/>
            <p:nvPr/>
          </p:nvSpPr>
          <p:spPr>
            <a:xfrm>
              <a:off x="0" y="318906"/>
              <a:ext cx="11618880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4" name="Circle"/>
            <p:cNvSpPr/>
            <p:nvPr/>
          </p:nvSpPr>
          <p:spPr>
            <a:xfrm>
              <a:off x="1922126" y="0"/>
              <a:ext cx="637813" cy="637812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Circle"/>
            <p:cNvSpPr/>
            <p:nvPr/>
          </p:nvSpPr>
          <p:spPr>
            <a:xfrm>
              <a:off x="8999557" y="0"/>
              <a:ext cx="637813" cy="637812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Circle"/>
            <p:cNvSpPr/>
            <p:nvPr/>
          </p:nvSpPr>
          <p:spPr>
            <a:xfrm>
              <a:off x="6566477" y="189365"/>
              <a:ext cx="259081" cy="25908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Text"/>
            <p:cNvSpPr/>
            <p:nvPr/>
          </p:nvSpPr>
          <p:spPr>
            <a:xfrm>
              <a:off x="2241032" y="123540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14:m>
                <m:oMathPara>
                  <m:oMathParaPr>
                    <m:jc m:val="center"/>
                  </m:oMathParaPr>
                  <m:oMath>
                    <m:sSub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</a:p>
          </p:txBody>
        </p:sp>
        <p:sp>
          <p:nvSpPr>
            <p:cNvPr id="218" name="Text"/>
            <p:cNvSpPr/>
            <p:nvPr/>
          </p:nvSpPr>
          <p:spPr>
            <a:xfrm>
              <a:off x="9318463" y="123540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14:m>
                <m:oMathPara>
                  <m:oMathParaPr>
                    <m:jc m:val="center"/>
                  </m:oMathParaPr>
                  <m:oMath>
                    <m:sSub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</a:p>
          </p:txBody>
        </p:sp>
        <p:sp>
          <p:nvSpPr>
            <p:cNvPr id="219" name="Text"/>
            <p:cNvSpPr/>
            <p:nvPr/>
          </p:nvSpPr>
          <p:spPr>
            <a:xfrm>
              <a:off x="6696017" y="125178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oMath>
                </m:oMathPara>
              </a14:m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eparation of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Separation of variables</a:t>
            </a:r>
          </a:p>
        </p:txBody>
      </p:sp>
      <p:sp>
        <p:nvSpPr>
          <p:cNvPr id="223" name="is the Schrodinger equ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Schrodinger equation</a:t>
            </a:r>
          </a:p>
          <a:p>
            <a:pPr/>
            <a:r>
              <a:t>We will try to separate the wavefunction into,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;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uses the separated wavefunction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comes from the nuclear kinetic energy operator</a:t>
            </a:r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center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1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lim>
                      <m:r>
                        <a:rPr xmlns:a="http://schemas.openxmlformats.org/drawingml/2006/main" sz="1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</m:oMath>
              </m:oMathPara>
            </a14:m>
          </a:p>
        </p:txBody>
      </p:sp>
      <p:sp>
        <p:nvSpPr>
          <p:cNvPr id="227" name="comes from the nuclear kinetic energy oper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comes from the nuclear kinetic energy operator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den>
                  </m:f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sSub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den>
                  </m:f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e>
                              <m:r>
                                <m:rPr>
                                  <m:sty m:val="p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</m:e>
                  </m:d>
                </m:oMath>
              </m:oMathPara>
            </a14:m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den>
                  </m:f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lim>
                  </m:limUpp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den>
                  </m:f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e>
                              <m:r>
                                <m:rPr>
                                  <m:sty m:val="p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p>
                            <m:e>
                              <m:r>
                                <m:rPr>
                                  <m:sty m:val="p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bSu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e>
                  </m:d>
                </m:oMath>
              </m:oMathPara>
            </a14:m>
          </a:p>
          <a:p>
            <a:pPr/>
            <a:r>
              <a:t>Is non-zero, but small compared to other terms.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</m:oMath>
            </a14:m>
            <a:r>
              <a:t> is in the denominator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ompleting the sepa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Completing the separation</a:t>
            </a:r>
          </a:p>
        </p:txBody>
      </p:sp>
      <p:sp>
        <p:nvSpPr>
          <p:cNvPr id="231" name="In the BO approximation we drop   such that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BO approximation we drop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such that,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</m:d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m:oMathPara>
            </a14:m>
          </a:p>
          <a:p>
            <a:pPr/>
            <a:r>
              <a:t>If nuclear positions are fixed, then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electronic</a:t>
            </a:r>
            <a:r>
              <a:t> Schrodinger equation is,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  <a:p>
            <a:pPr/>
            <a:r>
              <a:t>It is exactly solvable, even in 3D, but very complicated.</a:t>
            </a:r>
          </a:p>
          <a:p>
            <a:pPr/>
            <a:r>
              <a:t>If we solve this equation, then we can substitute the solution 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and can divide by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to get the a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nuclear</a:t>
            </a:r>
            <a:r>
              <a:t> Schrodinger equation,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, that depends on the electronic wavefunction.</a:t>
            </a:r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otential energy surfa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Potential energy surfaces</a:t>
            </a:r>
          </a:p>
        </p:txBody>
      </p:sp>
      <p:sp>
        <p:nvSpPr>
          <p:cNvPr id="235" name="The ground-state energy as a function of one or two order parameters"/>
          <p:cNvSpPr txBox="1"/>
          <p:nvPr>
            <p:ph type="body" sz="quarter" idx="1"/>
          </p:nvPr>
        </p:nvSpPr>
        <p:spPr>
          <a:xfrm>
            <a:off x="635000" y="2540000"/>
            <a:ext cx="6037749" cy="352703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The ground-state energy as a function of one or two order parameters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9" name="Group"/>
          <p:cNvGrpSpPr/>
          <p:nvPr/>
        </p:nvGrpSpPr>
        <p:grpSpPr>
          <a:xfrm>
            <a:off x="1157439" y="6516704"/>
            <a:ext cx="8662746" cy="6343437"/>
            <a:chOff x="0" y="0"/>
            <a:chExt cx="8662744" cy="6343436"/>
          </a:xfrm>
        </p:grpSpPr>
        <p:pic>
          <p:nvPicPr>
            <p:cNvPr id="23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3445" y="0"/>
              <a:ext cx="8315855" cy="53013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8" name="PES for water molecule showing the energy minimum corresponding to optimized molecular structure for water- O-H bond lengths of 0.0958 nm and H-O-H bond angle of 104.5° of Wikipedia (Credit: Aimnature)"/>
            <p:cNvSpPr txBox="1"/>
            <p:nvPr/>
          </p:nvSpPr>
          <p:spPr>
            <a:xfrm>
              <a:off x="0" y="5286161"/>
              <a:ext cx="8662745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/>
              <a:r>
                <a:t>PES for water molecule showing the energy minimum corresponding to optimized molecular structure for water- O-H bond lengths of 0.0958 nm and H-O-H bond angle of 104.5° of Wikipedia (Credit: Aimnature)</a:t>
              </a: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6539159" y="2135276"/>
            <a:ext cx="9520726" cy="6579865"/>
            <a:chOff x="0" y="0"/>
            <a:chExt cx="9520725" cy="6579863"/>
          </a:xfrm>
        </p:grpSpPr>
        <p:pic>
          <p:nvPicPr>
            <p:cNvPr id="240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520726" cy="57696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A potential energy curve for the covalent bond in a H2 molecule. The distance r is the distance between the nuclei of the two H atoms. (CC BY-NC Ümit Kaya via LibreTexts)"/>
            <p:cNvSpPr txBox="1"/>
            <p:nvPr/>
          </p:nvSpPr>
          <p:spPr>
            <a:xfrm>
              <a:off x="2402796" y="5217788"/>
              <a:ext cx="6671320" cy="1362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/>
              <a:r>
                <a:t>A potential energy curve for the covalent bond in a H</a:t>
              </a:r>
              <a:r>
                <a:rPr sz="1200"/>
                <a:t>2</a:t>
              </a:r>
              <a:r>
                <a:t> molecule. The distance r is the distance between the nuclei of the two H atoms. (CC BY-NC Ümit</a:t>
              </a:r>
              <a:r>
                <a:rPr sz="1200"/>
                <a:t> </a:t>
              </a:r>
              <a:r>
                <a:t>Kaya via LibreTexts)</a:t>
              </a: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15999273" y="4706702"/>
            <a:ext cx="7785101" cy="7682878"/>
            <a:chOff x="0" y="0"/>
            <a:chExt cx="7785100" cy="7682876"/>
          </a:xfrm>
        </p:grpSpPr>
        <p:pic>
          <p:nvPicPr>
            <p:cNvPr id="243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7785100" cy="6654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A 2-D contour map and corresponding Potential Energy Surface for a hypothetical endothermic reaction.(CC BY-NC; Ümit Kaya via LibreTexts)"/>
            <p:cNvSpPr txBox="1"/>
            <p:nvPr/>
          </p:nvSpPr>
          <p:spPr>
            <a:xfrm>
              <a:off x="1005039" y="6625601"/>
              <a:ext cx="5775022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/>
              <a:r>
                <a:t>A 2-D contour map and corresponding Potential Energy Surface for a hypothetical endothermic reaction.(CC BY-NC; Ümit Kaya via LibreTexts)</a:t>
              </a:r>
            </a:p>
          </p:txBody>
        </p:sp>
      </p:grpSp>
      <p:sp>
        <p:nvSpPr>
          <p:cNvPr id="246" name="https://chem.libretexts.org/Bookshelves/Physical_and_Theoretical_Chemistry_Textbook_Maps/Physical_Chemistry_%28LibreTexts%29/30%3A_Gas-Phase_Reaction_Dynamics/30.10%3A_The_Potential-Energy_Surface_Can_Be_Calculated_Using_Quantum_Mechanics"/>
          <p:cNvSpPr txBox="1"/>
          <p:nvPr/>
        </p:nvSpPr>
        <p:spPr>
          <a:xfrm>
            <a:off x="12700000" y="12699999"/>
            <a:ext cx="11236526" cy="79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https://chem.libretexts.org/Bookshelves/Physical_and_Theoretical_Chemistry_Textbook_Maps/Physical_Chemistry_%28LibreTexts%29/30%3A_Gas-Phase_Reaction_Dynamics/30.10%3A_The_Potential-Energy_Surface_Can_Be_Calculated_Using_Quantum_Mechanics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1"/>
      <p:bldP build="whole" bldLvl="1" animBg="1" rev="0" advAuto="0" spid="239" grpId="2"/>
      <p:bldP build="whole" bldLvl="1" animBg="1" rev="0" advAuto="0" spid="245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view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Questions</a:t>
            </a:r>
          </a:p>
        </p:txBody>
      </p:sp>
      <p:sp>
        <p:nvSpPr>
          <p:cNvPr id="249" name="What term makes the Schrodinger equation for helium difficult to solv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900"/>
              </a:spcBef>
            </a:pPr>
            <a:r>
              <a:t>What term makes the Schrodinger equation for helium difficult to solve?</a:t>
            </a:r>
          </a:p>
          <a:p>
            <a:pPr>
              <a:spcBef>
                <a:spcPts val="5900"/>
              </a:spcBef>
            </a:pPr>
            <a:r>
              <a:t>How does the Pauli exclusion principle follow from the Pauli principle?</a:t>
            </a:r>
          </a:p>
          <a:p>
            <a:pPr>
              <a:spcBef>
                <a:spcPts val="5900"/>
              </a:spcBef>
            </a:pPr>
            <a:r>
              <a:t>Why are Slater determinants helpful for constructing wavefunctions that satisfy the Pauli principle?</a:t>
            </a:r>
          </a:p>
          <a:p>
            <a:pPr>
              <a:spcBef>
                <a:spcPts val="5900"/>
              </a:spcBef>
            </a:pPr>
            <a:r>
              <a:t>How does the Born-Oppenheimer approximation simplify the Schrodinger equation?</a:t>
            </a:r>
          </a:p>
          <a:p>
            <a:pPr>
              <a:spcBef>
                <a:spcPts val="5900"/>
              </a:spcBef>
            </a:pPr>
            <a:r>
              <a:t>What is a potential energy surface and how can they be interpreted?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eli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Helium</a:t>
            </a:r>
          </a:p>
        </p:txBody>
      </p:sp>
      <p:sp>
        <p:nvSpPr>
          <p:cNvPr id="174" name="The full Schrodinger equation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3277" indent="-543277" defTabSz="722947">
              <a:defRPr sz="4400"/>
            </a:pPr>
            <a:r>
              <a:t>The full Schrodinger equation is </a:t>
            </a:r>
            <a:br/>
            <a14:m>
              <m:oMath>
                <m:d>
                  <m:dPr>
                    <m:ctrl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sSup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e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den>
                    </m:f>
                    <m:sSubSup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e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den>
                    </m:f>
                    <m:sSubSup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e>
                </m:d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14:m>
              <m:oMath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e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e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b"/>
                          </m:rP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b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b"/>
                              </m:rP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e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e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b"/>
                          </m:rP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b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b"/>
                              </m:rP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p>
                          <m:e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e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b"/>
                              </m:rP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b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b"/>
                              </m:rPr>
                              <a:rPr xmlns:a="http://schemas.openxmlformats.org/drawingml/2006/main" sz="5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e>
                </m:d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</a:t>
            </a:r>
            <a14:m>
              <m:oMath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934437" indent="-543277" defTabSz="722947">
              <a:defRPr sz="4400"/>
            </a:pPr>
            <a14:m>
              <m:oMath>
                <m:r>
                  <m:rPr>
                    <m:sty m:val="b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- Position of nucleus</a:t>
            </a:r>
          </a:p>
          <a:p>
            <a:pPr lvl="1" marL="934437" indent="-543277" defTabSz="722947">
              <a:defRPr sz="4400"/>
            </a:pPr>
            <a14:m>
              <m:oMath>
                <m:sSub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- Positions of electrons</a:t>
            </a:r>
          </a:p>
          <a:p>
            <a:pPr lvl="1" marL="934437" indent="-543277" defTabSz="722947">
              <a:defRPr sz="4400"/>
            </a:pPr>
            <a14:m>
              <m:oMath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- Mass of nucleus</a:t>
            </a:r>
          </a:p>
          <a:p>
            <a:pPr lvl="1" marL="934437" indent="-543277" defTabSz="722947">
              <a:defRPr sz="4400"/>
            </a:pPr>
            <a14:m>
              <m:oMath>
                <m:sSub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</m:oMath>
            </a14:m>
            <a:r>
              <a:t> - Mass of electron</a:t>
            </a:r>
          </a:p>
          <a:p>
            <a:pPr lvl="1" marL="934437" indent="-543277" defTabSz="722947">
              <a:defRPr sz="4400"/>
            </a:pPr>
            <a14:m>
              <m:oMath>
                <m:sSup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- Laplacian w.r.t. position of nucleus</a:t>
            </a:r>
          </a:p>
          <a:p>
            <a:pPr lvl="1" marL="934437" indent="-543277" defTabSz="722947">
              <a:defRPr sz="4400"/>
            </a:pPr>
            <a14:m>
              <m:oMath>
                <m:sSubSup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</m:oMath>
            </a14:m>
            <a:r>
              <a:t> and </a:t>
            </a:r>
            <a14:m>
              <m:oMath>
                <m:sSubSup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</m:oMath>
            </a14:m>
            <a:r>
              <a:t> - Laplacian w.r.t. position of electrons</a:t>
            </a:r>
            <a:endParaRPr sz="5000"/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Text"/>
          <p:cNvSpPr txBox="1"/>
          <p:nvPr/>
        </p:nvSpPr>
        <p:spPr>
          <a:xfrm>
            <a:off x="11888279" y="6634162"/>
            <a:ext cx="607442" cy="4476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f the nucleus is fixed relative to the electrons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the nucleus is fixed relative to the electrons, </a:t>
            </a:r>
            <a14:m>
              <m:oMath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den>
                </m:f>
                <m:d>
                  <m:dPr>
                    <m:ctrl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e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e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e>
                </m:d>
                <m:r>
                  <m:rPr>
                    <m:sty m:val="p"/>
                  </m:rP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e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e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den>
                </m:f>
                <m:d>
                  <m:dPr>
                    <m:ctrl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e>
                            <m:r>
                              <a:rPr xmlns:a="http://schemas.openxmlformats.org/drawingml/2006/main" sz="4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4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e>
                            <m:r>
                              <a:rPr xmlns:a="http://schemas.openxmlformats.org/drawingml/2006/main" sz="4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4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e>
                </m:d>
                <m:r>
                  <m:rPr>
                    <m:sty m:val="p"/>
                  </m:rP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e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m:rPr>
                            <m:sty m:val="b"/>
                          </m:rP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b"/>
                          </m:rP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m:rPr>
                            <m:sty m:val="b"/>
                          </m:rP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b"/>
                          </m:rPr>
                          <a:rPr xmlns:a="http://schemas.openxmlformats.org/drawingml/2006/main" sz="4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den>
                </m:f>
                <m:r>
                  <m:rPr>
                    <m:sty m:val="p"/>
                  </m:rP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m:rPr>
                        <m:sty m:val="b"/>
                      </m:rP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/>
            <a:r>
              <a:t>The interelectronic repulsion is 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den>
                  </m:f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lvl="1"/>
            <a:r>
              <a:t>the reason that we cannot obtain an exact solution and need to approximate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tomic Uni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Atomic Units</a:t>
            </a:r>
          </a:p>
        </p:txBody>
      </p:sp>
      <p:sp>
        <p:nvSpPr>
          <p:cNvPr id="181" name="is the Bohr radiu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 is the Bohr radius</a:t>
            </a:r>
          </a:p>
          <a:p>
            <a:pPr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16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 is a Hartree</a:t>
            </a:r>
          </a:p>
          <a:p>
            <a:pPr/>
          </a:p>
          <a:p>
            <a:pPr/>
            <a:r>
              <a:t>In atomic units, the Hamiltonian for the Helium atom is much simpler,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sSubSup>
                  <m:e>
                    <m:limUp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sSubSup>
                  <m:e>
                    <m:limUp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den>
                </m:f>
              </m:oMath>
            </a14:m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erturbation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Perturbation Theory</a:t>
            </a:r>
          </a:p>
        </p:txBody>
      </p:sp>
      <p:sp>
        <p:nvSpPr>
          <p:cNvPr id="185" name="What is   and what is  ?…"/>
          <p:cNvSpPr txBox="1"/>
          <p:nvPr>
            <p:ph type="body" idx="1"/>
          </p:nvPr>
        </p:nvSpPr>
        <p:spPr>
          <a:xfrm>
            <a:off x="635000" y="4816261"/>
            <a:ext cx="23114000" cy="7883739"/>
          </a:xfrm>
          <a:prstGeom prst="rect">
            <a:avLst/>
          </a:prstGeom>
        </p:spPr>
        <p:txBody>
          <a:bodyPr numCol="2" spcCol="1155700"/>
          <a:lstStyle/>
          <a:p>
            <a:pPr/>
            <a:r>
              <a:t>What is </a:t>
            </a: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 and what is </a:t>
            </a: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?</a:t>
            </a:r>
          </a:p>
          <a:p>
            <a:pPr/>
          </a:p>
          <a:p>
            <a:pPr>
              <a:def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245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245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100" i="1">
                          <a:solidFill>
                            <a:srgbClr val="00245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6100" i="1">
                          <a:solidFill>
                            <a:srgbClr val="00245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002451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2451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6100" i="1">
                      <a:solidFill>
                        <a:srgbClr val="002451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6100" i="1">
                      <a:solidFill>
                        <a:srgbClr val="002451"/>
                      </a:solidFill>
                      <a:latin typeface="Cambria Math" panose="02040503050406030204" pitchFamily="18" charset="0"/>
                    </a:rPr>
                    <m:t>|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2451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245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245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245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den>
                  </m:f>
                  <m:r>
                    <a:rPr xmlns:a="http://schemas.openxmlformats.org/drawingml/2006/main" sz="6100" i="1">
                      <a:solidFill>
                        <a:srgbClr val="002451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100" i="1">
                      <a:solidFill>
                        <a:srgbClr val="002451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6100" i="1">
                      <a:solidFill>
                        <a:srgbClr val="002451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002451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2451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245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xmlns:a="http://schemas.openxmlformats.org/drawingml/2006/main" sz="6100" i="1">
                          <a:solidFill>
                            <a:srgbClr val="002451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245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den>
                  </m:f>
                </m:oMath>
              </m:oMathPara>
            </a14:m>
          </a:p>
          <a:p>
            <a:pPr>
              <a:def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defRPr>
            </a:pPr>
            <a14:m>
              <m:oMath>
                <m:r>
                  <a:rPr xmlns:a="http://schemas.openxmlformats.org/drawingml/2006/main" sz="6100" i="1">
                    <a:solidFill>
                      <a:srgbClr val="002451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2451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2451"/>
                    </a:solidFill>
                    <a:latin typeface="Cambria Math" panose="02040503050406030204" pitchFamily="18" charset="0"/>
                  </a:rPr>
                  <m:t>+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14:m>
              <m:oMath>
                <m:r>
                  <a:rPr xmlns:a="http://schemas.openxmlformats.org/drawingml/2006/main" sz="6100" i="1">
                    <a:solidFill>
                      <a:srgbClr val="002451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2451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sSup>
                  <m:e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2451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sSup>
                  <m:e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2451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5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8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2451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14:m>
              <m:oMath>
                <m:r>
                  <a:rPr xmlns:a="http://schemas.openxmlformats.org/drawingml/2006/main" sz="6100" i="1">
                    <a:solidFill>
                      <a:srgbClr val="002451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2451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2451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5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2451"/>
                        </a:solidFill>
                        <a:latin typeface="Cambria Math" panose="02040503050406030204" pitchFamily="18" charset="0"/>
                      </a:rPr>
                      <m:t>8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2451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= -2.750 Hartrees</a:t>
            </a:r>
            <a:endParaRPr>
              <a:solidFill>
                <a:srgbClr val="002452"/>
              </a:solidFill>
            </a:endParaRP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Equation"/>
          <p:cNvSpPr txBox="1"/>
          <p:nvPr/>
        </p:nvSpPr>
        <p:spPr>
          <a:xfrm>
            <a:off x="7623834" y="2905263"/>
            <a:ext cx="9118473" cy="14928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sSubSup>
                    <m:e>
                      <m:limUpp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lim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sSubSup>
                    <m:e>
                      <m:limUpp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lim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den>
                  </m:f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den>
                  </m:f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den>
                  </m:f>
                </m:oMath>
              </m:oMathPara>
            </a14:m>
            <a:endParaRPr sz="50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Variation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Variation Theory</a:t>
            </a:r>
          </a:p>
        </p:txBody>
      </p:sp>
      <p:sp>
        <p:nvSpPr>
          <p:cNvPr id="190" name="As a reminder, the ground state wavefunction of hydrogen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7104" indent="-537104" defTabSz="714732">
              <a:defRPr sz="4350"/>
            </a:pPr>
            <a:r>
              <a:t>As a reminder, the ground state wavefunction of hydrogen is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d>
                      <m:dPr>
                        <m:ctrlP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xmlns:a="http://schemas.openxmlformats.org/drawingml/2006/main" sz="5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sSup>
                              <m:e>
                                <m:r>
                                  <a:rPr xmlns:a="http://schemas.openxmlformats.org/drawingml/2006/main" sz="53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p>
                                <m:r>
                                  <a:rPr xmlns:a="http://schemas.openxmlformats.org/drawingml/2006/main" sz="53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xmlns:a="http://schemas.openxmlformats.org/drawingml/2006/main" sz="5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den>
                        </m:f>
                      </m:e>
                    </m:d>
                  </m:e>
                  <m:sup>
                    <m:f>
                      <m:fPr>
                        <m:ctrlP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sup>
                </m:sSup>
                <m:sSup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sSub>
                      <m:e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sup>
                </m:sSup>
              </m:oMath>
            </a14:m>
          </a:p>
          <a:p>
            <a:pPr marL="537104" indent="-537104" defTabSz="714732">
              <a:defRPr sz="4350"/>
            </a:pPr>
            <a:r>
              <a:t>Choose the trial function </a:t>
            </a:r>
            <a14:m>
              <m:oMath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where</a:t>
            </a:r>
            <a:br/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d>
                      <m:dPr>
                        <m:ctrlP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xmlns:a="http://schemas.openxmlformats.org/drawingml/2006/main" sz="5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sSup>
                              <m:e>
                                <m:r>
                                  <a:rPr xmlns:a="http://schemas.openxmlformats.org/drawingml/2006/main" sz="53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ζ</m:t>
                                </m:r>
                              </m:e>
                              <m:sup>
                                <m:r>
                                  <a:rPr xmlns:a="http://schemas.openxmlformats.org/drawingml/2006/main" sz="53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xmlns:a="http://schemas.openxmlformats.org/drawingml/2006/main" sz="5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den>
                        </m:f>
                      </m:e>
                    </m:d>
                  </m:e>
                  <m:sup>
                    <m:f>
                      <m:fPr>
                        <m:ctrlP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lin"/>
                      </m:fPr>
                      <m:num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sup>
                </m:sSup>
                <m:sSup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ζ</m:t>
                    </m:r>
                    <m:sSub>
                      <m:e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sup>
                </m:sSup>
              </m:oMath>
            </a14:m>
          </a:p>
          <a:p>
            <a:pPr marL="537104" indent="-537104" defTabSz="714732">
              <a:defRPr sz="4350"/>
            </a:pPr>
            <a:r>
              <a:t>By varying </a:t>
            </a:r>
            <a14:m>
              <m:oMath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ζ</m:t>
                </m:r>
              </m:oMath>
            </a14:m>
            <a:r>
              <a:t>, we obtain the Rayleigh ratio is </a:t>
            </a:r>
            <a14:m>
              <m:oMath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ζ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ζ</m:t>
                    </m:r>
                  </m:e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27</m:t>
                    </m:r>
                  </m:num>
                  <m:den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den>
                </m:f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ζ</m:t>
                </m:r>
              </m:oMath>
            </a14:m>
            <a:r>
              <a:t> in atomic units</a:t>
            </a:r>
          </a:p>
          <a:p>
            <a:pPr marL="537104" indent="-537104" defTabSz="714732">
              <a:defRPr sz="4350"/>
            </a:pPr>
            <a:r>
              <a:t>The minimum energy is achieved with </a:t>
            </a:r>
            <a14:m>
              <m:oMath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ζ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27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/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16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1.68</m:t>
                </m:r>
              </m:oMath>
            </a14:m>
            <a:r>
              <a:t>, compared to </a:t>
            </a:r>
            <a14:m>
              <m:oMath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</m:oMath>
            </a14:m>
            <a:r>
              <a:t> for the reference system. </a:t>
            </a:r>
          </a:p>
          <a:p>
            <a:pPr marL="537104" indent="-537104" defTabSz="714732">
              <a:defRPr sz="4350"/>
            </a:pPr>
            <a:r>
              <a:t>With this variational parameter, </a:t>
            </a:r>
            <a14:m>
              <m:oMath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d>
                      <m:dPr>
                        <m:ctrlP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xmlns:a="http://schemas.openxmlformats.org/drawingml/2006/main" sz="5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r>
                              <a:rPr xmlns:a="http://schemas.openxmlformats.org/drawingml/2006/main" sz="5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27</m:t>
                            </m:r>
                          </m:num>
                          <m:den>
                            <m:r>
                              <a:rPr xmlns:a="http://schemas.openxmlformats.org/drawingml/2006/main" sz="5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</m:e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= -2.8477 Hartrees.</a:t>
            </a:r>
            <a:endParaRPr sz="5000"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ssessment of approxim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Assessment of approximations</a:t>
            </a:r>
          </a:p>
        </p:txBody>
      </p:sp>
      <p:sp>
        <p:nvSpPr>
          <p:cNvPr id="194" name="Variational and perturbation results are within a few percent of experiment…"/>
          <p:cNvSpPr txBox="1"/>
          <p:nvPr>
            <p:ph type="body" idx="1"/>
          </p:nvPr>
        </p:nvSpPr>
        <p:spPr>
          <a:xfrm>
            <a:off x="635000" y="2540000"/>
            <a:ext cx="14607145" cy="10160000"/>
          </a:xfrm>
          <a:prstGeom prst="rect">
            <a:avLst/>
          </a:prstGeom>
        </p:spPr>
        <p:txBody>
          <a:bodyPr/>
          <a:lstStyle/>
          <a:p>
            <a:pPr/>
            <a:r>
              <a:t>Variational and perturbation results are within a few percent of experiment</a:t>
            </a:r>
          </a:p>
          <a:p>
            <a:pPr lvl="1"/>
            <a:r>
              <a:t>Good as an absolute number</a:t>
            </a:r>
          </a:p>
          <a:p>
            <a:pPr lvl="1"/>
            <a:r>
              <a:t>Not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that</a:t>
            </a:r>
            <a:r>
              <a:t> good for ionization energies and other properties</a:t>
            </a:r>
          </a:p>
          <a:p>
            <a:pPr/>
          </a:p>
          <a:p>
            <a:pPr/>
            <a:r>
              <a:t>How to improve?</a:t>
            </a:r>
          </a:p>
          <a:p>
            <a:pPr lvl="1"/>
            <a:r>
              <a:t>For variation theory, use more basis functions</a:t>
            </a:r>
          </a:p>
          <a:p>
            <a:pPr lvl="1"/>
            <a:r>
              <a:t>For perturbation theory, use higher-order terms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96" name="Table 1"/>
          <p:cNvGraphicFramePr/>
          <p:nvPr/>
        </p:nvGraphicFramePr>
        <p:xfrm>
          <a:off x="15810651" y="4001399"/>
          <a:ext cx="7500939" cy="803672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750468"/>
                <a:gridCol w="3750468"/>
              </a:tblGrid>
              <a:tr h="20091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Method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Energy (Hartrees)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091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Perturbation (1st order)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-2.750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091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Variation (Exponential decay)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-2.8477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091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Experimental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-2.9033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he Pauli Princi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Pauli Principle</a:t>
            </a:r>
          </a:p>
        </p:txBody>
      </p:sp>
      <p:sp>
        <p:nvSpPr>
          <p:cNvPr id="199" name="A sixth postulate: the total wavefunction (including spin) must be antisymmetric,  , with respect to the interchange of any pair of fermions (particles with odd half-integer spin), e.g. electr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sixth postulate: the total wavefunction (including spin) must be antisymmetric,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2,1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with respect to the interchange of any pair of fermions (particles with odd half-integer spin), e.g. electrons.</a:t>
            </a:r>
          </a:p>
          <a:p>
            <a:pPr/>
            <a:r>
              <a:t>We have focused on spatial orbitals. To satisfy the Pauli principle we need to consider spinorbitals that incorporate both space and spin, e.g.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and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</a:t>
            </a:r>
          </a:p>
          <a:p>
            <a:pPr/>
            <a:r>
              <a:t>Exercise: construct a linear combination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of spinorbitals,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and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that satisfies the Pauli Principle for two electrons. (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).</a:t>
            </a:r>
          </a:p>
          <a:p>
            <a:pPr/>
            <a:r>
              <a:t>The Pauli exclusion principle: No two electrons can occupy the same state.</a:t>
            </a:r>
          </a:p>
          <a:p>
            <a:pPr lvl="1"/>
            <a:r>
              <a:t>It is a consequence of the Pauli principle.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ater Determina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Slater Determinants</a:t>
            </a:r>
          </a:p>
        </p:txBody>
      </p:sp>
      <p:sp>
        <p:nvSpPr>
          <p:cNvPr id="203" name=",  where   is a spinorbital for electr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e>
                </m:rad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m>
                      <m:m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e>
                </m:d>
              </m:oMath>
            </a14:m>
            <a:r>
              <a:t>, </a:t>
            </a:r>
            <a:br/>
            <a:r>
              <a:t>where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a spinorbital for electron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/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e>
                </m:rad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eqArr>
                      <m:eqArr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eqArr>
                  </m:e>
                </m:d>
              </m:oMath>
            </a14:m>
            <a:r>
              <a:t> is a shorthand notation</a:t>
            </a:r>
          </a:p>
          <a:p>
            <a:pPr/>
            <a:r>
              <a:t>Changes sign upon interchange any two rows or columns; determinants are antisymmetric, satisfying the Pauli principle</a:t>
            </a:r>
          </a:p>
          <a:p>
            <a:pPr/>
            <a:r>
              <a:t>If columns are identical, occupying the same orbital, the Slater determinant is zero</a:t>
            </a: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