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dminh@iit.edu" TargetMode="External"/><Relationship Id="rId3" Type="http://schemas.openxmlformats.org/officeDocument/2006/relationships/hyperlink" Target="mailto:tnguyen48@hawk.iit.edu" TargetMode="External"/><Relationship Id="rId4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lab.research.google.com/github/daveminh/Chem550-2024F/blob/main/exercises/01-Google_Colab.ipynb" TargetMode="External"/><Relationship Id="rId3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9/9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9/9/2024</a:t>
            </a:r>
          </a:p>
        </p:txBody>
      </p:sp>
      <p:sp>
        <p:nvSpPr>
          <p:cNvPr id="179" name="Review by example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 numCol="2" spcCol="1155700"/>
          <a:lstStyle/>
          <a:p>
            <a:pPr marL="580319" indent="-580319" defTabSz="772239">
              <a:defRPr sz="4700"/>
            </a:pPr>
            <a:r>
              <a:t>Review by example</a:t>
            </a:r>
          </a:p>
          <a:p>
            <a:pPr lvl="1" marL="998149" indent="-580319" defTabSz="772239">
              <a:defRPr sz="4700"/>
            </a:pPr>
            <a:r>
              <a:t>General Uncertainty Principle</a:t>
            </a:r>
          </a:p>
          <a:p>
            <a:pPr lvl="1" marL="998149" indent="-580319" defTabSz="772239">
              <a:defRPr sz="4700"/>
            </a:pPr>
            <a:r>
              <a:t>Harmonic Oscillator</a:t>
            </a:r>
          </a:p>
          <a:p>
            <a:pPr marL="580319" indent="-580319" defTabSz="772239">
              <a:defRPr sz="4700"/>
            </a:pPr>
            <a:r>
              <a:t>Infrared Spectroscopy</a:t>
            </a:r>
          </a:p>
          <a:p>
            <a:pPr marL="580319" indent="-580319" defTabSz="772239">
              <a:defRPr sz="4700"/>
            </a:pPr>
            <a:r>
              <a:t>Google Drive Folder Link Setup</a:t>
            </a:r>
          </a:p>
          <a:p>
            <a:pPr marL="580319" indent="-580319" defTabSz="772239">
              <a:defRPr sz="4700"/>
            </a:pPr>
            <a:r>
              <a:t>Exercise 1: Introduction to Google Colab</a:t>
            </a:r>
          </a:p>
          <a:p>
            <a:pPr marL="580319" indent="-580319" defTabSz="772239">
              <a:defRPr sz="4700"/>
            </a:pPr>
          </a:p>
          <a:p>
            <a:pPr marL="580319" indent="-580319" defTabSz="772239">
              <a:defRPr sz="4700"/>
            </a:pPr>
            <a:r>
              <a:t>This lecture and exercise is designed to help you achieve the following learning objectives</a:t>
            </a:r>
          </a:p>
          <a:p>
            <a:pPr lvl="1" marL="998149" indent="-580319" defTabSz="772239">
              <a:defRPr sz="4700"/>
            </a:pPr>
            <a:r>
              <a:t>Use the general uncertainty principle to evaluate limits on the simultaneous specification of a pair of quantities</a:t>
            </a:r>
          </a:p>
          <a:p>
            <a:pPr lvl="1" marL="998149" indent="-580319" defTabSz="772239">
              <a:defRPr sz="4700"/>
            </a:pPr>
            <a:r>
              <a:t>Describe how analytical models help interpret various experimental spectra</a:t>
            </a:r>
          </a:p>
          <a:p>
            <a:pPr lvl="1" marL="998149" indent="-580319" defTabSz="772239">
              <a:defRPr sz="4700"/>
            </a:pPr>
            <a:r>
              <a:t>Use Google Colab to run python computer code and to annotate results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Drive Folder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Google Drive Folder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Log in to Google Drive. This can be a school account or a personal account.…"/>
          <p:cNvSpPr txBox="1"/>
          <p:nvPr>
            <p:ph type="body" idx="1"/>
          </p:nvPr>
        </p:nvSpPr>
        <p:spPr>
          <a:xfrm>
            <a:off x="11689561" y="-243"/>
            <a:ext cx="12700001" cy="13716001"/>
          </a:xfrm>
          <a:prstGeom prst="rect">
            <a:avLst/>
          </a:prstGeom>
        </p:spPr>
        <p:txBody>
          <a:bodyPr/>
          <a:lstStyle/>
          <a:p>
            <a:pPr/>
            <a:r>
              <a:t>Log in to Google Drive. This can be a school account or a personal account.</a:t>
            </a:r>
          </a:p>
          <a:p>
            <a:pPr/>
            <a:r>
              <a:t>Create a folder for this class called “Chem550-2024F”</a:t>
            </a:r>
          </a:p>
          <a:p>
            <a:pPr/>
            <a:r>
              <a:t>Create the subfolder “exercises”. This should be exactly correct, </a:t>
            </a:r>
            <a:r>
              <a:rPr u="sng"/>
              <a:t>including lowercase</a:t>
            </a:r>
            <a:r>
              <a:t>.</a:t>
            </a:r>
          </a:p>
          <a:p>
            <a:pPr/>
            <a:r>
              <a:t>Right click on the folder.</a:t>
            </a:r>
          </a:p>
          <a:p>
            <a:pPr/>
            <a:r>
              <a:t>Select “Share”</a:t>
            </a:r>
          </a:p>
          <a:p>
            <a:pPr/>
            <a:r>
              <a:t>Share the folder with me, </a:t>
            </a:r>
            <a:r>
              <a:rPr u="sng">
                <a:hlinkClick r:id="rId2" invalidUrl="" action="" tgtFrame="" tooltip="" history="1" highlightClick="0" endSnd="0"/>
              </a:rPr>
              <a:t>dminh@iit.edu</a:t>
            </a:r>
            <a:r>
              <a:t>, and the TA, </a:t>
            </a:r>
            <a:r>
              <a:rPr u="sng">
                <a:hlinkClick r:id="rId3" invalidUrl="" action="" tgtFrame="" tooltip="" history="1" highlightClick="0" endSnd="0"/>
              </a:rPr>
              <a:t>tnguyen48@hawk.iit.edu</a:t>
            </a:r>
            <a:r>
              <a:t>.</a:t>
            </a:r>
          </a:p>
        </p:txBody>
      </p:sp>
      <p:pic>
        <p:nvPicPr>
          <p:cNvPr id="21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9584" y="3835400"/>
            <a:ext cx="10350501" cy="604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xercise 1: Introduction to Google Colab"/>
          <p:cNvSpPr txBox="1"/>
          <p:nvPr>
            <p:ph type="title"/>
          </p:nvPr>
        </p:nvSpPr>
        <p:spPr>
          <a:xfrm>
            <a:off x="4833937" y="77129"/>
            <a:ext cx="14716126" cy="4643439"/>
          </a:xfrm>
          <a:prstGeom prst="rect">
            <a:avLst/>
          </a:prstGeom>
        </p:spPr>
        <p:txBody>
          <a:bodyPr/>
          <a:lstStyle>
            <a:lvl1pPr defTabSz="731162">
              <a:defRPr sz="9968"/>
            </a:lvl1pPr>
          </a:lstStyle>
          <a:p>
            <a:pPr/>
            <a:r>
              <a:t>Exercise 1: Introduction to Google Colab</a:t>
            </a:r>
          </a:p>
        </p:txBody>
      </p:sp>
      <p:sp>
        <p:nvSpPr>
          <p:cNvPr id="221" name="https://colab.research.google.com/github/daveminh/Chem550-2024F/blob/main/exercises/01-Google_Colab.ipynb"/>
          <p:cNvSpPr txBox="1"/>
          <p:nvPr/>
        </p:nvSpPr>
        <p:spPr>
          <a:xfrm>
            <a:off x="726757" y="4496607"/>
            <a:ext cx="22930486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https://colab.research.google.com/github/daveminh/Chem550-2024F/blob/main/exercises/01-Google_Colab.ipynb</a:t>
            </a:r>
          </a:p>
        </p:txBody>
      </p:sp>
      <p:pic>
        <p:nvPicPr>
          <p:cNvPr id="22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924" y="6460783"/>
            <a:ext cx="5092701" cy="62357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After following this link, you should…"/>
          <p:cNvSpPr txBox="1"/>
          <p:nvPr>
            <p:ph type="body" sz="half" idx="4294967295"/>
          </p:nvPr>
        </p:nvSpPr>
        <p:spPr>
          <a:xfrm>
            <a:off x="7241118" y="6581145"/>
            <a:ext cx="17148444" cy="7134614"/>
          </a:xfrm>
          <a:prstGeom prst="rect">
            <a:avLst/>
          </a:prstGeom>
        </p:spPr>
        <p:txBody>
          <a:bodyPr/>
          <a:lstStyle/>
          <a:p>
            <a:pPr marL="465364" indent="-465364">
              <a:spcBef>
                <a:spcPts val="4500"/>
              </a:spcBef>
              <a:defRPr sz="3800"/>
            </a:pPr>
            <a:r>
              <a:t>After following this link, you should 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save a copy of the notebook to Google Drive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rename it to 01-Google_Colab.ipynb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move it to your class folder under the “exercises” folder</a:t>
            </a:r>
          </a:p>
          <a:p>
            <a:pPr lvl="1" marL="808264" indent="-465364">
              <a:spcBef>
                <a:spcPts val="4500"/>
              </a:spcBef>
              <a:defRPr sz="3800"/>
            </a:pPr>
            <a:r>
              <a:t>work on and save the notebook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view by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by Example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UT example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GUT example</a:t>
            </a:r>
          </a:p>
        </p:txBody>
      </p:sp>
      <p:sp>
        <p:nvSpPr>
          <p:cNvPr id="186" name="Using the general uncertainty principle  , evaluate the limitation on the simultaneous specification of kinetic energy and potential ener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0062" indent="-500062" defTabSz="665440">
              <a:defRPr sz="4050"/>
            </a:pPr>
            <a:r>
              <a:t>Using the general uncertainty principle </a:t>
            </a:r>
            <a14:m>
              <m:oMath>
                <m:r>
                  <m:rPr>
                    <m:sty m:val="p"/>
                  </m:rP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sty m:val="p"/>
                  </m:rP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d>
                  <m:d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lim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lim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</m:d>
              </m:oMath>
            </a14:m>
            <a:r>
              <a:t>, evaluate the limitation on the simultaneous specification of kinetic energy and potential energy</a:t>
            </a:r>
          </a:p>
          <a:p>
            <a:pPr marL="500062" indent="-500062" defTabSz="665440">
              <a:defRPr sz="4050"/>
            </a:pPr>
          </a:p>
          <a:p>
            <a:pPr marL="500062" indent="-500062" defTabSz="665440">
              <a:defRPr sz="40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</m:d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V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</a:p>
          <a:p>
            <a:pPr marL="500062" indent="-500062" defTabSz="665440">
              <a:defRPr sz="40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p>
                        <m:e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d>
                    <m:d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e>
                  </m:d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p>
                        <m:e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2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V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p>
                        <m:e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</m:oMath>
              </m:oMathPara>
            </a14:m>
          </a:p>
          <a:p>
            <a:pPr marL="500062" indent="-500062" defTabSz="665440">
              <a:defRPr sz="40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li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</m:d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d>
                    <m:dPr>
                      <m:ctrl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xmlns:a="http://schemas.openxmlformats.org/drawingml/2006/main" sz="495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xmlns:a="http://schemas.openxmlformats.org/drawingml/2006/main" sz="495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e>
                  </m:d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i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lim>
                      <m:r>
                        <a:rPr xmlns:a="http://schemas.openxmlformats.org/drawingml/2006/main" sz="49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9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</m:oMath>
              </m:oMathPara>
            </a14:m>
          </a:p>
          <a:p>
            <a:pPr marL="500062" indent="-500062" defTabSz="665440">
              <a:defRPr sz="40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Therefore, </a:t>
            </a:r>
            <a14:m>
              <m:oMath>
                <m:r>
                  <m:rPr>
                    <m:sty m:val="p"/>
                  </m:rPr>
                  <a:rPr xmlns:a="http://schemas.openxmlformats.org/drawingml/2006/main" sz="49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9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T</m:t>
                </m:r>
                <m:r>
                  <m:rPr>
                    <m:sty m:val="p"/>
                  </m:rPr>
                  <a:rPr xmlns:a="http://schemas.openxmlformats.org/drawingml/2006/main" sz="49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9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9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≥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d>
                  <m:dPr>
                    <m:ctrlP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⟨</m:t>
                    </m:r>
                    <m:f>
                      <m:fPr>
                        <m:ctrlP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a:rPr xmlns:a="http://schemas.openxmlformats.org/drawingml/2006/main" sz="495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xmlns:a="http://schemas.openxmlformats.org/drawingml/2006/main" sz="495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495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xmlns:a="http://schemas.openxmlformats.org/drawingml/2006/main" sz="495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f>
                      <m:fPr>
                        <m:ctrlP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49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xmlns:a="http://schemas.openxmlformats.org/drawingml/2006/main" sz="49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</m:d>
              </m:oMath>
            </a14:m>
            <a:endParaRPr sz="5000">
              <a:solidFill>
                <a:srgbClr val="51A7F9"/>
              </a:solidFill>
            </a:endParaRP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armonic Oscill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Harmonic Oscillator</a:t>
            </a:r>
          </a:p>
        </p:txBody>
      </p:sp>
      <p:sp>
        <p:nvSpPr>
          <p:cNvPr id="190" name="The Hamiltonian is…"/>
          <p:cNvSpPr txBox="1"/>
          <p:nvPr>
            <p:ph type="body" idx="1"/>
          </p:nvPr>
        </p:nvSpPr>
        <p:spPr>
          <a:xfrm>
            <a:off x="317500" y="2540000"/>
            <a:ext cx="15243386" cy="10795000"/>
          </a:xfrm>
          <a:prstGeom prst="rect">
            <a:avLst/>
          </a:prstGeom>
        </p:spPr>
        <p:txBody>
          <a:bodyPr/>
          <a:lstStyle/>
          <a:p>
            <a:pPr marL="500062" indent="-500062" defTabSz="665440">
              <a:spcBef>
                <a:spcPts val="4700"/>
              </a:spcBef>
              <a:defRPr sz="40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sSup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marL="500062" indent="-500062" defTabSz="665440">
              <a:spcBef>
                <a:spcPts val="4700"/>
              </a:spcBef>
              <a:defRPr sz="4050"/>
            </a:pPr>
            <a:r>
              <a:t>The Hamiltonian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sub>
                </m:sSub>
                <m:sSup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marL="500062" indent="-500062" defTabSz="665440">
              <a:spcBef>
                <a:spcPts val="4700"/>
              </a:spcBef>
              <a:defRPr sz="4050"/>
            </a:pPr>
            <a:r>
              <a:t>The energies are </a:t>
            </a:r>
            <a14:m>
              <m:oMath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e>
                </m:d>
                <m:r>
                  <m:rPr>
                    <m:sty m:val="p"/>
                  </m:rP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ω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ν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0,1,2,...</m:t>
                </m:r>
              </m:oMath>
            </a14:m>
          </a:p>
          <a:p>
            <a:pPr lvl="1" marL="860107" indent="-500062" defTabSz="665440">
              <a:spcBef>
                <a:spcPts val="4700"/>
              </a:spcBef>
              <a:defRPr sz="40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ω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</m:e>
                  </m:rad>
                </m:oMath>
              </m:oMathPara>
            </a14:m>
          </a:p>
          <a:p>
            <a:pPr lvl="1" marL="860107" indent="-500062" defTabSz="665440">
              <a:spcBef>
                <a:spcPts val="4700"/>
              </a:spcBef>
              <a:defRPr sz="4050"/>
            </a:pPr>
            <a14:m>
              <m:oMath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ν</m:t>
                </m:r>
              </m:oMath>
            </a14:m>
            <a:r>
              <a:t> starts at 0, not 1</a:t>
            </a:r>
          </a:p>
          <a:p>
            <a:pPr lvl="1" marL="860107" indent="-500062" defTabSz="665440">
              <a:spcBef>
                <a:spcPts val="4700"/>
              </a:spcBef>
              <a:defRPr sz="4050"/>
            </a:pPr>
            <a:r>
              <a:t>Spacings between energy levels are constant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4" name="Group"/>
          <p:cNvGrpSpPr/>
          <p:nvPr/>
        </p:nvGrpSpPr>
        <p:grpSpPr>
          <a:xfrm>
            <a:off x="15689628" y="4514723"/>
            <a:ext cx="8305801" cy="6845554"/>
            <a:chOff x="0" y="0"/>
            <a:chExt cx="8305800" cy="6845553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305800" cy="571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https://phys.libretexts.org/Bookshelves/University_Physics/University_Physics_(OpenStax)/University_Physics_III_-_Optics_and_Modern_Physics_(OpenStax)/07%3A_Quantum_Mechanics/7.06%3A_The_Quantum_Harmonic_Oscillator"/>
            <p:cNvSpPr txBox="1"/>
            <p:nvPr/>
          </p:nvSpPr>
          <p:spPr>
            <a:xfrm>
              <a:off x="975996" y="5839078"/>
              <a:ext cx="6353809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https://phys.libretexts.org/Bookshelves/University_Physics/University_Physics_(OpenStax)/University_Physics_III_-_Optics_and_Modern_Physics_(OpenStax)/07%3A_Quantum_Mechanics/7.06%3A_The_Quantum_Harmonic_Oscillator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HO Example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HO Example</a:t>
            </a:r>
          </a:p>
        </p:txBody>
      </p:sp>
      <p:sp>
        <p:nvSpPr>
          <p:cNvPr id="197" name="The oscillation of the atoms around their equilibrium positions in the molecule HI can be modeled as a harmonic oscillator of mass   (the iodine atom is almost stationary) and force constant  . Evaluate the separation of energy levels and predict the wav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oscillation of the atoms around their equilibrium positions in the molecule HI can be modeled as a harmonic oscillator of mass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(the iodine atom is almost stationary) and force constant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313.8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. Evaluate the separation of energy levels and predict the wavelength of light needed to induce a transition between neighboring levels.</a:t>
            </a:r>
          </a:p>
          <a:p>
            <a:pPr/>
          </a:p>
          <a:p>
            <a:pPr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1.008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sSup>
                    <m:e>
                      <m:r>
                        <m:rPr>
                          <m:nor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kg mol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6.022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</m:sup>
                  </m:sSup>
                  <m:r>
                    <m:rPr>
                      <m:nor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particles/mol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1.674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27</m:t>
                      </m:r>
                    </m:sup>
                  </m:sSup>
                  <m:r>
                    <m:rPr>
                      <m:nor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kg</m:t>
                  </m:r>
                </m:oMath>
              </m:oMathPara>
            </a14:m>
          </a:p>
          <a:p>
            <a:pPr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ω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</m:e>
                  </m:rad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313.8</m:t>
                          </m:r>
                          <m:sSup>
                            <m:e>
                              <m:r>
                                <m:rPr>
                                  <m:nor/>
                                </m:rP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N m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1.674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51A7F9"/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kg</m:t>
                          </m:r>
                        </m:den>
                      </m:f>
                    </m:e>
                  </m:rad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4.33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sup>
                  </m:sSup>
                  <m:sSup>
                    <m:e>
                      <m:r>
                        <m:rPr>
                          <m:nor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</m:oMath>
              </m:oMathPara>
            </a14:m>
          </a:p>
          <a:p>
            <a:pPr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4.35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μ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frared Spectrosco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Infrared Spectroscopy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ipo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Dipoles</a:t>
            </a:r>
          </a:p>
        </p:txBody>
      </p:sp>
      <p:sp>
        <p:nvSpPr>
          <p:cNvPr id="204" name="Molecules with permanent dipole moments will generate oscillating dipoles when they vibra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Molecules with permanent dipole moments will generate oscillating dipoles when they vibrate. </a:t>
            </a:r>
          </a:p>
          <a:p>
            <a:pPr/>
            <a:r>
              <a:t>Which of the following diatomic molecules will exhibit an infrared spectrum? </a:t>
            </a:r>
          </a:p>
          <a:p>
            <a:pPr lvl="1" marL="1516944" indent="-881944">
              <a:buSzPct val="100000"/>
              <a:buAutoNum type="alphaUcPeriod" startAt="1"/>
            </a:pPr>
            <a:r>
              <a:t>HBr </a:t>
            </a:r>
          </a:p>
          <a:p>
            <a:pPr lvl="1" marL="1516944" indent="-881944">
              <a:buSzPct val="100000"/>
              <a:buAutoNum type="alphaUcPeriod" startAt="1"/>
            </a:pPr>
            <a:r>
              <a:t>H</a:t>
            </a:r>
            <a:r>
              <a:rPr baseline="-5999"/>
              <a:t>2</a:t>
            </a:r>
            <a:r>
              <a:t> </a:t>
            </a:r>
          </a:p>
          <a:p>
            <a:pPr lvl="1" marL="1516944" indent="-881944">
              <a:buSzPct val="100000"/>
              <a:buAutoNum type="alphaUcPeriod" startAt="1"/>
            </a:pPr>
            <a:r>
              <a:t>CO </a:t>
            </a:r>
          </a:p>
          <a:p>
            <a:pPr lvl="1" marL="1516944" indent="-881944">
              <a:buSzPct val="100000"/>
              <a:buAutoNum type="alphaUcPeriod" startAt="1"/>
            </a:pPr>
            <a:r>
              <a:t>I</a:t>
            </a:r>
            <a:r>
              <a:rPr baseline="-5999"/>
              <a:t>2</a:t>
            </a:r>
          </a:p>
          <a:p>
            <a:pPr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HBr and CO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Identification by IR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Identification by IR</a:t>
            </a:r>
          </a:p>
        </p:txBody>
      </p:sp>
      <p:sp>
        <p:nvSpPr>
          <p:cNvPr id="208" name="In the HO model,   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11446" indent="-413631" defTabSz="550425">
              <a:spcBef>
                <a:spcPts val="3900"/>
              </a:spcBef>
              <a:defRPr sz="3350"/>
            </a:pPr>
            <a:r>
              <a:t>In the HO model, </a:t>
            </a:r>
            <a14:m>
              <m:oMath>
                <m:r>
                  <m:rPr>
                    <m:sty m:val="p"/>
                  </m:rP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e>
                  <m: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</m:oMath>
            </a14:m>
            <a:r>
              <a:rPr i="1">
                <a:latin typeface="+mj-lt"/>
                <a:ea typeface="+mj-ea"/>
                <a:cs typeface="+mj-cs"/>
                <a:sym typeface="Helvetica"/>
              </a:rPr>
              <a:t> or </a:t>
            </a:r>
            <a14:m>
              <m:oMath>
                <m:r>
                  <m:rPr>
                    <m:sty m:val="p"/>
                  </m:rP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sSub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e>
                  <m: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2" marL="1009262" indent="-413631" defTabSz="550425">
              <a:spcBef>
                <a:spcPts val="3900"/>
              </a:spcBef>
              <a:defRPr sz="3350"/>
            </a:pPr>
            <a14:m>
              <m:oMath>
                <m:sSub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e>
                  <m: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f>
                      <m:fPr>
                        <m:ctrlP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</m:e>
                </m:rad>
              </m:oMath>
            </a14:m>
            <a:r>
              <a:t> or </a:t>
            </a:r>
            <a14:m>
              <m:oMath>
                <m:sSub>
                  <m:e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e>
                  <m: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den>
                </m:f>
                <m:rad>
                  <m:radPr>
                    <m:ctrlP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f>
                      <m:fPr>
                        <m:ctrlP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</m:e>
                </m:rad>
              </m:oMath>
            </a14:m>
            <a:r>
              <a:t> and </a:t>
            </a:r>
            <a14:m>
              <m:oMath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4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num>
                  <m:den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den>
                </m:f>
              </m:oMath>
            </a14:m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1" marL="711446" indent="-413631" defTabSz="550425">
              <a:spcBef>
                <a:spcPts val="3900"/>
              </a:spcBef>
              <a:defRPr sz="3350"/>
            </a:pPr>
            <a:r>
              <a:t>An unknown diatomic oxide has a vibrational frequency of ω = 1904 cm</a:t>
            </a:r>
            <a:r>
              <a:rPr baseline="31999"/>
              <a:t>−1</a:t>
            </a:r>
            <a:r>
              <a:t> and a force constant of 1607 N m</a:t>
            </a:r>
            <a:r>
              <a:rPr baseline="31999"/>
              <a:t>−1</a:t>
            </a:r>
            <a:r>
              <a:t>. Identify the molecule. (a) CO (b) BrO (c) NO (d) </a:t>
            </a:r>
            <a:r>
              <a:rPr baseline="31999"/>
              <a:t>13</a:t>
            </a:r>
            <a:r>
              <a:t>CO</a:t>
            </a:r>
          </a:p>
          <a:p>
            <a:pPr lvl="1" marL="711446" indent="-413631" defTabSz="550425">
              <a:spcBef>
                <a:spcPts val="3900"/>
              </a:spcBef>
              <a:defRPr sz="33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e>
                    <m:sub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ω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1904</m:t>
                  </m:r>
                  <m:sSup>
                    <m:e>
                      <m:r>
                        <m:rPr>
                          <m:nor/>
                        </m:rP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cm</m:t>
                      </m:r>
                    </m:e>
                    <m:sup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2.99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sup>
                  </m:sSup>
                  <m:sSup>
                    <m:e>
                      <m:r>
                        <m:rPr>
                          <m:nor/>
                        </m:rP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cm s</m:t>
                      </m:r>
                    </m:e>
                    <m:sup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5.706</m:t>
                  </m:r>
                  <m:r>
                    <a:rPr xmlns:a="http://schemas.openxmlformats.org/drawingml/2006/main" sz="4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sup>
                  </m:sSup>
                  <m:sSup>
                    <m:e>
                      <m:r>
                        <m:rPr>
                          <m:nor/>
                        </m:rP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p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</m:oMath>
              </m:oMathPara>
            </a14:m>
          </a:p>
          <a:p>
            <a:pPr lvl="1" marL="711446" indent="-413631" defTabSz="550425">
              <a:spcBef>
                <a:spcPts val="3900"/>
              </a:spcBef>
              <a:defRPr sz="33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p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k</m:t>
                    </m:r>
                  </m:num>
                  <m:den>
                    <m:sSubSup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den>
                </m:f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p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1607</m:t>
                    </m:r>
                    <m:sSup>
                      <m:e>
                        <m:r>
                          <m:rPr>
                            <m:nor/>
                          </m:rP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N m</m:t>
                        </m:r>
                      </m:e>
                      <m:sup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5.706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sSup>
                      <m:e>
                        <m:r>
                          <m:rPr>
                            <m:nor/>
                          </m:rP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1.250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26</m:t>
                    </m:r>
                  </m:sup>
                </m:sSup>
                <m:r>
                  <m:rPr>
                    <m:nor/>
                  </m:rP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kg</m:t>
                </m:r>
              </m:oMath>
            </a14:m>
            <a:r>
              <a:t> for a single molecule</a:t>
            </a:r>
          </a:p>
          <a:p>
            <a:pPr lvl="1" marL="711446" indent="-413631" defTabSz="550425">
              <a:spcBef>
                <a:spcPts val="3900"/>
              </a:spcBef>
              <a:defRPr sz="33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1.250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23</m:t>
                    </m:r>
                  </m:sup>
                </m:sSup>
                <m:r>
                  <m:rPr>
                    <m:nor/>
                  </m:rP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6.022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23</m:t>
                    </m:r>
                  </m:sup>
                </m:sSup>
                <m:sSup>
                  <m:e>
                    <m:r>
                      <m:rPr>
                        <m:nor/>
                      </m:r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mol</m:t>
                    </m:r>
                  </m:e>
                  <m: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7.528</m:t>
                </m:r>
                <m:sSup>
                  <m:e>
                    <m:r>
                      <m:rPr>
                        <m:nor/>
                      </m:r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g mol</m:t>
                    </m:r>
                  </m:e>
                  <m: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 for a mol of particles</a:t>
            </a:r>
          </a:p>
          <a:p>
            <a:pPr lvl="1" marL="711446" indent="-413631" defTabSz="550425">
              <a:spcBef>
                <a:spcPts val="3900"/>
              </a:spcBef>
              <a:defRPr sz="335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For NO, </a:t>
            </a:r>
            <a14:m>
              <m:oMath>
                <m:f>
                  <m:fPr>
                    <m:ctrl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num>
                  <m:den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den>
                </m:f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16</m:t>
                    </m:r>
                  </m:num>
                  <m:den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16</m:t>
                    </m:r>
                  </m:den>
                </m:f>
                <m:sSup>
                  <m:e>
                    <m:r>
                      <m:rPr>
                        <m:nor/>
                      </m:r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g mol</m:t>
                    </m:r>
                  </m:e>
                  <m: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7.5</m:t>
                </m:r>
                <m:sSup>
                  <m:e>
                    <m:r>
                      <m:rPr>
                        <m:nor/>
                      </m:rP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g mol</m:t>
                    </m:r>
                  </m:e>
                  <m:sup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endParaRPr sz="5000">
              <a:solidFill>
                <a:srgbClr val="51A7F9"/>
              </a:solidFill>
            </a:endParaR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12" name="What is necessary for a transition between vibrational states to be observed in infrared spectroscop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necessary for a transition between vibrational states to be observed in infrared spectroscopy?</a:t>
            </a:r>
          </a:p>
          <a:p>
            <a:pPr/>
            <a:r>
              <a:t>What is the difference between mass and reduced mass?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