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emonstrations.wolfram.com/SphericalHarmonics/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9/11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9/11/2024</a:t>
            </a:r>
          </a:p>
        </p:txBody>
      </p:sp>
      <p:sp>
        <p:nvSpPr>
          <p:cNvPr id="179" name="Particle on a ring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/>
            <a:r>
              <a:t>Particle on a ring</a:t>
            </a:r>
          </a:p>
          <a:p>
            <a:pPr lvl="1"/>
            <a:r>
              <a:t>Polar Coordinates</a:t>
            </a:r>
          </a:p>
          <a:p>
            <a:pPr lvl="1"/>
            <a:r>
              <a:t>Laplacian and Hamiltonian operator</a:t>
            </a:r>
          </a:p>
          <a:p>
            <a:pPr lvl="1"/>
            <a:r>
              <a:t>General solutions</a:t>
            </a:r>
          </a:p>
          <a:p>
            <a:pPr lvl="1"/>
            <a:r>
              <a:t>Angular momentum</a:t>
            </a:r>
          </a:p>
          <a:p>
            <a:pPr/>
            <a:r>
              <a:t>Particle on a sphere</a:t>
            </a:r>
          </a:p>
          <a:p>
            <a:pPr lvl="1"/>
            <a:r>
              <a:t>Spherical Coordinates</a:t>
            </a:r>
          </a:p>
          <a:p>
            <a:pPr lvl="1"/>
            <a:r>
              <a:t>Laplacian and Hamiltonian operator</a:t>
            </a:r>
          </a:p>
          <a:p>
            <a:pPr lvl="1"/>
            <a:r>
              <a:t>Spherical harmonics</a:t>
            </a:r>
          </a:p>
          <a:p>
            <a:pPr lvl="1"/>
            <a:r>
              <a:t>Angular momentum</a:t>
            </a:r>
          </a:p>
          <a:p>
            <a:pPr/>
            <a:r>
              <a:t>This lecture is designed to help you achieve the following learning objectives</a:t>
            </a:r>
          </a:p>
          <a:p>
            <a:pPr lvl="1"/>
            <a:r>
              <a:t>Obtain and interpret solutions of the Schrodinger equation for tractable systems including the particle in a box, harmonic oscillator, rigid rotor, and hydrogen atom</a:t>
            </a:r>
          </a:p>
          <a:p>
            <a:pPr lvl="1"/>
            <a:r>
              <a:t>Describe how analytical models help interpret various experimental spectra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ostulate 3 Self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Postulate 3 Self-Test</a:t>
            </a:r>
          </a:p>
        </p:txBody>
      </p:sp>
      <p:sp>
        <p:nvSpPr>
          <p:cNvPr id="216" name="What are the angular momentum quantum numbers?…"/>
          <p:cNvSpPr txBox="1"/>
          <p:nvPr>
            <p:ph type="body" sz="half" idx="1"/>
          </p:nvPr>
        </p:nvSpPr>
        <p:spPr>
          <a:xfrm>
            <a:off x="317500" y="2540000"/>
            <a:ext cx="11429118" cy="10795000"/>
          </a:xfrm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e>
                  </m:rad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</m:e>
                  </m:ra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e>
                  </m:rad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</m:e>
                  </m:rad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sup>
                  </m:sSup>
                </m:oMath>
              </m:oMathPara>
            </a14:m>
          </a:p>
          <a:p>
            <a:pPr/>
            <a:r>
              <a:t>What are the angular momentum quantum numbers? </a:t>
            </a:r>
          </a:p>
          <a:p>
            <a:pPr/>
            <a:r>
              <a:t>What are the normalized wavefunctions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?</a:t>
            </a:r>
          </a:p>
          <a:p>
            <a:pPr/>
            <a:r>
              <a:t>What the the coefficients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?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8" name="Table 1"/>
          <p:cNvGraphicFramePr/>
          <p:nvPr/>
        </p:nvGraphicFramePr>
        <p:xfrm>
          <a:off x="12049125" y="3929062"/>
          <a:ext cx="11429118" cy="803672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809705"/>
                <a:gridCol w="3809705"/>
                <a:gridCol w="3809705"/>
              </a:tblGrid>
              <a:tr h="20091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Probability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Energy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Angular Momentum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0917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09179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091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Expectation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article on a Sphe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Particle on a Sphere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pherical Polar Coordin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Spherical Polar Coordinates</a:t>
            </a:r>
          </a:p>
        </p:txBody>
      </p:sp>
      <p:sp>
        <p:nvSpPr>
          <p:cNvPr id="224" name="The mapping from spherical polar to Cartesian coordinates is,…"/>
          <p:cNvSpPr txBox="1"/>
          <p:nvPr>
            <p:ph type="body" idx="1"/>
          </p:nvPr>
        </p:nvSpPr>
        <p:spPr>
          <a:xfrm>
            <a:off x="317500" y="2540000"/>
            <a:ext cx="12698934" cy="10795000"/>
          </a:xfrm>
          <a:prstGeom prst="rect">
            <a:avLst/>
          </a:prstGeom>
        </p:spPr>
        <p:txBody>
          <a:bodyPr/>
          <a:lstStyle/>
          <a:p>
            <a:pPr marL="475368" indent="-475368" defTabSz="632579">
              <a:spcBef>
                <a:spcPts val="4500"/>
              </a:spcBef>
              <a:defRPr sz="3850"/>
            </a:pPr>
            <a:r>
              <a:t>The mapping from spherical polar to Cartesian coordinates is,</a:t>
            </a:r>
          </a:p>
          <a:p>
            <a:pPr lvl="1" marL="817633" indent="-475368" defTabSz="632579">
              <a:spcBef>
                <a:spcPts val="4500"/>
              </a:spcBef>
              <a:defRPr sz="38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m:rPr>
                      <m:sty m:val="p"/>
                    </m:rP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m:rPr>
                      <m:sty m:val="p"/>
                    </m:rP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</m:oMath>
              </m:oMathPara>
            </a14:m>
          </a:p>
          <a:p>
            <a:pPr lvl="1" marL="817633" indent="-475368" defTabSz="632579">
              <a:spcBef>
                <a:spcPts val="4500"/>
              </a:spcBef>
              <a:defRPr sz="38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m:rPr>
                      <m:sty m:val="p"/>
                    </m:rP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m:rPr>
                      <m:sty m:val="p"/>
                    </m:rP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</m:oMath>
              </m:oMathPara>
            </a14:m>
          </a:p>
          <a:p>
            <a:pPr lvl="1" marL="817633" indent="-475368" defTabSz="632579">
              <a:spcBef>
                <a:spcPts val="4500"/>
              </a:spcBef>
              <a:defRPr sz="38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m:rPr>
                      <m:sty m:val="p"/>
                    </m:rP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</a:p>
          <a:p>
            <a:pPr marL="475368" indent="-475368" defTabSz="632579">
              <a:spcBef>
                <a:spcPts val="4500"/>
              </a:spcBef>
              <a:defRPr sz="3850"/>
            </a:pPr>
            <a:r>
              <a:t>The Laplacian is,</a:t>
            </a:r>
          </a:p>
          <a:p>
            <a:pPr lvl="1" marL="817633" indent="-475368" defTabSz="632579">
              <a:spcBef>
                <a:spcPts val="4500"/>
              </a:spcBef>
              <a:defRPr sz="3850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limUpp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lim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s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lim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 marL="817633" indent="-475368" defTabSz="632579">
              <a:spcBef>
                <a:spcPts val="4500"/>
              </a:spcBef>
              <a:defRPr sz="3850"/>
            </a:pP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lim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f>
                  <m:fPr>
                    <m:ctrl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f>
                  <m:fPr>
                    <m:ctrl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f>
                  <m:fPr>
                    <m:ctrl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</m:oMath>
            </a14:m>
            <a:r>
              <a:t> is called the Legendrian</a:t>
            </a:r>
            <a:endParaRPr sz="5000"/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3D_Spherical.svg" descr="3D_Spherical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48235" y="3524299"/>
            <a:ext cx="9531510" cy="882640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azimuth"/>
          <p:cNvSpPr txBox="1"/>
          <p:nvPr/>
        </p:nvSpPr>
        <p:spPr>
          <a:xfrm>
            <a:off x="14605172" y="7315878"/>
            <a:ext cx="237871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azimuth</a:t>
            </a:r>
          </a:p>
        </p:txBody>
      </p:sp>
      <p:sp>
        <p:nvSpPr>
          <p:cNvPr id="228" name="colatitude"/>
          <p:cNvSpPr txBox="1"/>
          <p:nvPr/>
        </p:nvSpPr>
        <p:spPr>
          <a:xfrm>
            <a:off x="15379281" y="10832353"/>
            <a:ext cx="294386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colatitude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chrodinger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Schrodinger Equation</a:t>
            </a:r>
          </a:p>
        </p:txBody>
      </p:sp>
      <p:sp>
        <p:nvSpPr>
          <p:cNvPr id="231" name="is the Hamiltonian if   is consta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p>
                  <m:e>
                    <m:limUp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is the Hamiltonian 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constant</a:t>
            </a:r>
          </a:p>
          <a:p>
            <a:pPr/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num>
                  <m:den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the Schrodinger equation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den>
                  </m:f>
                </m:oMath>
              </m:oMathPara>
            </a14:m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eparation of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</a:t>
            </a:r>
          </a:p>
        </p:txBody>
      </p:sp>
      <p:sp>
        <p:nvSpPr>
          <p:cNvPr id="235" name="Applying the Legendrian to   giv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Applying the Legendrian to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gives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num>
                    <m:den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</m:oMath>
              </m:oMathPara>
            </a14:m>
          </a:p>
          <a:p>
            <a:pPr/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num>
                  <m:den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 by rearrangement</a:t>
            </a:r>
          </a:p>
          <a:p>
            <a:pPr/>
            <a:r>
              <a:t>For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</m:oMath>
            </a14:m>
            <a:r>
              <a:t>, this has the form 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</m:oMath>
            </a14:m>
            <a:r>
              <a:t>, the same as the particle on the ring</a:t>
            </a:r>
          </a:p>
          <a:p>
            <a:pPr/>
            <a:r>
              <a:t>For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, the solutions are known as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Spherical Harmonics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pherical Harmonics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Spherical Harmonics</a:t>
            </a:r>
          </a:p>
        </p:txBody>
      </p:sp>
      <p:sp>
        <p:nvSpPr>
          <p:cNvPr id="239" name="The spherical harmonics,  , are separable solutions to the Schrodinger equ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8840" indent="-598840" defTabSz="796885">
              <a:defRPr sz="4850"/>
            </a:pPr>
            <a:r>
              <a:t>The spherical harmonics, </a:t>
            </a:r>
            <a14:m>
              <m:oMath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</m:e>
                  <m:sub>
                    <m:sSub>
                      <m:e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are separable solutions to the Schrodinger equation</a:t>
            </a:r>
          </a:p>
          <a:p>
            <a:pPr marL="598840" indent="-598840" defTabSz="796885">
              <a:defRPr sz="4850"/>
            </a:pPr>
          </a:p>
          <a:p>
            <a:pPr marL="598840" indent="-598840" defTabSz="796885">
              <a:defRPr sz="4850"/>
            </a:pPr>
            <a:r>
              <a:t>For these equations, applying the Legendrian operator yields </a:t>
            </a:r>
          </a:p>
          <a:p>
            <a:pPr lvl="1" marL="1030005" indent="-598840" defTabSz="796885">
              <a:defRPr sz="4850"/>
            </a:pP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lim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</m:oMath>
            </a14:m>
            <a:r>
              <a:t>, where </a:t>
            </a:r>
            <a14:m>
              <m:oMath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</m:oMath>
            </a14:m>
            <a:r>
              <a:t> are spherical harmonics</a:t>
            </a:r>
          </a:p>
          <a:p>
            <a:pPr lvl="1" marL="1030005" indent="-598840" defTabSz="796885">
              <a:defRPr sz="48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0,1,2,...</m:t>
                  </m:r>
                </m:oMath>
              </m:oMathPara>
            </a14:m>
          </a:p>
          <a:p>
            <a:pPr lvl="1" marL="1030005" indent="-598840" defTabSz="796885">
              <a:defRPr sz="4850"/>
            </a:pPr>
            <a14:m>
              <m:oMath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2,...,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</a:t>
            </a:r>
          </a:p>
          <a:p>
            <a:pPr marL="598840" indent="-598840" defTabSz="796885">
              <a:defRPr sz="4850"/>
            </a:pPr>
          </a:p>
          <a:p>
            <a:pPr marL="598840" indent="-598840" defTabSz="796885">
              <a:defRPr sz="4850"/>
            </a:pPr>
            <a:r>
              <a:t>Be rearranging </a:t>
            </a:r>
            <a14:m>
              <m:oMath>
                <m:f>
                  <m:fPr>
                    <m:ctrlP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sSub>
                          <m:e>
                            <m:r>
                              <a:rPr xmlns:a="http://schemas.openxmlformats.org/drawingml/2006/main" sz="5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xmlns:a="http://schemas.openxmlformats.org/drawingml/2006/main" sz="5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sub>
                    </m:sSub>
                  </m:num>
                  <m:den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we see that the allowed energy levels are,</a:t>
            </a:r>
            <a14:m>
              <m:oMath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  <m:r>
                  <a:rPr xmlns:a="http://schemas.openxmlformats.org/drawingml/2006/main" sz="5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5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</m:oMath>
            </a14:m>
            <a:r>
              <a:t>. Notably, this does not depend on </a:t>
            </a:r>
            <a14:m>
              <m:oMath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.</a:t>
            </a:r>
            <a:endParaRPr sz="5000"/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Visualizing Spherical Harmon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Visualizing Spherical Harmonics</a:t>
            </a:r>
          </a:p>
        </p:txBody>
      </p:sp>
      <p:sp>
        <p:nvSpPr>
          <p:cNvPr id="243" name="http://demonstrations.wolfram.com/SphericalHarmonics/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http://demonstrations.wolfram.com/SphericalHarmonics/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What is the relationship between  ,  , and the number of angular nodes?"/>
          <p:cNvSpPr txBox="1"/>
          <p:nvPr/>
        </p:nvSpPr>
        <p:spPr>
          <a:xfrm>
            <a:off x="1715472" y="9709741"/>
            <a:ext cx="20953055" cy="95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What is the relationship between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, and the number of angular nodes?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ngular Momentum: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Momentum: Components</a:t>
            </a:r>
          </a:p>
        </p:txBody>
      </p:sp>
      <p:sp>
        <p:nvSpPr>
          <p:cNvPr id="248" name="Recall that the z component of angular momentum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Recall that the z component of angular momentum is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den>
                </m:f>
              </m:oMath>
            </a14:m>
          </a:p>
          <a:p>
            <a:pPr/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</m:oMath>
            </a14:m>
            <a:r>
              <a:t>, the same as a particle on a ring</a:t>
            </a:r>
          </a:p>
          <a:p>
            <a:pPr/>
            <a:r>
              <a:t>Due to the uncertainty principle, x and y components cannot be simultaneously determined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ngular Momentum: Magnitu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Momentum: Magnitude</a:t>
            </a:r>
          </a:p>
        </p:txBody>
      </p:sp>
      <p:sp>
        <p:nvSpPr>
          <p:cNvPr id="252" name="Classical ener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6493" indent="-586493" defTabSz="780454">
              <a:spcBef>
                <a:spcPts val="5600"/>
              </a:spcBef>
              <a:defRPr sz="4750"/>
            </a:pPr>
            <a:r>
              <a:t>Classical energy</a:t>
            </a:r>
          </a:p>
          <a:p>
            <a:pPr lvl="1" marL="1008768" indent="-586493" defTabSz="780454">
              <a:spcBef>
                <a:spcPts val="5600"/>
              </a:spcBef>
              <a:defRPr sz="4750"/>
            </a:pPr>
            <a:r>
              <a:t>Linear momentum: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s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.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</m:oMath>
            </a14:m>
            <a:r>
              <a:t>.</a:t>
            </a:r>
          </a:p>
          <a:p>
            <a:pPr lvl="1" marL="1008768" indent="-586493" defTabSz="780454">
              <a:spcBef>
                <a:spcPts val="5600"/>
              </a:spcBef>
              <a:defRPr sz="4750"/>
            </a:pPr>
            <a:r>
              <a:t>Angular momentum: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s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ω</m:t>
                </m:r>
              </m:oMath>
            </a14:m>
            <a:r>
              <a:t>.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</m:oMath>
            </a14:m>
            <a:r>
              <a:t>.</a:t>
            </a:r>
          </a:p>
          <a:p>
            <a:pPr marL="586493" indent="-586493" defTabSz="780454">
              <a:spcBef>
                <a:spcPts val="5600"/>
              </a:spcBef>
              <a:defRPr sz="4750"/>
            </a:pP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m:rPr>
                        <m:sty m:val="p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is the square magnitude of the linear momentum</a:t>
            </a:r>
          </a:p>
          <a:p>
            <a:pPr marL="586493" indent="-586493" defTabSz="780454">
              <a:spcBef>
                <a:spcPts val="5600"/>
              </a:spcBef>
              <a:defRPr sz="4750"/>
            </a:pPr>
            <a:r>
              <a:t>Since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m:rPr>
                        <m:sty m:val="p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e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the angular momentum is quantized as </a:t>
            </a:r>
            <a14:m>
              <m:oMath>
                <m:rad>
                  <m:ra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rad>
                <m:r>
                  <m:rPr>
                    <m:sty m:val="p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0,1,2,...</m:t>
                </m:r>
              </m:oMath>
            </a14:m>
            <a:r>
              <a:t> is the angular momentum quantum number</a:t>
            </a:r>
            <a:endParaRPr sz="5000"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Diatomic Rigid Rotor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Diatomic Rigid Rotor</a:t>
            </a:r>
          </a:p>
        </p:txBody>
      </p:sp>
      <p:sp>
        <p:nvSpPr>
          <p:cNvPr id="256" name="The mathematics of this model, two particles a specific distance apart, can be posed the same way as a Particle on a Sp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mathematics of this model, two particles a specific distance apart, can be posed the same way as a Particle on a Sphere</a:t>
            </a:r>
          </a:p>
          <a:p>
            <a:pPr/>
            <a:r>
              <a:t>For two free particles, the Hamiltonian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sSup>
                  <m:e>
                    <m:limUpp>
                      <m:e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sSup>
                  <m:e>
                    <m:limUpp>
                      <m:e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t>To consider a rigid rotor, we will simply the expression using,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den>
                </m:f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where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is the total mass of the system</a:t>
            </a:r>
          </a:p>
          <a:p>
            <a:pPr lvl="1"/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</m:oMath>
            </a14:m>
            <a:r>
              <a:t> is the reduced mass (also seen for harmonic oscillator)</a:t>
            </a:r>
          </a:p>
          <a:p>
            <a:pPr lvl="1"/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pertains to relative coordinates of the two atoms.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article on a 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Particle on a Ring</a:t>
            </a:r>
          </a:p>
        </p:txBody>
      </p:sp>
      <p:sp>
        <p:nvSpPr>
          <p:cNvPr id="183" name="1D Particle in a box, confined to a specific range of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1D Particle in a box, confined to a specific range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. </a:t>
            </a:r>
          </a:p>
          <a:p>
            <a:pPr lvl="1"/>
            <a:r>
              <a:t>Hamiltonian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</m:oMath>
            </a14:m>
            <a:r>
              <a:t>.</a:t>
            </a:r>
          </a:p>
          <a:p>
            <a:pPr/>
            <a:r>
              <a:t>2D Particle in a box, confined to a specific range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. </a:t>
            </a:r>
          </a:p>
          <a:p>
            <a:pPr lvl="1"/>
            <a:r>
              <a:t>Hamiltonian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∂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∂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</m:e>
                </m:d>
              </m:oMath>
            </a14:m>
            <a:r>
              <a:t> </a:t>
            </a:r>
          </a:p>
          <a:p>
            <a:pPr lvl="1"/>
            <a:r>
              <a:t>Alternatively,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where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is the Laplacian operator.</a:t>
            </a:r>
          </a:p>
          <a:p>
            <a:pPr/>
            <a:r>
              <a:t>Particle on a ring, confined to a specific value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. What is the kinetic energy?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olutions to the R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Solutions to the RR</a:t>
            </a:r>
          </a:p>
        </p:txBody>
      </p:sp>
      <p:sp>
        <p:nvSpPr>
          <p:cNvPr id="260" name="is the Schrodinger equ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bSup>
                  <m:e>
                    <m:limUp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den>
                </m:f>
                <m:sSup>
                  <m:e>
                    <m:limUp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the Schrodinger equation</a:t>
            </a:r>
          </a:p>
          <a:p>
            <a:pPr/>
            <a:r>
              <a:t>Separation of variables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leads to 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which is a free particle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den>
                  </m:f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</m:oMath>
              </m:oMathPara>
            </a14:m>
          </a:p>
          <a:p>
            <a:pPr/>
          </a:p>
          <a:p>
            <a:pPr/>
            <a:r>
              <a:t>Since the separation between particles,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is constant,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. With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this is a particle on the sphere!</a:t>
            </a:r>
          </a:p>
          <a:p>
            <a:pPr lvl="1"/>
            <a:r>
              <a:t>Solutions are spherical harmonics</a:t>
            </a:r>
          </a:p>
          <a:p>
            <a:pPr lvl="1"/>
            <a:r>
              <a:t>Energy levels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</m:oMath>
            </a14:m>
          </a:p>
          <a:p>
            <a:pPr lvl="1"/>
            <a:r>
              <a:t>Model for microwave spectroscopy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64" name="Compare the allowed quantum numbers, energy levels, and energy gaps for a particle in a box, harmonic oscillator, particle on a ring, and particle on a sp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Compare the allowed quantum numbers, energy levels, and energy gaps for a particle in a box, harmonic oscillator, particle on a ring, and particle on a sphere</a:t>
            </a:r>
          </a:p>
          <a:p>
            <a:pPr/>
            <a:r>
              <a:t>What are spherical harmonics?</a:t>
            </a:r>
          </a:p>
          <a:p>
            <a:pPr/>
            <a:r>
              <a:t>What is the relationship between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, and the number of angular nodes?</a:t>
            </a:r>
          </a:p>
          <a:p>
            <a:pPr/>
            <a:r>
              <a:t>Which analytical systems are models for infrared and microwave spectroscopy?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olar Coordin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Polar Coordinates</a:t>
            </a:r>
          </a:p>
        </p:txBody>
      </p:sp>
      <p:sp>
        <p:nvSpPr>
          <p:cNvPr id="187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m:rPr>
                      <m:sty m:val="p"/>
                    </m:rP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m:rPr>
                      <m:sty m:val="p"/>
                    </m:rP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sSu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rad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arctan</m:t>
                  </m:r>
                  <m:d>
                    <m:dPr>
                      <m:ctrlP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num>
                        <m:den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e>
                  </m:d>
                </m:oMath>
              </m:oMathPara>
            </a14:m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9" name="polar_coordinates.svg" descr="polar_coordinates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0081" y="3509367"/>
            <a:ext cx="10795001" cy="914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he Chain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Chain Rule</a:t>
            </a:r>
          </a:p>
        </p:txBody>
      </p:sp>
      <p:sp>
        <p:nvSpPr>
          <p:cNvPr id="192" name="is a function that depends on x and 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a function that depends on x and y</a:t>
            </a:r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is differential for u</a:t>
            </a:r>
          </a:p>
          <a:p>
            <a:pPr/>
            <a:r>
              <a:t>Now let’s say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 The chain rule says that,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den>
                </m:f>
              </m:oMath>
            </a14:m>
            <a:r>
              <a:t>.</a:t>
            </a:r>
          </a:p>
          <a:p>
            <a:pPr/>
            <a:r>
              <a:t>What about 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amiltonian of POR"/>
          <p:cNvSpPr txBox="1"/>
          <p:nvPr>
            <p:ph type="title"/>
          </p:nvPr>
        </p:nvSpPr>
        <p:spPr>
          <a:xfrm>
            <a:off x="317500" y="63500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Hamiltonian of POR</a:t>
            </a:r>
          </a:p>
        </p:txBody>
      </p:sp>
      <p:sp>
        <p:nvSpPr>
          <p:cNvPr id="196" name="Using the chain rule, one can obtain the Laplacian in polar coordinates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Using the chain rule, one can obtain the Laplacian in polar coordinates as 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</a:p>
          <a:p>
            <a:pPr>
              <a:spcBef>
                <a:spcPts val="0"/>
              </a:spcBef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e>
                  </m:d>
                </m:oMath>
              </m:oMathPara>
            </a14:m>
          </a:p>
          <a:p>
            <a:pPr>
              <a:spcBef>
                <a:spcPts val="0"/>
              </a:spcBef>
            </a:pPr>
            <a:r>
              <a:t>For a particle on a ring, r is constant, so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d>
              </m:oMath>
            </a14:m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chrodinger Equation"/>
          <p:cNvSpPr txBox="1"/>
          <p:nvPr>
            <p:ph type="title"/>
          </p:nvPr>
        </p:nvSpPr>
        <p:spPr>
          <a:xfrm>
            <a:off x="317500" y="63500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Schrodinger Equation</a:t>
            </a:r>
          </a:p>
        </p:txBody>
      </p:sp>
      <p:sp>
        <p:nvSpPr>
          <p:cNvPr id="200" name="is the Schrodinger equation for th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d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the Schrodinger equation for the system</a:t>
            </a:r>
          </a:p>
          <a:p>
            <a:pPr>
              <a:spcBef>
                <a:spcPts val="0"/>
              </a:spcBef>
            </a:pP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num>
                  <m:den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</m:oMath>
            </a14:m>
            <a:r>
              <a:t> (using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and swapping notation for the wavefunction)</a:t>
            </a:r>
          </a:p>
          <a:p>
            <a:pPr>
              <a:spcBef>
                <a:spcPts val="0"/>
              </a:spcBef>
            </a:pPr>
            <a:r>
              <a:t>The general solution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p>
                </m:sSup>
              </m:oMath>
            </a14:m>
            <a:r>
              <a:t>, where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rad>
              </m:oMath>
            </a14:m>
            <a:r>
              <a:t>.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chrodinger Equation Sol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Schrodinger Equation Solutions</a:t>
            </a:r>
          </a:p>
        </p:txBody>
      </p:sp>
      <p:sp>
        <p:nvSpPr>
          <p:cNvPr id="204" name=", where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spcBef>
                <a:spcPts val="0"/>
              </a:spcBef>
              <a:defRPr sz="4700"/>
            </a:pP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p>
                </m:sSup>
              </m:oMath>
            </a14:m>
            <a:r>
              <a:t>, where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rad>
              </m:oMath>
            </a14:m>
            <a:r>
              <a:t>.</a:t>
            </a:r>
          </a:p>
          <a:p>
            <a:pPr marL="580319" indent="-580319" defTabSz="772239">
              <a:spcBef>
                <a:spcPts val="0"/>
              </a:spcBef>
              <a:defRPr sz="4700"/>
            </a:pPr>
            <a:r>
              <a:t>The boundary conditions are </a:t>
            </a: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or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p>
                </m:sSup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p>
                </m:sSup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p>
                </m:sSup>
              </m:oMath>
            </a14:m>
          </a:p>
          <a:p>
            <a:pPr marL="580319" indent="-580319" defTabSz="772239">
              <a:spcBef>
                <a:spcPts val="0"/>
              </a:spcBef>
              <a:defRPr sz="4700"/>
            </a:pPr>
            <a:r>
              <a:t>Thus, </a:t>
            </a:r>
            <a14:m>
              <m:oMath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cos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must be true.</a:t>
            </a:r>
          </a:p>
          <a:p>
            <a:pPr marL="580319" indent="-580319" defTabSz="772239">
              <a:spcBef>
                <a:spcPts val="0"/>
              </a:spcBef>
              <a:defRPr sz="4700"/>
            </a:pPr>
            <a:r>
              <a:t>When is this true?</a:t>
            </a:r>
          </a:p>
          <a:p>
            <a:pPr lvl="1" marL="998149" indent="-580319" defTabSz="772239">
              <a:spcBef>
                <a:spcPts val="0"/>
              </a:spcBef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If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 is an integer,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0,</m:t>
                </m:r>
                <m:r>
                  <a:rPr xmlns:a="http://schemas.openxmlformats.org/drawingml/2006/main" sz="57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±</m:t>
                </m:r>
                <m:r>
                  <a:rPr xmlns:a="http://schemas.openxmlformats.org/drawingml/2006/main" sz="57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57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±</m:t>
                </m:r>
                <m:r>
                  <a:rPr xmlns:a="http://schemas.openxmlformats.org/drawingml/2006/main" sz="57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2,...</m:t>
                </m:r>
              </m:oMath>
            </a14:m>
          </a:p>
          <a:p>
            <a:pPr marL="580319" indent="-580319" defTabSz="772239">
              <a:spcBef>
                <a:spcPts val="0"/>
              </a:spcBef>
              <a:defRPr sz="4700"/>
            </a:pPr>
            <a:r>
              <a:t>Given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rad>
              </m:oMath>
            </a14:m>
            <a:r>
              <a:t>, what are the energy levels of a particle on a ring?</a:t>
            </a:r>
          </a:p>
          <a:p>
            <a:pPr lvl="1" marL="998149" indent="-580319" defTabSz="772239">
              <a:spcBef>
                <a:spcPts val="0"/>
              </a:spcBef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</m:oMath>
              </m:oMathPara>
            </a14:m>
          </a:p>
          <a:p>
            <a:pPr marL="580319" indent="-580319" defTabSz="772239">
              <a:spcBef>
                <a:spcPts val="0"/>
              </a:spcBef>
              <a:defRPr sz="4700"/>
            </a:pPr>
            <a:r>
              <a:t>Are there degenerate states (states with the same energy)?</a:t>
            </a:r>
          </a:p>
          <a:p>
            <a:pPr lvl="1" marL="998149" indent="-580319" defTabSz="772239">
              <a:spcBef>
                <a:spcPts val="0"/>
              </a:spcBef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Yes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orm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Normalization</a:t>
            </a:r>
          </a:p>
        </p:txBody>
      </p:sp>
      <p:sp>
        <p:nvSpPr>
          <p:cNvPr id="208" name="If B = 0, th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B = 0, then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p>
                </m:sSup>
              </m:oMath>
            </a14:m>
          </a:p>
          <a:p>
            <a:pPr/>
            <a:r>
              <a:t>What is A?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sup>
                  </m:sSubSup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Φ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sup>
                  </m:sSubSup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sup>
                  </m:sSup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sup>
                  </m:sSub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π</m:t>
                  </m:r>
                </m:oMath>
              </m:oMathPara>
            </a14:m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</m:e>
                  </m:rad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ngular Momentum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Angular Momentum</a:t>
            </a:r>
          </a:p>
        </p:txBody>
      </p:sp>
      <p:sp>
        <p:nvSpPr>
          <p:cNvPr id="212" name="In classical mechanics, angular momentum is the cross product of the position   and momentum vectors  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4145" indent="-574145" defTabSz="764024">
              <a:defRPr sz="4650"/>
            </a:pPr>
            <a:r>
              <a:t>In classical mechanics, angular momentum is the cross product of the position </a:t>
            </a:r>
            <a14:m>
              <m:oMath>
                <m:r>
                  <m:rPr>
                    <m:sty m:val="b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and momentum vectors </a:t>
            </a:r>
            <a14:m>
              <m:oMath>
                <m:r>
                  <m:rPr>
                    <m:sty m:val="b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m:rPr>
                    <m:sty m:val="b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xmlns:a="http://schemas.openxmlformats.org/drawingml/2006/main" sz="5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e>
                      </m:mr>
                    </m:m>
                  </m:e>
                </m:d>
              </m:oMath>
            </a14:m>
          </a:p>
          <a:p>
            <a:pPr marL="574145" indent="-574145" defTabSz="764024">
              <a:defRPr sz="4650"/>
            </a:pPr>
            <a:r>
              <a:t>The z component is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</m:oMath>
            </a14:m>
          </a:p>
          <a:p>
            <a:pPr marL="574145" indent="-574145" defTabSz="764024">
              <a:defRPr sz="4650"/>
            </a:pPr>
            <a:r>
              <a:t>Using the momentum operator in the position representation,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f>
                      <m:fPr>
                        <m:ctrl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e>
                </m:d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den>
                </m:f>
              </m:oMath>
            </a14:m>
          </a:p>
          <a:p>
            <a:pPr marL="574145" indent="-574145" defTabSz="764024">
              <a:defRPr sz="4650"/>
            </a:pPr>
            <a:r>
              <a:t>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p>
                </m:sSup>
              </m:oMath>
            </a14:m>
            <a:r>
              <a:t>, what is the angular momentum?</a:t>
            </a:r>
          </a:p>
          <a:p>
            <a:pPr lvl="1" marL="987530" indent="-574145" defTabSz="764024">
              <a:defRPr sz="46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Applying the operator to the wavefunction gives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6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6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6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56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6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56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r>
                  <a:rPr xmlns:a="http://schemas.openxmlformats.org/drawingml/2006/main" sz="56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56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Φ</m:t>
                </m:r>
              </m:oMath>
            </a14:m>
          </a:p>
          <a:p>
            <a:pPr lvl="1" marL="987530" indent="-574145" defTabSz="764024">
              <a:defRPr sz="46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Thus the momentum is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</m:oMath>
            </a14:m>
            <a:endParaRPr sz="5000">
              <a:solidFill>
                <a:srgbClr val="51A7F9"/>
              </a:solidFill>
            </a:endParaRP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