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n 9" descr=""/>
          <p:cNvPicPr/>
          <p:nvPr/>
        </p:nvPicPr>
        <p:blipFill>
          <a:blip r:embed="rId2"/>
          <a:stretch/>
        </p:blipFill>
        <p:spPr>
          <a:xfrm>
            <a:off x="0" y="6205680"/>
            <a:ext cx="2974320" cy="651600"/>
          </a:xfrm>
          <a:prstGeom prst="rect">
            <a:avLst/>
          </a:prstGeom>
          <a:ln>
            <a:noFill/>
          </a:ln>
        </p:spPr>
      </p:pic>
      <p:sp>
        <p:nvSpPr>
          <p:cNvPr id="1" name="Line 1"/>
          <p:cNvSpPr/>
          <p:nvPr/>
        </p:nvSpPr>
        <p:spPr>
          <a:xfrm>
            <a:off x="0" y="6190200"/>
            <a:ext cx="9144000" cy="360"/>
          </a:xfrm>
          <a:prstGeom prst="line">
            <a:avLst/>
          </a:prstGeom>
          <a:ln w="6480">
            <a:solidFill>
              <a:srgbClr val="5b9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2"/>
          <p:cNvSpPr/>
          <p:nvPr/>
        </p:nvSpPr>
        <p:spPr>
          <a:xfrm>
            <a:off x="0" y="896040"/>
            <a:ext cx="9144000" cy="360"/>
          </a:xfrm>
          <a:prstGeom prst="line">
            <a:avLst/>
          </a:prstGeom>
          <a:ln w="6480">
            <a:solidFill>
              <a:srgbClr val="5b9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Line 3"/>
          <p:cNvSpPr/>
          <p:nvPr/>
        </p:nvSpPr>
        <p:spPr>
          <a:xfrm>
            <a:off x="0" y="6190200"/>
            <a:ext cx="9144000" cy="360"/>
          </a:xfrm>
          <a:prstGeom prst="line">
            <a:avLst/>
          </a:prstGeom>
          <a:ln w="6480">
            <a:solidFill>
              <a:srgbClr val="5b9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33960" y="45720"/>
            <a:ext cx="7886160" cy="8038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9" descr=""/>
          <p:cNvPicPr/>
          <p:nvPr/>
        </p:nvPicPr>
        <p:blipFill>
          <a:blip r:embed="rId2"/>
          <a:stretch/>
        </p:blipFill>
        <p:spPr>
          <a:xfrm>
            <a:off x="0" y="6205680"/>
            <a:ext cx="2974320" cy="651600"/>
          </a:xfrm>
          <a:prstGeom prst="rect">
            <a:avLst/>
          </a:prstGeom>
          <a:ln>
            <a:noFill/>
          </a:ln>
        </p:spPr>
      </p:pic>
      <p:sp>
        <p:nvSpPr>
          <p:cNvPr id="43" name="Line 1"/>
          <p:cNvSpPr/>
          <p:nvPr/>
        </p:nvSpPr>
        <p:spPr>
          <a:xfrm>
            <a:off x="0" y="6190200"/>
            <a:ext cx="9144000" cy="360"/>
          </a:xfrm>
          <a:prstGeom prst="line">
            <a:avLst/>
          </a:prstGeom>
          <a:ln w="6480">
            <a:solidFill>
              <a:srgbClr val="5b9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Line 2"/>
          <p:cNvSpPr/>
          <p:nvPr/>
        </p:nvSpPr>
        <p:spPr>
          <a:xfrm>
            <a:off x="0" y="896040"/>
            <a:ext cx="9144000" cy="360"/>
          </a:xfrm>
          <a:prstGeom prst="line">
            <a:avLst/>
          </a:prstGeom>
          <a:ln w="6480">
            <a:solidFill>
              <a:srgbClr val="5b9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143000" y="1124640"/>
            <a:ext cx="714204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4500" spc="-1" strike="noStrike">
                <a:solidFill>
                  <a:srgbClr val="000000"/>
                </a:solidFill>
                <a:latin typeface="Calibri Light"/>
                <a:ea typeface="DejaVu Sans"/>
              </a:rPr>
              <a:t>M3.02: Ciclo de Vida de los Datos</a:t>
            </a:r>
            <a:endParaRPr b="0" lang="en-US" sz="45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143000" y="3602160"/>
            <a:ext cx="6857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Santander, 28 Octubre 2019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633960" y="45720"/>
            <a:ext cx="7886160" cy="80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Contenido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628560" y="1042560"/>
            <a:ext cx="7886160" cy="50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Diferentes aproximaciones al Ciclo de Vida de los Datos.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Planificación de la gestión de los datos: Data Management Plans (DMPs).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Herramientas de gestión de Metadatos.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Ingestión de datos. Ejemplos multidisciplinares.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Extracción, Transformación y carga de datos. ETL.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Publicación de datos en abierto.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Plataformas de re-uso de datos en abierto.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Preservación de los datos.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Curación y pre-procesado de datos.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7955280" y="6356520"/>
            <a:ext cx="564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AA23953-F297-4DBA-A451-99096F9E1AA9}" type="slidenum">
              <a:rPr b="0" lang="en-US" sz="16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3029040" y="6356520"/>
            <a:ext cx="4632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M3.02 - DLC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633960" y="45720"/>
            <a:ext cx="7886160" cy="80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Contenido - Calendario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251640" y="1042560"/>
            <a:ext cx="8263080" cy="50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Diferentes aproximaciones al Ciclo de Vida de los Datos. </a:t>
            </a:r>
            <a:r>
              <a:rPr b="0" lang="en-US" sz="2400" spc="-1" strike="noStrike">
                <a:solidFill>
                  <a:srgbClr val="ff3333"/>
                </a:solidFill>
                <a:latin typeface="Calibri"/>
                <a:ea typeface="DejaVu Sans"/>
              </a:rPr>
              <a:t>Octubre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Planificación de la gestión de los datos: Data Management Plans (DMPs). </a:t>
            </a:r>
            <a:r>
              <a:rPr b="0" lang="en-US" sz="2400" spc="-1" strike="noStrike">
                <a:solidFill>
                  <a:srgbClr val="ff3333"/>
                </a:solidFill>
                <a:latin typeface="Calibri"/>
                <a:ea typeface="DejaVu Sans"/>
              </a:rPr>
              <a:t>Noviembre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Herramientas de gestión de Metadatos. </a:t>
            </a:r>
            <a:r>
              <a:rPr b="0" lang="en-US" sz="2400" spc="-1" strike="noStrike">
                <a:solidFill>
                  <a:srgbClr val="ff3333"/>
                </a:solidFill>
                <a:latin typeface="Calibri"/>
                <a:ea typeface="DejaVu Sans"/>
              </a:rPr>
              <a:t>Noviembre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Ingestión de datos. Ejemplos multidisciplinares. </a:t>
            </a:r>
            <a:r>
              <a:rPr b="0" lang="en-US" sz="2400" spc="-1" strike="noStrike">
                <a:solidFill>
                  <a:srgbClr val="ff3333"/>
                </a:solidFill>
                <a:latin typeface="Calibri"/>
                <a:ea typeface="DejaVu Sans"/>
              </a:rPr>
              <a:t>Noviembre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Extracción, Transformación y carga de datos. ETL. </a:t>
            </a:r>
            <a:r>
              <a:rPr b="0" lang="en-US" sz="2400" spc="-1" strike="noStrike">
                <a:solidFill>
                  <a:srgbClr val="ff3333"/>
                </a:solidFill>
                <a:latin typeface="Calibri"/>
                <a:ea typeface="DejaVu Sans"/>
              </a:rPr>
              <a:t>Diciembre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Publicación de datos en abierto. </a:t>
            </a:r>
            <a:r>
              <a:rPr b="0" lang="en-US" sz="2400" spc="-1" strike="noStrike">
                <a:solidFill>
                  <a:srgbClr val="ff3333"/>
                </a:solidFill>
                <a:latin typeface="Calibri"/>
                <a:ea typeface="DejaVu Sans"/>
              </a:rPr>
              <a:t>Enero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Plataformas de re-uso de datos en abierto. </a:t>
            </a:r>
            <a:r>
              <a:rPr b="0" lang="en-US" sz="2400" spc="-1" strike="noStrike">
                <a:solidFill>
                  <a:srgbClr val="ff3333"/>
                </a:solidFill>
                <a:latin typeface="Calibri"/>
                <a:ea typeface="DejaVu Sans"/>
              </a:rPr>
              <a:t>Enero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Preservación de los datos. </a:t>
            </a:r>
            <a:r>
              <a:rPr b="0" lang="en-US" sz="2400" spc="-1" strike="noStrike">
                <a:solidFill>
                  <a:srgbClr val="ff3333"/>
                </a:solidFill>
                <a:latin typeface="Calibri"/>
                <a:ea typeface="DejaVu Sans"/>
              </a:rPr>
              <a:t>Enero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Curación y pre-procesado de datos. </a:t>
            </a:r>
            <a:r>
              <a:rPr b="0" lang="en-US" sz="2400" spc="-1" strike="noStrike">
                <a:solidFill>
                  <a:srgbClr val="ff3333"/>
                </a:solidFill>
                <a:latin typeface="Calibri"/>
                <a:ea typeface="DejaVu Sans"/>
              </a:rPr>
              <a:t>Diciembre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955280" y="6356520"/>
            <a:ext cx="564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7A30275-5A28-4FB2-A11F-6E08B33DC341}" type="slidenum">
              <a:rPr b="0" lang="en-US" sz="16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029040" y="6356520"/>
            <a:ext cx="4632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M3.02 - DLC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633960" y="45720"/>
            <a:ext cx="7886160" cy="80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Calibri Light"/>
                <a:ea typeface="DejaVu Sans"/>
              </a:rPr>
              <a:t>Evaluación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628560" y="1042560"/>
            <a:ext cx="7886160" cy="50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71360" indent="-170640">
              <a:lnSpc>
                <a:spcPct val="90000"/>
              </a:lnSpc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6 Créditos ECTS</a:t>
            </a:r>
            <a:endParaRPr b="0" lang="en-US" sz="2400" spc="-1" strike="noStrike">
              <a:latin typeface="Arial"/>
            </a:endParaRPr>
          </a:p>
          <a:p>
            <a:pPr marL="171360" indent="-170640">
              <a:lnSpc>
                <a:spcPct val="90000"/>
              </a:lnSpc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Práctica: Python (+librerías de análisis), Jupyter, GitHub…</a:t>
            </a:r>
            <a:endParaRPr b="0" lang="en-US" sz="2400" spc="-1" strike="noStrike">
              <a:latin typeface="Arial"/>
            </a:endParaRPr>
          </a:p>
          <a:p>
            <a:pPr marL="171360" indent="-170640">
              <a:lnSpc>
                <a:spcPct val="90000"/>
              </a:lnSpc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Jupyer: datasciencehub.ifca.es</a:t>
            </a:r>
            <a:endParaRPr b="0" lang="en-US" sz="2400" spc="-1" strike="noStrike">
              <a:latin typeface="Arial"/>
            </a:endParaRPr>
          </a:p>
          <a:p>
            <a:pPr marL="171360" indent="-170640">
              <a:lnSpc>
                <a:spcPct val="90000"/>
              </a:lnSpc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Material online: Moodle</a:t>
            </a:r>
            <a:endParaRPr b="0" lang="en-US" sz="2400" spc="-1" strike="noStrike">
              <a:latin typeface="Arial"/>
            </a:endParaRPr>
          </a:p>
          <a:p>
            <a:pPr marL="171360" indent="-170640">
              <a:lnSpc>
                <a:spcPct val="90000"/>
              </a:lnSpc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Evaluación:</a:t>
            </a:r>
            <a:endParaRPr b="0" lang="en-US" sz="2400" spc="-1" strike="noStrike">
              <a:latin typeface="Arial"/>
            </a:endParaRPr>
          </a:p>
          <a:p>
            <a:pPr lvl="1" marL="514440" indent="-170280">
              <a:lnSpc>
                <a:spcPct val="100000"/>
              </a:lnSpc>
              <a:buClr>
                <a:srgbClr val="000000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Prueba de progreso: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30 %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- Test final – </a:t>
            </a:r>
            <a:r>
              <a:rPr b="0" lang="en-US" sz="2000" spc="-1" strike="noStrike">
                <a:solidFill>
                  <a:srgbClr val="ff3333"/>
                </a:solidFill>
                <a:latin typeface="Calibri"/>
                <a:ea typeface="DejaVu Sans"/>
              </a:rPr>
              <a:t>22 Enero</a:t>
            </a:r>
            <a:endParaRPr b="0" lang="en-US" sz="2000" spc="-1" strike="noStrike">
              <a:latin typeface="Arial"/>
            </a:endParaRPr>
          </a:p>
          <a:p>
            <a:pPr lvl="1" marL="514440" indent="-170640">
              <a:lnSpc>
                <a:spcPct val="100000"/>
              </a:lnSpc>
              <a:buClr>
                <a:srgbClr val="000000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Valoración de informes y trabajos: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55%</a:t>
            </a:r>
            <a:endParaRPr b="0" lang="en-US" sz="2000" spc="-1" strike="noStrike">
              <a:latin typeface="Arial"/>
            </a:endParaRPr>
          </a:p>
          <a:p>
            <a:pPr lvl="2" marL="971640" indent="-170640">
              <a:lnSpc>
                <a:spcPct val="100000"/>
              </a:lnSpc>
              <a:buClr>
                <a:srgbClr val="000000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Trabajo individual: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40 %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- Trabajo semanal, prácticas.</a:t>
            </a:r>
            <a:endParaRPr b="0" lang="en-US" sz="2000" spc="-1" strike="noStrike">
              <a:latin typeface="Arial"/>
            </a:endParaRPr>
          </a:p>
          <a:p>
            <a:pPr lvl="2" marL="971640" indent="-170280">
              <a:lnSpc>
                <a:spcPct val="100000"/>
              </a:lnSpc>
              <a:buClr>
                <a:srgbClr val="000000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Trabajo en grupo: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15 %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- Grupos interdisciplinares, a presentar en Enero (Propuesta en Noviembre).</a:t>
            </a:r>
            <a:endParaRPr b="0" lang="en-US" sz="2000" spc="-1" strike="noStrike">
              <a:latin typeface="Arial"/>
            </a:endParaRPr>
          </a:p>
          <a:p>
            <a:pPr lvl="1" marL="514440" indent="-170280">
              <a:lnSpc>
                <a:spcPct val="100000"/>
              </a:lnSpc>
              <a:buClr>
                <a:srgbClr val="000000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Exposición oral del trabajo: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15%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7955280" y="6356520"/>
            <a:ext cx="564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E9F1CB2-822F-409F-87EA-53C708488F7D}" type="slidenum">
              <a:rPr b="0" lang="en-US" sz="16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3029040" y="6356520"/>
            <a:ext cx="4632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M3.02 - DLC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1736</TotalTime>
  <Application>LibreOffice/6.0.7.3$Linux_X86_64 LibreOffice_project/00m0$Build-3</Application>
  <Words>218</Words>
  <Paragraphs>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2017-09-17T09:38:06Z</dcterms:created>
  <dc:creator>Jesus</dc:creator>
  <dc:description/>
  <dc:language>en-US</dc:language>
  <cp:lastModifiedBy/>
  <dcterms:modified xsi:type="dcterms:W3CDTF">2019-10-28T18:18:14Z</dcterms:modified>
  <cp:revision>39</cp:revision>
  <dc:subject/>
  <dc:title>Presentación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