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2"/>
  </p:notesMasterIdLst>
  <p:sldIdLst>
    <p:sldId id="256" r:id="rId2"/>
    <p:sldId id="261" r:id="rId3"/>
    <p:sldId id="262" r:id="rId4"/>
    <p:sldId id="263" r:id="rId5"/>
    <p:sldId id="264" r:id="rId6"/>
    <p:sldId id="265" r:id="rId7"/>
    <p:sldId id="267" r:id="rId8"/>
    <p:sldId id="268" r:id="rId9"/>
    <p:sldId id="266" r:id="rId10"/>
    <p:sldId id="269" r:id="rId11"/>
    <p:sldId id="270" r:id="rId12"/>
    <p:sldId id="272" r:id="rId13"/>
    <p:sldId id="290" r:id="rId14"/>
    <p:sldId id="274" r:id="rId15"/>
    <p:sldId id="273" r:id="rId16"/>
    <p:sldId id="275" r:id="rId17"/>
    <p:sldId id="278" r:id="rId18"/>
    <p:sldId id="271" r:id="rId19"/>
    <p:sldId id="291" r:id="rId20"/>
    <p:sldId id="276" r:id="rId21"/>
    <p:sldId id="279" r:id="rId22"/>
    <p:sldId id="280" r:id="rId23"/>
    <p:sldId id="281" r:id="rId24"/>
    <p:sldId id="282" r:id="rId25"/>
    <p:sldId id="283" r:id="rId26"/>
    <p:sldId id="284" r:id="rId27"/>
    <p:sldId id="285" r:id="rId28"/>
    <p:sldId id="286" r:id="rId29"/>
    <p:sldId id="287"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660"/>
  </p:normalViewPr>
  <p:slideViewPr>
    <p:cSldViewPr snapToGrid="0">
      <p:cViewPr>
        <p:scale>
          <a:sx n="108" d="100"/>
          <a:sy n="108" d="100"/>
        </p:scale>
        <p:origin x="-1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89CAB-2394-4B91-B806-86DE0BD5868A}" type="datetimeFigureOut">
              <a:rPr lang="en-US" smtClean="0"/>
              <a:t>11/5/2019</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7F26E-DD7F-46D0-BFC7-A9D0A741C479}" type="slidenum">
              <a:rPr lang="en-US" smtClean="0"/>
              <a:t>‹Nº›</a:t>
            </a:fld>
            <a:endParaRPr lang="en-US"/>
          </a:p>
        </p:txBody>
      </p:sp>
    </p:spTree>
    <p:extLst>
      <p:ext uri="{BB962C8B-B14F-4D97-AF65-F5344CB8AC3E}">
        <p14:creationId xmlns:p14="http://schemas.microsoft.com/office/powerpoint/2010/main" val="336546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noProof="0" dirty="0"/>
              <a:t>Haga clic para modificar el estilo de título del patrón</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noProof="0" dirty="0"/>
              <a:t>Haga clic para editar el estilo de subtítulo del patrón</a:t>
            </a:r>
          </a:p>
        </p:txBody>
      </p:sp>
      <p:sp>
        <p:nvSpPr>
          <p:cNvPr id="4" name="Date Placeholder 3"/>
          <p:cNvSpPr>
            <a:spLocks noGrp="1"/>
          </p:cNvSpPr>
          <p:nvPr>
            <p:ph type="dt" sz="half" idx="10"/>
          </p:nvPr>
        </p:nvSpPr>
        <p:spPr/>
        <p:txBody>
          <a:bodyPr/>
          <a:lstStyle/>
          <a:p>
            <a:fld id="{69CAA762-8B9B-4E9E-9242-1A63E09582AC}" type="datetime1">
              <a:rPr lang="en-US" smtClean="0"/>
              <a:t>11/5/2019</a:t>
            </a:fld>
            <a:endParaRPr lang="en-US"/>
          </a:p>
        </p:txBody>
      </p:sp>
      <p:sp>
        <p:nvSpPr>
          <p:cNvPr id="6" name="Slide Number Placeholder 5"/>
          <p:cNvSpPr>
            <a:spLocks noGrp="1"/>
          </p:cNvSpPr>
          <p:nvPr>
            <p:ph type="sldNum" sz="quarter" idx="12"/>
          </p:nvPr>
        </p:nvSpPr>
        <p:spPr>
          <a:xfrm>
            <a:off x="7882128" y="6356350"/>
            <a:ext cx="633222" cy="365125"/>
          </a:xfrm>
        </p:spPr>
        <p:txBody>
          <a:bodyPr/>
          <a:lstStyle>
            <a:lvl1pPr>
              <a:defRPr sz="1800"/>
            </a:lvl1pPr>
          </a:lstStyle>
          <a:p>
            <a:fld id="{E632488C-DC10-4997-9506-1AB07A532E75}" type="slidenum">
              <a:rPr lang="en-US" smtClean="0"/>
              <a:pPr/>
              <a:t>‹Nº›</a:t>
            </a:fld>
            <a:endParaRPr lang="en-US" dirty="0"/>
          </a:p>
        </p:txBody>
      </p:sp>
      <p:cxnSp>
        <p:nvCxnSpPr>
          <p:cNvPr id="10" name="Conector recto 9">
            <a:extLst>
              <a:ext uri="{FF2B5EF4-FFF2-40B4-BE49-F238E27FC236}">
                <a16:creationId xmlns:a16="http://schemas.microsoft.com/office/drawing/2014/main" xmlns="" id="{2934FF12-274E-4678-8BB9-2C4D21A03174}"/>
              </a:ext>
            </a:extLst>
          </p:cNvPr>
          <p:cNvCxnSpPr/>
          <p:nvPr userDrawn="1"/>
        </p:nvCxnSpPr>
        <p:spPr>
          <a:xfrm>
            <a:off x="0" y="619048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Marcador de pie de página 4">
            <a:extLst>
              <a:ext uri="{FF2B5EF4-FFF2-40B4-BE49-F238E27FC236}">
                <a16:creationId xmlns:a16="http://schemas.microsoft.com/office/drawing/2014/main" xmlns="" id="{6335424A-82AF-44E0-9F40-CE8142FC561A}"/>
              </a:ext>
            </a:extLst>
          </p:cNvPr>
          <p:cNvSpPr>
            <a:spLocks noGrp="1"/>
          </p:cNvSpPr>
          <p:nvPr>
            <p:ph type="ftr" sz="quarter" idx="11"/>
          </p:nvPr>
        </p:nvSpPr>
        <p:spPr>
          <a:xfrm>
            <a:off x="3028950" y="6356351"/>
            <a:ext cx="4633722" cy="365125"/>
          </a:xfrm>
          <a:prstGeom prst="rect">
            <a:avLst/>
          </a:prstGeom>
        </p:spPr>
        <p:txBody>
          <a:bodyPr/>
          <a:lstStyle/>
          <a:p>
            <a:r>
              <a:rPr lang="en-US" dirty="0" smtClean="0"/>
              <a:t>M3.02 – Data Life Cycle                    Fernando Aguilar</a:t>
            </a:r>
            <a:endParaRPr lang="en-US" dirty="0"/>
          </a:p>
        </p:txBody>
      </p:sp>
    </p:spTree>
    <p:extLst>
      <p:ext uri="{BB962C8B-B14F-4D97-AF65-F5344CB8AC3E}">
        <p14:creationId xmlns:p14="http://schemas.microsoft.com/office/powerpoint/2010/main" val="161750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62962" y="45720"/>
            <a:ext cx="8357583" cy="804672"/>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62962" y="1042417"/>
            <a:ext cx="8352388" cy="500176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1C6938E-4683-46A4-9B5E-18358A8B980A}" type="datetime1">
              <a:rPr lang="en-US" smtClean="0"/>
              <a:t>11/5/2019</a:t>
            </a:fld>
            <a:endParaRPr lang="en-US"/>
          </a:p>
        </p:txBody>
      </p:sp>
      <p:sp>
        <p:nvSpPr>
          <p:cNvPr id="6" name="Slide Number Placeholder 5"/>
          <p:cNvSpPr>
            <a:spLocks noGrp="1"/>
          </p:cNvSpPr>
          <p:nvPr>
            <p:ph type="sldNum" sz="quarter" idx="12"/>
          </p:nvPr>
        </p:nvSpPr>
        <p:spPr>
          <a:xfrm>
            <a:off x="7955279" y="6356351"/>
            <a:ext cx="565265" cy="365125"/>
          </a:xfrm>
        </p:spPr>
        <p:txBody>
          <a:bodyPr/>
          <a:lstStyle/>
          <a:p>
            <a:fld id="{E632488C-DC10-4997-9506-1AB07A532E75}" type="slidenum">
              <a:rPr lang="en-US" smtClean="0"/>
              <a:t>‹Nº›</a:t>
            </a:fld>
            <a:endParaRPr lang="en-US"/>
          </a:p>
        </p:txBody>
      </p:sp>
      <p:sp>
        <p:nvSpPr>
          <p:cNvPr id="7" name="Marcador de pie de página 4">
            <a:extLst>
              <a:ext uri="{FF2B5EF4-FFF2-40B4-BE49-F238E27FC236}">
                <a16:creationId xmlns:a16="http://schemas.microsoft.com/office/drawing/2014/main" xmlns="" id="{6335424A-82AF-44E0-9F40-CE8142FC561A}"/>
              </a:ext>
            </a:extLst>
          </p:cNvPr>
          <p:cNvSpPr>
            <a:spLocks noGrp="1"/>
          </p:cNvSpPr>
          <p:nvPr>
            <p:ph type="ftr" sz="quarter" idx="11"/>
          </p:nvPr>
        </p:nvSpPr>
        <p:spPr>
          <a:xfrm>
            <a:off x="3028950" y="6356351"/>
            <a:ext cx="4633722" cy="365125"/>
          </a:xfrm>
          <a:prstGeom prst="rect">
            <a:avLst/>
          </a:prstGeom>
        </p:spPr>
        <p:txBody>
          <a:bodyPr/>
          <a:lstStyle/>
          <a:p>
            <a:r>
              <a:rPr lang="en-US" dirty="0" smtClean="0"/>
              <a:t>M3.02 – Data Life Cycle                    Fernando Aguilar</a:t>
            </a:r>
            <a:endParaRPr lang="en-US" dirty="0"/>
          </a:p>
        </p:txBody>
      </p:sp>
    </p:spTree>
    <p:extLst>
      <p:ext uri="{BB962C8B-B14F-4D97-AF65-F5344CB8AC3E}">
        <p14:creationId xmlns:p14="http://schemas.microsoft.com/office/powerpoint/2010/main" val="27238206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749" y="237744"/>
            <a:ext cx="8393796" cy="53035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44854" y="1170433"/>
            <a:ext cx="8763755" cy="4898714"/>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D3AED9E-31CF-4D9C-86D9-4276746109C6}" type="datetime1">
              <a:rPr lang="en-US" smtClean="0"/>
              <a:t>11/5/2019</a:t>
            </a:fld>
            <a:endParaRPr lang="en-US"/>
          </a:p>
        </p:txBody>
      </p:sp>
      <p:sp>
        <p:nvSpPr>
          <p:cNvPr id="6" name="Slide Number Placeholder 5"/>
          <p:cNvSpPr>
            <a:spLocks noGrp="1"/>
          </p:cNvSpPr>
          <p:nvPr>
            <p:ph type="sldNum" sz="quarter" idx="4"/>
          </p:nvPr>
        </p:nvSpPr>
        <p:spPr>
          <a:xfrm>
            <a:off x="7845551" y="6356351"/>
            <a:ext cx="674993" cy="365125"/>
          </a:xfrm>
          <a:prstGeom prst="rect">
            <a:avLst/>
          </a:prstGeom>
        </p:spPr>
        <p:txBody>
          <a:bodyPr vert="horz" lIns="91440" tIns="45720" rIns="91440" bIns="45720" rtlCol="0" anchor="ctr"/>
          <a:lstStyle>
            <a:lvl1pPr algn="r">
              <a:defRPr sz="1600" b="0">
                <a:solidFill>
                  <a:schemeClr val="tx1">
                    <a:tint val="75000"/>
                  </a:schemeClr>
                </a:solidFill>
              </a:defRPr>
            </a:lvl1pPr>
          </a:lstStyle>
          <a:p>
            <a:fld id="{E632488C-DC10-4997-9506-1AB07A532E75}" type="slidenum">
              <a:rPr lang="en-US" smtClean="0"/>
              <a:pPr/>
              <a:t>‹Nº›</a:t>
            </a:fld>
            <a:endParaRPr lang="en-US" dirty="0"/>
          </a:p>
        </p:txBody>
      </p:sp>
      <p:pic>
        <p:nvPicPr>
          <p:cNvPr id="10" name="Imagen 9"/>
          <p:cNvPicPr>
            <a:picLocks noChangeAspect="1"/>
          </p:cNvPicPr>
          <p:nvPr userDrawn="1"/>
        </p:nvPicPr>
        <p:blipFill>
          <a:blip r:embed="rId4"/>
          <a:stretch>
            <a:fillRect/>
          </a:stretch>
        </p:blipFill>
        <p:spPr>
          <a:xfrm>
            <a:off x="0" y="6205671"/>
            <a:ext cx="2975106" cy="652329"/>
          </a:xfrm>
          <a:prstGeom prst="rect">
            <a:avLst/>
          </a:prstGeom>
        </p:spPr>
      </p:pic>
      <p:cxnSp>
        <p:nvCxnSpPr>
          <p:cNvPr id="9" name="Conector recto 8">
            <a:extLst>
              <a:ext uri="{FF2B5EF4-FFF2-40B4-BE49-F238E27FC236}">
                <a16:creationId xmlns:a16="http://schemas.microsoft.com/office/drawing/2014/main" xmlns="" id="{14EBBC03-979D-4049-A092-45DE5892018A}"/>
              </a:ext>
            </a:extLst>
          </p:cNvPr>
          <p:cNvCxnSpPr/>
          <p:nvPr userDrawn="1"/>
        </p:nvCxnSpPr>
        <p:spPr>
          <a:xfrm>
            <a:off x="0" y="619048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xmlns="" id="{46072601-E48B-4DD0-BF4E-EFBDC6FBAC56}"/>
              </a:ext>
            </a:extLst>
          </p:cNvPr>
          <p:cNvCxnSpPr/>
          <p:nvPr userDrawn="1"/>
        </p:nvCxnSpPr>
        <p:spPr>
          <a:xfrm>
            <a:off x="0" y="896112"/>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Marcador de pie de página 4">
            <a:extLst>
              <a:ext uri="{FF2B5EF4-FFF2-40B4-BE49-F238E27FC236}">
                <a16:creationId xmlns:a16="http://schemas.microsoft.com/office/drawing/2014/main" xmlns="" id="{6335424A-82AF-44E0-9F40-CE8142FC561A}"/>
              </a:ext>
            </a:extLst>
          </p:cNvPr>
          <p:cNvSpPr>
            <a:spLocks noGrp="1"/>
          </p:cNvSpPr>
          <p:nvPr>
            <p:ph type="ftr" sz="quarter" idx="3"/>
          </p:nvPr>
        </p:nvSpPr>
        <p:spPr>
          <a:xfrm>
            <a:off x="3028950" y="6356351"/>
            <a:ext cx="4633722" cy="365125"/>
          </a:xfrm>
          <a:prstGeom prst="rect">
            <a:avLst/>
          </a:prstGeom>
        </p:spPr>
        <p:txBody>
          <a:bodyPr/>
          <a:lstStyle>
            <a:lvl1pPr>
              <a:defRPr sz="1600"/>
            </a:lvl1pPr>
          </a:lstStyle>
          <a:p>
            <a:r>
              <a:rPr lang="en-US" dirty="0" smtClean="0"/>
              <a:t>M3.02 – Data Life Cycle                    Fernando Aguilar</a:t>
            </a:r>
            <a:endParaRPr lang="en-US" dirty="0"/>
          </a:p>
        </p:txBody>
      </p:sp>
    </p:spTree>
    <p:extLst>
      <p:ext uri="{BB962C8B-B14F-4D97-AF65-F5344CB8AC3E}">
        <p14:creationId xmlns:p14="http://schemas.microsoft.com/office/powerpoint/2010/main" val="784552784"/>
      </p:ext>
    </p:extLst>
  </p:cSld>
  <p:clrMap bg1="lt1" tx1="dk1" bg2="lt2" tx2="dk2" accent1="accent1" accent2="accent2" accent3="accent3" accent4="accent4" accent5="accent5" accent6="accent6" hlink="hlink" folHlink="folHlink"/>
  <p:sldLayoutIdLst>
    <p:sldLayoutId id="2147483685" r:id="rId1"/>
    <p:sldLayoutId id="2147483686" r:id="rId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rd-alliance.github.io/metadata-director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w3.org/XML/Schem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chema.datacite.org/meta/kernel-4.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niso.org/publications/press/UnderstandingMetadata.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2999" y="1124530"/>
            <a:ext cx="7142747" cy="2387600"/>
          </a:xfrm>
        </p:spPr>
        <p:txBody>
          <a:bodyPr>
            <a:normAutofit/>
          </a:bodyPr>
          <a:lstStyle/>
          <a:p>
            <a:r>
              <a:rPr lang="es-ES" dirty="0" err="1" smtClean="0"/>
              <a:t>Introduction</a:t>
            </a:r>
            <a:r>
              <a:rPr lang="es-ES" dirty="0" smtClean="0"/>
              <a:t> to </a:t>
            </a:r>
            <a:r>
              <a:rPr lang="es-ES" dirty="0" err="1" smtClean="0"/>
              <a:t>Metadata</a:t>
            </a:r>
            <a:endParaRPr lang="es-ES" dirty="0"/>
          </a:p>
        </p:txBody>
      </p:sp>
      <p:sp>
        <p:nvSpPr>
          <p:cNvPr id="3" name="Subtítulo 2"/>
          <p:cNvSpPr>
            <a:spLocks noGrp="1"/>
          </p:cNvSpPr>
          <p:nvPr>
            <p:ph type="subTitle" idx="1"/>
          </p:nvPr>
        </p:nvSpPr>
        <p:spPr/>
        <p:txBody>
          <a:bodyPr/>
          <a:lstStyle/>
          <a:p>
            <a:endParaRPr lang="es-ES" dirty="0"/>
          </a:p>
          <a:p>
            <a:r>
              <a:rPr lang="es-ES" dirty="0" smtClean="0"/>
              <a:t>Fernando Aguilar</a:t>
            </a:r>
            <a:endParaRPr lang="es-ES" dirty="0"/>
          </a:p>
        </p:txBody>
      </p:sp>
    </p:spTree>
    <p:extLst>
      <p:ext uri="{BB962C8B-B14F-4D97-AF65-F5344CB8AC3E}">
        <p14:creationId xmlns:p14="http://schemas.microsoft.com/office/powerpoint/2010/main" val="61791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Metadata Standards</a:t>
            </a:r>
            <a:endParaRPr lang="en-US" dirty="0"/>
          </a:p>
        </p:txBody>
      </p:sp>
      <p:sp>
        <p:nvSpPr>
          <p:cNvPr id="3" name="2 Marcador de contenido"/>
          <p:cNvSpPr>
            <a:spLocks noGrp="1"/>
          </p:cNvSpPr>
          <p:nvPr>
            <p:ph idx="1"/>
          </p:nvPr>
        </p:nvSpPr>
        <p:spPr/>
        <p:txBody>
          <a:bodyPr/>
          <a:lstStyle/>
          <a:p>
            <a:r>
              <a:rPr lang="en-US" dirty="0" smtClean="0"/>
              <a:t>Due to its particularities, each scientific domain has its own metadata standards.</a:t>
            </a:r>
          </a:p>
          <a:p>
            <a:r>
              <a:rPr lang="en-US" dirty="0" smtClean="0"/>
              <a:t>RDA, the Research Data Alliance, integrates different working groups for metadata issues.</a:t>
            </a:r>
          </a:p>
          <a:p>
            <a:r>
              <a:rPr lang="en-US" dirty="0" smtClean="0"/>
              <a:t>One of them has release a directory containing a set of metadata standards: </a:t>
            </a:r>
          </a:p>
          <a:p>
            <a:pPr marL="0" indent="0" algn="ctr">
              <a:buNone/>
            </a:pPr>
            <a:r>
              <a:rPr lang="en-US" dirty="0" smtClean="0">
                <a:hlinkClick r:id="rId2"/>
              </a:rPr>
              <a:t>http</a:t>
            </a:r>
            <a:r>
              <a:rPr lang="en-US" dirty="0">
                <a:hlinkClick r:id="rId2"/>
              </a:rPr>
              <a:t>://rd-alliance.github.io/metadata-directory</a:t>
            </a:r>
            <a:r>
              <a:rPr lang="en-US" dirty="0" smtClean="0">
                <a:hlinkClick r:id="rId2"/>
              </a:rPr>
              <a:t>/</a:t>
            </a:r>
            <a:endParaRPr lang="en-US" dirty="0" smtClean="0"/>
          </a:p>
          <a:p>
            <a:pPr marL="0" indent="0">
              <a:buNone/>
            </a:pPr>
            <a:endParaRPr lang="en-US" dirty="0"/>
          </a:p>
          <a:p>
            <a:r>
              <a:rPr lang="en-US" dirty="0" smtClean="0"/>
              <a:t>The simplest standard is Dublin Core, which describes the context of any digital object.</a:t>
            </a:r>
          </a:p>
          <a:p>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10</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222152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Metadata </a:t>
            </a:r>
            <a:r>
              <a:rPr lang="en-US" dirty="0" smtClean="0"/>
              <a:t>importance</a:t>
            </a:r>
            <a:endParaRPr lang="en-US" dirty="0"/>
          </a:p>
        </p:txBody>
      </p:sp>
      <p:sp>
        <p:nvSpPr>
          <p:cNvPr id="3" name="2 Marcador de contenido"/>
          <p:cNvSpPr>
            <a:spLocks noGrp="1"/>
          </p:cNvSpPr>
          <p:nvPr>
            <p:ph idx="1"/>
          </p:nvPr>
        </p:nvSpPr>
        <p:spPr/>
        <p:txBody>
          <a:bodyPr>
            <a:normAutofit fontScale="92500" lnSpcReduction="10000"/>
          </a:bodyPr>
          <a:lstStyle/>
          <a:p>
            <a:r>
              <a:rPr lang="en-US" sz="2400" dirty="0" smtClean="0"/>
              <a:t>Metadata </a:t>
            </a:r>
            <a:r>
              <a:rPr lang="en-US" sz="2400" dirty="0"/>
              <a:t>needs to be managed to ensure ... </a:t>
            </a:r>
            <a:r>
              <a:rPr lang="en-US" sz="2400" dirty="0" smtClean="0"/>
              <a:t> </a:t>
            </a:r>
          </a:p>
          <a:p>
            <a:pPr lvl="1"/>
            <a:r>
              <a:rPr lang="en-US" sz="2000" u="sng" dirty="0" smtClean="0"/>
              <a:t>Availability</a:t>
            </a:r>
            <a:r>
              <a:rPr lang="en-US" sz="2000" dirty="0"/>
              <a:t>: metadata needs to be stored where it can be accessed and indexed so it can be found</a:t>
            </a:r>
            <a:r>
              <a:rPr lang="en-US" sz="2000" dirty="0" smtClean="0"/>
              <a:t>.</a:t>
            </a:r>
          </a:p>
          <a:p>
            <a:pPr lvl="1"/>
            <a:r>
              <a:rPr lang="en-US" sz="2000" u="sng" dirty="0" smtClean="0"/>
              <a:t>Quality</a:t>
            </a:r>
            <a:r>
              <a:rPr lang="en-US" sz="2000" dirty="0"/>
              <a:t>: metadata needs to be of consistent quality so users know that it can be trusted</a:t>
            </a:r>
            <a:r>
              <a:rPr lang="en-US" sz="2000" dirty="0" smtClean="0"/>
              <a:t>.</a:t>
            </a:r>
          </a:p>
          <a:p>
            <a:pPr lvl="1"/>
            <a:r>
              <a:rPr lang="en-US" sz="2000" u="sng" dirty="0" smtClean="0"/>
              <a:t>Persistence</a:t>
            </a:r>
            <a:r>
              <a:rPr lang="en-US" sz="2000" dirty="0"/>
              <a:t>: metadata needs to be kept over time</a:t>
            </a:r>
            <a:r>
              <a:rPr lang="en-US" sz="2000" dirty="0" smtClean="0"/>
              <a:t>.</a:t>
            </a:r>
          </a:p>
          <a:p>
            <a:pPr lvl="1"/>
            <a:r>
              <a:rPr lang="en-US" sz="2000" u="sng" dirty="0" smtClean="0"/>
              <a:t>Big Data</a:t>
            </a:r>
            <a:r>
              <a:rPr lang="en-US" sz="2000" dirty="0"/>
              <a:t>: Metadata can manage the entire data life cycle, processes, procedures and customers or users affecting specific business information and can provide an audit trail that can be essential, especially for regulated businesses, at any given point in time. </a:t>
            </a:r>
            <a:r>
              <a:rPr lang="en-US" sz="2000" dirty="0" smtClean="0"/>
              <a:t>Avoid Big Data to be unmanageable</a:t>
            </a:r>
            <a:r>
              <a:rPr lang="en-US" sz="2000" dirty="0"/>
              <a:t>.</a:t>
            </a:r>
            <a:endParaRPr lang="en-US" sz="2000" dirty="0" smtClean="0"/>
          </a:p>
          <a:p>
            <a:pPr lvl="1"/>
            <a:r>
              <a:rPr lang="en-US" sz="2000" u="sng" dirty="0" smtClean="0"/>
              <a:t>Open </a:t>
            </a:r>
            <a:r>
              <a:rPr lang="en-US" sz="2000" u="sng" dirty="0"/>
              <a:t>License</a:t>
            </a:r>
            <a:r>
              <a:rPr lang="en-US" sz="2000" dirty="0"/>
              <a:t>: metadata should be available under a public domain license to enable its reuse. </a:t>
            </a:r>
            <a:endParaRPr lang="en-US" sz="2000" dirty="0" smtClean="0"/>
          </a:p>
          <a:p>
            <a:r>
              <a:rPr lang="en-US" sz="2400" dirty="0" smtClean="0"/>
              <a:t>The </a:t>
            </a:r>
            <a:r>
              <a:rPr lang="en-US" sz="2400" dirty="0"/>
              <a:t>metadata lifecycle is larger than the data lifecycle: </a:t>
            </a:r>
          </a:p>
          <a:p>
            <a:pPr lvl="1"/>
            <a:r>
              <a:rPr lang="en-US" sz="2000" dirty="0" smtClean="0"/>
              <a:t>Metadata </a:t>
            </a:r>
            <a:r>
              <a:rPr lang="en-US" sz="2000" dirty="0"/>
              <a:t>may be created before data is created or captured, e.g. to inform about data that will be available in the future. </a:t>
            </a:r>
          </a:p>
          <a:p>
            <a:pPr lvl="1"/>
            <a:r>
              <a:rPr lang="en-US" sz="2000" dirty="0" smtClean="0"/>
              <a:t>Metadata </a:t>
            </a:r>
            <a:r>
              <a:rPr lang="en-US" sz="2000" dirty="0"/>
              <a:t>needs to be kept after data has been removed, e.g. to inform about data that has been decommissioned or withdrawn.</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11</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1325728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Dublin Core</a:t>
            </a:r>
            <a:endParaRPr lang="en-US" dirty="0"/>
          </a:p>
        </p:txBody>
      </p:sp>
      <p:sp>
        <p:nvSpPr>
          <p:cNvPr id="3" name="2 Marcador de contenido"/>
          <p:cNvSpPr>
            <a:spLocks noGrp="1"/>
          </p:cNvSpPr>
          <p:nvPr>
            <p:ph idx="1"/>
          </p:nvPr>
        </p:nvSpPr>
        <p:spPr/>
        <p:txBody>
          <a:bodyPr>
            <a:normAutofit/>
          </a:bodyPr>
          <a:lstStyle/>
          <a:p>
            <a:r>
              <a:rPr lang="en-US" dirty="0"/>
              <a:t>The </a:t>
            </a:r>
            <a:r>
              <a:rPr lang="en-US" b="1" dirty="0"/>
              <a:t>Dublin Core Schema</a:t>
            </a:r>
            <a:r>
              <a:rPr lang="en-US" dirty="0"/>
              <a:t> is a small set of vocabulary terms that can be used to describe web resources (video, images, web pages, etc.), as well as physical resources such as books or CDs, and objects like artworks</a:t>
            </a:r>
            <a:r>
              <a:rPr lang="en-US" dirty="0" smtClean="0"/>
              <a:t>.</a:t>
            </a:r>
          </a:p>
          <a:p>
            <a:r>
              <a:rPr lang="en-US" dirty="0"/>
              <a:t>The original set of 15 </a:t>
            </a:r>
            <a:r>
              <a:rPr lang="en-US" dirty="0" smtClean="0"/>
              <a:t>classic</a:t>
            </a:r>
            <a:r>
              <a:rPr lang="en-US" baseline="30000" dirty="0"/>
              <a:t> </a:t>
            </a:r>
            <a:r>
              <a:rPr lang="en-US" dirty="0" smtClean="0"/>
              <a:t>metadata terms</a:t>
            </a:r>
            <a:r>
              <a:rPr lang="en-US" dirty="0"/>
              <a:t> </a:t>
            </a:r>
            <a:r>
              <a:rPr lang="en-US" dirty="0" smtClean="0"/>
              <a:t>are </a:t>
            </a:r>
            <a:r>
              <a:rPr lang="en-US" dirty="0"/>
              <a:t>known as the Dublin Core Metadata Element </a:t>
            </a:r>
            <a:r>
              <a:rPr lang="en-US" dirty="0" smtClean="0"/>
              <a:t>Set.</a:t>
            </a:r>
          </a:p>
          <a:p>
            <a:pPr lvl="1"/>
            <a:r>
              <a:rPr lang="en-US" sz="2400" dirty="0"/>
              <a:t>Title</a:t>
            </a:r>
          </a:p>
          <a:p>
            <a:pPr lvl="1"/>
            <a:r>
              <a:rPr lang="en-US" sz="2400" dirty="0"/>
              <a:t>Creator</a:t>
            </a:r>
          </a:p>
          <a:p>
            <a:pPr lvl="1"/>
            <a:r>
              <a:rPr lang="en-US" sz="2400" dirty="0"/>
              <a:t>Subject</a:t>
            </a:r>
          </a:p>
          <a:p>
            <a:pPr lvl="1"/>
            <a:r>
              <a:rPr lang="en-US" sz="2400" dirty="0"/>
              <a:t>Description</a:t>
            </a:r>
          </a:p>
          <a:p>
            <a:pPr lvl="1"/>
            <a:r>
              <a:rPr lang="en-US" sz="2400" dirty="0"/>
              <a:t>Publisher</a:t>
            </a:r>
          </a:p>
          <a:p>
            <a:pPr lvl="1"/>
            <a:r>
              <a:rPr lang="en-US" sz="2400" dirty="0"/>
              <a:t>Contributor</a:t>
            </a:r>
          </a:p>
          <a:p>
            <a:pPr lvl="1"/>
            <a:r>
              <a:rPr lang="en-US" sz="2400" dirty="0"/>
              <a:t>Date</a:t>
            </a:r>
          </a:p>
          <a:p>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12</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
        <p:nvSpPr>
          <p:cNvPr id="7" name="6 Rectángulo"/>
          <p:cNvSpPr/>
          <p:nvPr/>
        </p:nvSpPr>
        <p:spPr>
          <a:xfrm>
            <a:off x="2847314" y="2591710"/>
            <a:ext cx="4572000" cy="3046988"/>
          </a:xfrm>
          <a:prstGeom prst="rect">
            <a:avLst/>
          </a:prstGeom>
        </p:spPr>
        <p:txBody>
          <a:bodyPr>
            <a:spAutoFit/>
          </a:bodyPr>
          <a:lstStyle/>
          <a:p>
            <a:pPr marL="285750" indent="-285750">
              <a:buFont typeface="Arial" panose="020B0604020202020204" pitchFamily="34" charset="0"/>
              <a:buChar char="•"/>
            </a:pPr>
            <a:r>
              <a:rPr lang="en-US" sz="2400" dirty="0"/>
              <a:t>Type</a:t>
            </a:r>
          </a:p>
          <a:p>
            <a:pPr marL="285750" indent="-285750">
              <a:buFont typeface="Arial" panose="020B0604020202020204" pitchFamily="34" charset="0"/>
              <a:buChar char="•"/>
            </a:pPr>
            <a:r>
              <a:rPr lang="en-US" sz="2400" dirty="0"/>
              <a:t>Format</a:t>
            </a:r>
          </a:p>
          <a:p>
            <a:pPr marL="285750" indent="-285750">
              <a:buFont typeface="Arial" panose="020B0604020202020204" pitchFamily="34" charset="0"/>
              <a:buChar char="•"/>
            </a:pPr>
            <a:r>
              <a:rPr lang="en-US" sz="2400" dirty="0"/>
              <a:t>Identifier</a:t>
            </a:r>
          </a:p>
          <a:p>
            <a:pPr marL="285750" indent="-285750">
              <a:buFont typeface="Arial" panose="020B0604020202020204" pitchFamily="34" charset="0"/>
              <a:buChar char="•"/>
            </a:pPr>
            <a:r>
              <a:rPr lang="en-US" sz="2400" dirty="0"/>
              <a:t>Source</a:t>
            </a:r>
          </a:p>
          <a:p>
            <a:pPr marL="285750" indent="-285750">
              <a:buFont typeface="Arial" panose="020B0604020202020204" pitchFamily="34" charset="0"/>
              <a:buChar char="•"/>
            </a:pPr>
            <a:r>
              <a:rPr lang="en-US" sz="2400" dirty="0"/>
              <a:t>Language</a:t>
            </a:r>
          </a:p>
          <a:p>
            <a:pPr marL="285750" indent="-285750">
              <a:buFont typeface="Arial" panose="020B0604020202020204" pitchFamily="34" charset="0"/>
              <a:buChar char="•"/>
            </a:pPr>
            <a:r>
              <a:rPr lang="en-US" sz="2400" dirty="0"/>
              <a:t>Relation</a:t>
            </a:r>
          </a:p>
          <a:p>
            <a:pPr marL="285750" indent="-285750">
              <a:buFont typeface="Arial" panose="020B0604020202020204" pitchFamily="34" charset="0"/>
              <a:buChar char="•"/>
            </a:pPr>
            <a:r>
              <a:rPr lang="en-US" sz="2400" dirty="0"/>
              <a:t>Coverage</a:t>
            </a:r>
          </a:p>
          <a:p>
            <a:pPr marL="285750" indent="-285750">
              <a:buFont typeface="Arial" panose="020B0604020202020204" pitchFamily="34" charset="0"/>
              <a:buChar char="•"/>
            </a:pPr>
            <a:r>
              <a:rPr lang="en-US" sz="2400" dirty="0"/>
              <a:t>Rights</a:t>
            </a:r>
          </a:p>
        </p:txBody>
      </p:sp>
    </p:spTree>
    <p:extLst>
      <p:ext uri="{BB962C8B-B14F-4D97-AF65-F5344CB8AC3E}">
        <p14:creationId xmlns:p14="http://schemas.microsoft.com/office/powerpoint/2010/main" val="3800285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Dublin Core</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13</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graphicFrame>
        <p:nvGraphicFramePr>
          <p:cNvPr id="6" name="5 Tabla"/>
          <p:cNvGraphicFramePr>
            <a:graphicFrameLocks noGrp="1"/>
          </p:cNvGraphicFramePr>
          <p:nvPr>
            <p:extLst>
              <p:ext uri="{D42A27DB-BD31-4B8C-83A1-F6EECF244321}">
                <p14:modId xmlns:p14="http://schemas.microsoft.com/office/powerpoint/2010/main" val="652681786"/>
              </p:ext>
            </p:extLst>
          </p:nvPr>
        </p:nvGraphicFramePr>
        <p:xfrm>
          <a:off x="144463" y="2388870"/>
          <a:ext cx="8764587" cy="2461260"/>
        </p:xfrm>
        <a:graphic>
          <a:graphicData uri="http://schemas.openxmlformats.org/drawingml/2006/table">
            <a:tbl>
              <a:tblPr/>
              <a:tblGrid>
                <a:gridCol w="2921529">
                  <a:extLst>
                    <a:ext uri="{9D8B030D-6E8A-4147-A177-3AD203B41FA5}">
                      <a16:colId xmlns:a16="http://schemas.microsoft.com/office/drawing/2014/main" xmlns="" val="20000"/>
                    </a:ext>
                  </a:extLst>
                </a:gridCol>
                <a:gridCol w="2921529">
                  <a:extLst>
                    <a:ext uri="{9D8B030D-6E8A-4147-A177-3AD203B41FA5}">
                      <a16:colId xmlns:a16="http://schemas.microsoft.com/office/drawing/2014/main" xmlns="" val="20001"/>
                    </a:ext>
                  </a:extLst>
                </a:gridCol>
                <a:gridCol w="2921529">
                  <a:extLst>
                    <a:ext uri="{9D8B030D-6E8A-4147-A177-3AD203B41FA5}">
                      <a16:colId xmlns:a16="http://schemas.microsoft.com/office/drawing/2014/main" xmlns="" val="20002"/>
                    </a:ext>
                  </a:extLst>
                </a:gridCol>
              </a:tblGrid>
              <a:tr h="0">
                <a:tc>
                  <a:txBody>
                    <a:bodyPr/>
                    <a:lstStyle/>
                    <a:p>
                      <a:pPr algn="ctr"/>
                      <a:r>
                        <a:rPr lang="en-US"/>
                        <a:t>Contenido</a:t>
                      </a:r>
                    </a:p>
                  </a:txBody>
                  <a:tcPr marL="38100" marR="38100" marT="38100" marB="38100" anchor="ctr">
                    <a:lnL>
                      <a:noFill/>
                    </a:lnL>
                    <a:lnR>
                      <a:noFill/>
                    </a:lnR>
                    <a:lnT>
                      <a:noFill/>
                    </a:lnT>
                    <a:lnB>
                      <a:noFill/>
                    </a:lnB>
                    <a:solidFill>
                      <a:srgbClr val="B7AE9C"/>
                    </a:solidFill>
                  </a:tcPr>
                </a:tc>
                <a:tc>
                  <a:txBody>
                    <a:bodyPr/>
                    <a:lstStyle/>
                    <a:p>
                      <a:pPr algn="ctr"/>
                      <a:r>
                        <a:rPr lang="en-US"/>
                        <a:t>Propiedad</a:t>
                      </a:r>
                      <a:br>
                        <a:rPr lang="en-US"/>
                      </a:br>
                      <a:r>
                        <a:rPr lang="en-US"/>
                        <a:t>Intelectual</a:t>
                      </a:r>
                    </a:p>
                  </a:txBody>
                  <a:tcPr marL="38100" marR="38100" marT="38100" marB="38100" anchor="ctr">
                    <a:lnL>
                      <a:noFill/>
                    </a:lnL>
                    <a:lnR>
                      <a:noFill/>
                    </a:lnR>
                    <a:lnT>
                      <a:noFill/>
                    </a:lnT>
                    <a:lnB>
                      <a:noFill/>
                    </a:lnB>
                    <a:solidFill>
                      <a:srgbClr val="B7AE9C"/>
                    </a:solidFill>
                  </a:tcPr>
                </a:tc>
                <a:tc>
                  <a:txBody>
                    <a:bodyPr/>
                    <a:lstStyle/>
                    <a:p>
                      <a:pPr algn="ctr"/>
                      <a:r>
                        <a:rPr lang="en-US"/>
                        <a:t>Instanciación</a:t>
                      </a:r>
                    </a:p>
                  </a:txBody>
                  <a:tcPr marL="38100" marR="38100" marT="38100" marB="38100" anchor="ctr">
                    <a:lnL>
                      <a:noFill/>
                    </a:lnL>
                    <a:lnR>
                      <a:noFill/>
                    </a:lnR>
                    <a:lnT>
                      <a:noFill/>
                    </a:lnT>
                    <a:lnB>
                      <a:noFill/>
                    </a:lnB>
                    <a:solidFill>
                      <a:srgbClr val="B7AE9C"/>
                    </a:solidFill>
                  </a:tcPr>
                </a:tc>
                <a:extLst>
                  <a:ext uri="{0D108BD9-81ED-4DB2-BD59-A6C34878D82A}">
                    <a16:rowId xmlns:a16="http://schemas.microsoft.com/office/drawing/2014/main" xmlns="" val="10000"/>
                  </a:ext>
                </a:extLst>
              </a:tr>
              <a:tr h="0">
                <a:tc>
                  <a:txBody>
                    <a:bodyPr/>
                    <a:lstStyle/>
                    <a:p>
                      <a:r>
                        <a:rPr lang="en-US" u="sng" dirty="0">
                          <a:solidFill>
                            <a:schemeClr val="tx1"/>
                          </a:solidFill>
                          <a:effectLst/>
                        </a:rPr>
                        <a:t>Title</a:t>
                      </a:r>
                      <a:endParaRPr lang="en-US" dirty="0">
                        <a:solidFill>
                          <a:schemeClr val="tx1"/>
                        </a:solidFill>
                      </a:endParaRPr>
                    </a:p>
                  </a:txBody>
                  <a:tcPr marL="38100" marR="38100" marT="38100" marB="38100" anchor="ctr">
                    <a:lnL>
                      <a:noFill/>
                    </a:lnL>
                    <a:lnR>
                      <a:noFill/>
                    </a:lnR>
                    <a:lnT>
                      <a:noFill/>
                    </a:lnT>
                    <a:lnB>
                      <a:noFill/>
                    </a:lnB>
                    <a:solidFill>
                      <a:srgbClr val="EFECE3"/>
                    </a:solidFill>
                  </a:tcPr>
                </a:tc>
                <a:tc>
                  <a:txBody>
                    <a:bodyPr/>
                    <a:lstStyle/>
                    <a:p>
                      <a:r>
                        <a:rPr lang="en-US" u="sng" dirty="0">
                          <a:solidFill>
                            <a:schemeClr val="tx1"/>
                          </a:solidFill>
                          <a:effectLst/>
                        </a:rPr>
                        <a:t>Creator</a:t>
                      </a:r>
                      <a:endParaRPr lang="en-US" dirty="0">
                        <a:solidFill>
                          <a:schemeClr val="tx1"/>
                        </a:solidFill>
                      </a:endParaRPr>
                    </a:p>
                  </a:txBody>
                  <a:tcPr marL="38100" marR="38100" marT="38100" marB="38100" anchor="ctr">
                    <a:lnL>
                      <a:noFill/>
                    </a:lnL>
                    <a:lnR>
                      <a:noFill/>
                    </a:lnR>
                    <a:lnT>
                      <a:noFill/>
                    </a:lnT>
                    <a:lnB>
                      <a:noFill/>
                    </a:lnB>
                    <a:solidFill>
                      <a:srgbClr val="EFECE3"/>
                    </a:solidFill>
                  </a:tcPr>
                </a:tc>
                <a:tc>
                  <a:txBody>
                    <a:bodyPr/>
                    <a:lstStyle/>
                    <a:p>
                      <a:r>
                        <a:rPr lang="en-US" u="sng" dirty="0">
                          <a:solidFill>
                            <a:schemeClr val="tx1"/>
                          </a:solidFill>
                          <a:effectLst/>
                        </a:rPr>
                        <a:t>Date</a:t>
                      </a:r>
                      <a:endParaRPr lang="en-US" dirty="0">
                        <a:solidFill>
                          <a:schemeClr val="tx1"/>
                        </a:solidFill>
                      </a:endParaRPr>
                    </a:p>
                  </a:txBody>
                  <a:tcPr marL="38100" marR="38100" marT="38100" marB="38100" anchor="ctr">
                    <a:lnL>
                      <a:noFill/>
                    </a:lnL>
                    <a:lnR>
                      <a:noFill/>
                    </a:lnR>
                    <a:lnT>
                      <a:noFill/>
                    </a:lnT>
                    <a:lnB>
                      <a:noFill/>
                    </a:lnB>
                    <a:solidFill>
                      <a:srgbClr val="EFECE3"/>
                    </a:solidFill>
                  </a:tcPr>
                </a:tc>
                <a:extLst>
                  <a:ext uri="{0D108BD9-81ED-4DB2-BD59-A6C34878D82A}">
                    <a16:rowId xmlns:a16="http://schemas.microsoft.com/office/drawing/2014/main" xmlns="" val="10001"/>
                  </a:ext>
                </a:extLst>
              </a:tr>
              <a:tr h="0">
                <a:tc>
                  <a:txBody>
                    <a:bodyPr/>
                    <a:lstStyle/>
                    <a:p>
                      <a:r>
                        <a:rPr lang="en-US" u="sng" dirty="0">
                          <a:solidFill>
                            <a:schemeClr val="tx1"/>
                          </a:solidFill>
                          <a:effectLst/>
                        </a:rPr>
                        <a:t>Subject</a:t>
                      </a:r>
                      <a:endParaRPr lang="en-US" dirty="0">
                        <a:solidFill>
                          <a:schemeClr val="tx1"/>
                        </a:solidFill>
                      </a:endParaRPr>
                    </a:p>
                  </a:txBody>
                  <a:tcPr marL="38100" marR="38100" marT="38100" marB="38100" anchor="ctr">
                    <a:lnL>
                      <a:noFill/>
                    </a:lnL>
                    <a:lnR>
                      <a:noFill/>
                    </a:lnR>
                    <a:lnT>
                      <a:noFill/>
                    </a:lnT>
                    <a:lnB>
                      <a:noFill/>
                    </a:lnB>
                    <a:solidFill>
                      <a:srgbClr val="EFECE3"/>
                    </a:solidFill>
                  </a:tcPr>
                </a:tc>
                <a:tc>
                  <a:txBody>
                    <a:bodyPr/>
                    <a:lstStyle/>
                    <a:p>
                      <a:r>
                        <a:rPr lang="en-US" u="sng" dirty="0">
                          <a:solidFill>
                            <a:schemeClr val="tx1"/>
                          </a:solidFill>
                          <a:effectLst/>
                        </a:rPr>
                        <a:t>Publisher</a:t>
                      </a:r>
                      <a:endParaRPr lang="en-US" dirty="0">
                        <a:solidFill>
                          <a:schemeClr val="tx1"/>
                        </a:solidFill>
                      </a:endParaRPr>
                    </a:p>
                  </a:txBody>
                  <a:tcPr marL="38100" marR="38100" marT="38100" marB="38100" anchor="ctr">
                    <a:lnL>
                      <a:noFill/>
                    </a:lnL>
                    <a:lnR>
                      <a:noFill/>
                    </a:lnR>
                    <a:lnT>
                      <a:noFill/>
                    </a:lnT>
                    <a:lnB>
                      <a:noFill/>
                    </a:lnB>
                    <a:solidFill>
                      <a:srgbClr val="EFECE3"/>
                    </a:solidFill>
                  </a:tcPr>
                </a:tc>
                <a:tc>
                  <a:txBody>
                    <a:bodyPr/>
                    <a:lstStyle/>
                    <a:p>
                      <a:r>
                        <a:rPr lang="en-US" u="sng" dirty="0">
                          <a:solidFill>
                            <a:schemeClr val="tx1"/>
                          </a:solidFill>
                          <a:effectLst/>
                        </a:rPr>
                        <a:t>Type</a:t>
                      </a:r>
                      <a:endParaRPr lang="en-US" dirty="0">
                        <a:solidFill>
                          <a:schemeClr val="tx1"/>
                        </a:solidFill>
                      </a:endParaRPr>
                    </a:p>
                  </a:txBody>
                  <a:tcPr marL="38100" marR="38100" marT="38100" marB="38100" anchor="ctr">
                    <a:lnL>
                      <a:noFill/>
                    </a:lnL>
                    <a:lnR>
                      <a:noFill/>
                    </a:lnR>
                    <a:lnT>
                      <a:noFill/>
                    </a:lnT>
                    <a:lnB>
                      <a:noFill/>
                    </a:lnB>
                    <a:solidFill>
                      <a:srgbClr val="EFECE3"/>
                    </a:solidFill>
                  </a:tcPr>
                </a:tc>
                <a:extLst>
                  <a:ext uri="{0D108BD9-81ED-4DB2-BD59-A6C34878D82A}">
                    <a16:rowId xmlns:a16="http://schemas.microsoft.com/office/drawing/2014/main" xmlns="" val="10002"/>
                  </a:ext>
                </a:extLst>
              </a:tr>
              <a:tr h="0">
                <a:tc>
                  <a:txBody>
                    <a:bodyPr/>
                    <a:lstStyle/>
                    <a:p>
                      <a:r>
                        <a:rPr lang="en-US" u="sng" dirty="0">
                          <a:solidFill>
                            <a:schemeClr val="tx1"/>
                          </a:solidFill>
                          <a:effectLst/>
                        </a:rPr>
                        <a:t>Description</a:t>
                      </a:r>
                      <a:endParaRPr lang="en-US" dirty="0">
                        <a:solidFill>
                          <a:schemeClr val="tx1"/>
                        </a:solidFill>
                      </a:endParaRPr>
                    </a:p>
                  </a:txBody>
                  <a:tcPr marL="38100" marR="38100" marT="38100" marB="38100" anchor="ctr">
                    <a:lnL>
                      <a:noFill/>
                    </a:lnL>
                    <a:lnR>
                      <a:noFill/>
                    </a:lnR>
                    <a:lnT>
                      <a:noFill/>
                    </a:lnT>
                    <a:lnB>
                      <a:noFill/>
                    </a:lnB>
                    <a:solidFill>
                      <a:srgbClr val="EFECE3"/>
                    </a:solidFill>
                  </a:tcPr>
                </a:tc>
                <a:tc>
                  <a:txBody>
                    <a:bodyPr/>
                    <a:lstStyle/>
                    <a:p>
                      <a:r>
                        <a:rPr lang="en-US" u="sng" dirty="0">
                          <a:solidFill>
                            <a:schemeClr val="tx1"/>
                          </a:solidFill>
                          <a:effectLst/>
                        </a:rPr>
                        <a:t>Contributor</a:t>
                      </a:r>
                      <a:endParaRPr lang="en-US" dirty="0">
                        <a:solidFill>
                          <a:schemeClr val="tx1"/>
                        </a:solidFill>
                      </a:endParaRPr>
                    </a:p>
                  </a:txBody>
                  <a:tcPr marL="38100" marR="38100" marT="38100" marB="38100" anchor="ctr">
                    <a:lnL>
                      <a:noFill/>
                    </a:lnL>
                    <a:lnR>
                      <a:noFill/>
                    </a:lnR>
                    <a:lnT>
                      <a:noFill/>
                    </a:lnT>
                    <a:lnB>
                      <a:noFill/>
                    </a:lnB>
                    <a:solidFill>
                      <a:srgbClr val="EFECE3"/>
                    </a:solidFill>
                  </a:tcPr>
                </a:tc>
                <a:tc>
                  <a:txBody>
                    <a:bodyPr/>
                    <a:lstStyle/>
                    <a:p>
                      <a:r>
                        <a:rPr lang="en-US" u="sng" dirty="0">
                          <a:solidFill>
                            <a:schemeClr val="tx1"/>
                          </a:solidFill>
                          <a:effectLst/>
                        </a:rPr>
                        <a:t>Format</a:t>
                      </a:r>
                      <a:endParaRPr lang="en-US" dirty="0">
                        <a:solidFill>
                          <a:schemeClr val="tx1"/>
                        </a:solidFill>
                      </a:endParaRPr>
                    </a:p>
                  </a:txBody>
                  <a:tcPr marL="38100" marR="38100" marT="38100" marB="38100" anchor="ctr">
                    <a:lnL>
                      <a:noFill/>
                    </a:lnL>
                    <a:lnR>
                      <a:noFill/>
                    </a:lnR>
                    <a:lnT>
                      <a:noFill/>
                    </a:lnT>
                    <a:lnB>
                      <a:noFill/>
                    </a:lnB>
                    <a:solidFill>
                      <a:srgbClr val="EFECE3"/>
                    </a:solidFill>
                  </a:tcPr>
                </a:tc>
                <a:extLst>
                  <a:ext uri="{0D108BD9-81ED-4DB2-BD59-A6C34878D82A}">
                    <a16:rowId xmlns:a16="http://schemas.microsoft.com/office/drawing/2014/main" xmlns="" val="10003"/>
                  </a:ext>
                </a:extLst>
              </a:tr>
              <a:tr h="0">
                <a:tc>
                  <a:txBody>
                    <a:bodyPr/>
                    <a:lstStyle/>
                    <a:p>
                      <a:r>
                        <a:rPr lang="en-US" u="sng" dirty="0">
                          <a:solidFill>
                            <a:schemeClr val="tx1"/>
                          </a:solidFill>
                          <a:effectLst/>
                        </a:rPr>
                        <a:t>Source</a:t>
                      </a:r>
                      <a:endParaRPr lang="en-US" dirty="0">
                        <a:solidFill>
                          <a:schemeClr val="tx1"/>
                        </a:solidFill>
                      </a:endParaRPr>
                    </a:p>
                  </a:txBody>
                  <a:tcPr marL="38100" marR="38100" marT="38100" marB="38100" anchor="ctr">
                    <a:lnL>
                      <a:noFill/>
                    </a:lnL>
                    <a:lnR>
                      <a:noFill/>
                    </a:lnR>
                    <a:lnT>
                      <a:noFill/>
                    </a:lnT>
                    <a:lnB>
                      <a:noFill/>
                    </a:lnB>
                    <a:solidFill>
                      <a:srgbClr val="EFECE3"/>
                    </a:solidFill>
                  </a:tcPr>
                </a:tc>
                <a:tc>
                  <a:txBody>
                    <a:bodyPr/>
                    <a:lstStyle/>
                    <a:p>
                      <a:r>
                        <a:rPr lang="en-US" u="sng" dirty="0">
                          <a:solidFill>
                            <a:schemeClr val="tx1"/>
                          </a:solidFill>
                          <a:effectLst/>
                        </a:rPr>
                        <a:t>Rights</a:t>
                      </a:r>
                      <a:endParaRPr lang="en-US" dirty="0">
                        <a:solidFill>
                          <a:schemeClr val="tx1"/>
                        </a:solidFill>
                      </a:endParaRPr>
                    </a:p>
                  </a:txBody>
                  <a:tcPr marL="38100" marR="38100" marT="38100" marB="38100" anchor="ctr">
                    <a:lnL>
                      <a:noFill/>
                    </a:lnL>
                    <a:lnR>
                      <a:noFill/>
                    </a:lnR>
                    <a:lnT>
                      <a:noFill/>
                    </a:lnT>
                    <a:lnB>
                      <a:noFill/>
                    </a:lnB>
                    <a:solidFill>
                      <a:srgbClr val="EFECE3"/>
                    </a:solidFill>
                  </a:tcPr>
                </a:tc>
                <a:tc>
                  <a:txBody>
                    <a:bodyPr/>
                    <a:lstStyle/>
                    <a:p>
                      <a:r>
                        <a:rPr lang="en-US" u="sng" dirty="0">
                          <a:solidFill>
                            <a:schemeClr val="tx1"/>
                          </a:solidFill>
                          <a:effectLst/>
                        </a:rPr>
                        <a:t>Identifier</a:t>
                      </a:r>
                      <a:endParaRPr lang="en-US" dirty="0">
                        <a:solidFill>
                          <a:schemeClr val="tx1"/>
                        </a:solidFill>
                      </a:endParaRPr>
                    </a:p>
                  </a:txBody>
                  <a:tcPr marL="38100" marR="38100" marT="38100" marB="38100" anchor="ctr">
                    <a:lnL>
                      <a:noFill/>
                    </a:lnL>
                    <a:lnR>
                      <a:noFill/>
                    </a:lnR>
                    <a:lnT>
                      <a:noFill/>
                    </a:lnT>
                    <a:lnB>
                      <a:noFill/>
                    </a:lnB>
                    <a:solidFill>
                      <a:srgbClr val="EFECE3"/>
                    </a:solidFill>
                  </a:tcPr>
                </a:tc>
                <a:extLst>
                  <a:ext uri="{0D108BD9-81ED-4DB2-BD59-A6C34878D82A}">
                    <a16:rowId xmlns:a16="http://schemas.microsoft.com/office/drawing/2014/main" xmlns="" val="10004"/>
                  </a:ext>
                </a:extLst>
              </a:tr>
              <a:tr h="0">
                <a:tc>
                  <a:txBody>
                    <a:bodyPr/>
                    <a:lstStyle/>
                    <a:p>
                      <a:r>
                        <a:rPr lang="en-US" u="sng" dirty="0">
                          <a:solidFill>
                            <a:schemeClr val="tx1"/>
                          </a:solidFill>
                          <a:effectLst/>
                        </a:rPr>
                        <a:t>Language</a:t>
                      </a:r>
                      <a:endParaRPr lang="en-US" dirty="0">
                        <a:solidFill>
                          <a:schemeClr val="tx1"/>
                        </a:solidFill>
                      </a:endParaRPr>
                    </a:p>
                  </a:txBody>
                  <a:tcPr marL="38100" marR="38100" marT="38100" marB="38100" anchor="ctr">
                    <a:lnL>
                      <a:noFill/>
                    </a:lnL>
                    <a:lnR>
                      <a:noFill/>
                    </a:lnR>
                    <a:lnT>
                      <a:noFill/>
                    </a:lnT>
                    <a:lnB>
                      <a:noFill/>
                    </a:lnB>
                    <a:solidFill>
                      <a:srgbClr val="EFECE3"/>
                    </a:solidFill>
                  </a:tcPr>
                </a:tc>
                <a:tc>
                  <a:txBody>
                    <a:bodyPr/>
                    <a:lstStyle/>
                    <a:p>
                      <a:r>
                        <a:rPr lang="en-US">
                          <a:solidFill>
                            <a:schemeClr val="tx1"/>
                          </a:solidFill>
                        </a:rPr>
                        <a:t> </a:t>
                      </a:r>
                    </a:p>
                  </a:txBody>
                  <a:tcPr marL="38100" marR="38100" marT="38100" marB="38100" anchor="ctr">
                    <a:lnL>
                      <a:noFill/>
                    </a:lnL>
                    <a:lnR>
                      <a:noFill/>
                    </a:lnR>
                    <a:lnT>
                      <a:noFill/>
                    </a:lnT>
                    <a:lnB>
                      <a:noFill/>
                    </a:lnB>
                    <a:solidFill>
                      <a:srgbClr val="EFECE3"/>
                    </a:solidFill>
                  </a:tcPr>
                </a:tc>
                <a:tc>
                  <a:txBody>
                    <a:bodyPr/>
                    <a:lstStyle/>
                    <a:p>
                      <a:r>
                        <a:rPr lang="en-US">
                          <a:solidFill>
                            <a:schemeClr val="tx1"/>
                          </a:solidFill>
                        </a:rPr>
                        <a:t> </a:t>
                      </a:r>
                    </a:p>
                  </a:txBody>
                  <a:tcPr marL="38100" marR="38100" marT="38100" marB="38100" anchor="ctr">
                    <a:lnL>
                      <a:noFill/>
                    </a:lnL>
                    <a:lnR>
                      <a:noFill/>
                    </a:lnR>
                    <a:lnT>
                      <a:noFill/>
                    </a:lnT>
                    <a:lnB>
                      <a:noFill/>
                    </a:lnB>
                    <a:solidFill>
                      <a:srgbClr val="EFECE3"/>
                    </a:solidFill>
                  </a:tcPr>
                </a:tc>
                <a:extLst>
                  <a:ext uri="{0D108BD9-81ED-4DB2-BD59-A6C34878D82A}">
                    <a16:rowId xmlns:a16="http://schemas.microsoft.com/office/drawing/2014/main" xmlns="" val="10005"/>
                  </a:ext>
                </a:extLst>
              </a:tr>
              <a:tr h="0">
                <a:tc>
                  <a:txBody>
                    <a:bodyPr/>
                    <a:lstStyle/>
                    <a:p>
                      <a:r>
                        <a:rPr lang="en-US" u="sng" dirty="0">
                          <a:solidFill>
                            <a:schemeClr val="tx1"/>
                          </a:solidFill>
                          <a:effectLst/>
                        </a:rPr>
                        <a:t>Relation</a:t>
                      </a:r>
                      <a:endParaRPr lang="en-US" dirty="0">
                        <a:solidFill>
                          <a:schemeClr val="tx1"/>
                        </a:solidFill>
                      </a:endParaRPr>
                    </a:p>
                  </a:txBody>
                  <a:tcPr marL="38100" marR="38100" marT="38100" marB="38100" anchor="ctr">
                    <a:lnL>
                      <a:noFill/>
                    </a:lnL>
                    <a:lnR>
                      <a:noFill/>
                    </a:lnR>
                    <a:lnT>
                      <a:noFill/>
                    </a:lnT>
                    <a:lnB>
                      <a:noFill/>
                    </a:lnB>
                    <a:solidFill>
                      <a:srgbClr val="EFECE3"/>
                    </a:solidFill>
                  </a:tcPr>
                </a:tc>
                <a:tc>
                  <a:txBody>
                    <a:bodyPr/>
                    <a:lstStyle/>
                    <a:p>
                      <a:r>
                        <a:rPr lang="en-US">
                          <a:solidFill>
                            <a:schemeClr val="tx1"/>
                          </a:solidFill>
                        </a:rPr>
                        <a:t> </a:t>
                      </a:r>
                    </a:p>
                  </a:txBody>
                  <a:tcPr marL="38100" marR="38100" marT="38100" marB="38100" anchor="ctr">
                    <a:lnL>
                      <a:noFill/>
                    </a:lnL>
                    <a:lnR>
                      <a:noFill/>
                    </a:lnR>
                    <a:lnT>
                      <a:noFill/>
                    </a:lnT>
                    <a:lnB>
                      <a:noFill/>
                    </a:lnB>
                    <a:solidFill>
                      <a:srgbClr val="EFECE3"/>
                    </a:solidFill>
                  </a:tcPr>
                </a:tc>
                <a:tc>
                  <a:txBody>
                    <a:bodyPr/>
                    <a:lstStyle/>
                    <a:p>
                      <a:r>
                        <a:rPr lang="en-US" dirty="0">
                          <a:solidFill>
                            <a:schemeClr val="tx1"/>
                          </a:solidFill>
                        </a:rPr>
                        <a:t> </a:t>
                      </a:r>
                    </a:p>
                  </a:txBody>
                  <a:tcPr marL="38100" marR="38100" marT="38100" marB="38100" anchor="ctr">
                    <a:lnL>
                      <a:noFill/>
                    </a:lnL>
                    <a:lnR>
                      <a:noFill/>
                    </a:lnR>
                    <a:lnT>
                      <a:noFill/>
                    </a:lnT>
                    <a:lnB>
                      <a:noFill/>
                    </a:lnB>
                    <a:solidFill>
                      <a:srgbClr val="EFECE3"/>
                    </a:solidFill>
                  </a:tcPr>
                </a:tc>
                <a:extLst>
                  <a:ext uri="{0D108BD9-81ED-4DB2-BD59-A6C34878D82A}">
                    <a16:rowId xmlns:a16="http://schemas.microsoft.com/office/drawing/2014/main" xmlns="" val="10006"/>
                  </a:ext>
                </a:extLst>
              </a:tr>
              <a:tr h="0">
                <a:tc>
                  <a:txBody>
                    <a:bodyPr/>
                    <a:lstStyle/>
                    <a:p>
                      <a:r>
                        <a:rPr lang="en-US" u="sng" dirty="0">
                          <a:solidFill>
                            <a:schemeClr val="tx1"/>
                          </a:solidFill>
                          <a:effectLst/>
                        </a:rPr>
                        <a:t>Coverage</a:t>
                      </a:r>
                      <a:endParaRPr lang="en-US" dirty="0">
                        <a:solidFill>
                          <a:schemeClr val="tx1"/>
                        </a:solidFill>
                      </a:endParaRPr>
                    </a:p>
                  </a:txBody>
                  <a:tcPr marL="38100" marR="38100" marT="38100" marB="38100" anchor="ctr">
                    <a:lnL>
                      <a:noFill/>
                    </a:lnL>
                    <a:lnR>
                      <a:noFill/>
                    </a:lnR>
                    <a:lnT>
                      <a:noFill/>
                    </a:lnT>
                    <a:lnB>
                      <a:noFill/>
                    </a:lnB>
                    <a:solidFill>
                      <a:srgbClr val="EFECE3"/>
                    </a:solidFill>
                  </a:tcPr>
                </a:tc>
                <a:tc>
                  <a:txBody>
                    <a:bodyPr/>
                    <a:lstStyle/>
                    <a:p>
                      <a:r>
                        <a:rPr lang="en-US">
                          <a:solidFill>
                            <a:schemeClr val="tx1"/>
                          </a:solidFill>
                        </a:rPr>
                        <a:t> </a:t>
                      </a:r>
                    </a:p>
                  </a:txBody>
                  <a:tcPr marL="38100" marR="38100" marT="38100" marB="38100" anchor="ctr">
                    <a:lnL>
                      <a:noFill/>
                    </a:lnL>
                    <a:lnR>
                      <a:noFill/>
                    </a:lnR>
                    <a:lnT>
                      <a:noFill/>
                    </a:lnT>
                    <a:lnB>
                      <a:noFill/>
                    </a:lnB>
                    <a:solidFill>
                      <a:srgbClr val="EFECE3"/>
                    </a:solidFill>
                  </a:tcPr>
                </a:tc>
                <a:tc>
                  <a:txBody>
                    <a:bodyPr/>
                    <a:lstStyle/>
                    <a:p>
                      <a:r>
                        <a:rPr lang="en-US" dirty="0">
                          <a:solidFill>
                            <a:schemeClr val="tx1"/>
                          </a:solidFill>
                        </a:rPr>
                        <a:t> </a:t>
                      </a:r>
                    </a:p>
                  </a:txBody>
                  <a:tcPr marL="38100" marR="38100" marT="38100" marB="38100" anchor="ctr">
                    <a:lnL>
                      <a:noFill/>
                    </a:lnL>
                    <a:lnR>
                      <a:noFill/>
                    </a:lnR>
                    <a:lnT>
                      <a:noFill/>
                    </a:lnT>
                    <a:lnB>
                      <a:noFill/>
                    </a:lnB>
                    <a:solidFill>
                      <a:srgbClr val="EFECE3"/>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525064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Dublin Core</a:t>
            </a:r>
            <a:endParaRPr lang="en-US" dirty="0"/>
          </a:p>
        </p:txBody>
      </p:sp>
      <p:sp>
        <p:nvSpPr>
          <p:cNvPr id="3" name="2 Marcador de contenido"/>
          <p:cNvSpPr>
            <a:spLocks noGrp="1"/>
          </p:cNvSpPr>
          <p:nvPr>
            <p:ph idx="1"/>
          </p:nvPr>
        </p:nvSpPr>
        <p:spPr/>
        <p:txBody>
          <a:bodyPr>
            <a:normAutofit fontScale="62500" lnSpcReduction="20000"/>
          </a:bodyPr>
          <a:lstStyle/>
          <a:p>
            <a:r>
              <a:rPr lang="en-US" sz="2700" dirty="0" smtClean="0"/>
              <a:t>Title: </a:t>
            </a:r>
            <a:r>
              <a:rPr lang="es-ES" sz="2200" dirty="0"/>
              <a:t>el nombre dado a un recurso, habitualmente por el autor.</a:t>
            </a:r>
            <a:endParaRPr lang="en-US" sz="3200" dirty="0"/>
          </a:p>
          <a:p>
            <a:r>
              <a:rPr lang="en-US" sz="2700" dirty="0" smtClean="0"/>
              <a:t>Creator: </a:t>
            </a:r>
            <a:r>
              <a:rPr lang="es-ES" sz="1900" dirty="0"/>
              <a:t>la persona u organización responsable de la creación del contenido intelectual del recurso. Por ejemplo, los autores en el caso de documentos escritos; artistas, fotógrafos e ilustradores en el caso de recursos visuales.</a:t>
            </a:r>
            <a:endParaRPr lang="en-US" sz="3200" dirty="0"/>
          </a:p>
          <a:p>
            <a:r>
              <a:rPr lang="en-US" sz="2700" dirty="0" smtClean="0"/>
              <a:t>Subject: </a:t>
            </a:r>
            <a:r>
              <a:rPr lang="es-ES" sz="1600" dirty="0"/>
              <a:t> </a:t>
            </a:r>
            <a:r>
              <a:rPr lang="es-ES" sz="1900" dirty="0"/>
              <a:t>los temas del recurso. Típicamente, </a:t>
            </a:r>
            <a:r>
              <a:rPr lang="es-ES" sz="1900" dirty="0" err="1"/>
              <a:t>Subject</a:t>
            </a:r>
            <a:r>
              <a:rPr lang="es-ES" sz="1900" dirty="0"/>
              <a:t> expresará las claves o frases que describen el título o el contenido del recurso. Se fomentará el uso de vocabularios controlados y de sistemas de clasificación formales.</a:t>
            </a:r>
            <a:endParaRPr lang="en-US" sz="3200" dirty="0"/>
          </a:p>
          <a:p>
            <a:r>
              <a:rPr lang="en-US" sz="2700" dirty="0" smtClean="0"/>
              <a:t>Description: </a:t>
            </a:r>
            <a:r>
              <a:rPr lang="es-ES" sz="1800" dirty="0"/>
              <a:t> </a:t>
            </a:r>
            <a:r>
              <a:rPr lang="es-ES" sz="2200" dirty="0"/>
              <a:t>una descripción textual del recurso. Puede ser un resumen en el caso de un documento o una descripción del contenido en el caso de un documento visual.</a:t>
            </a:r>
            <a:endParaRPr lang="en-US" sz="3200" dirty="0"/>
          </a:p>
          <a:p>
            <a:r>
              <a:rPr lang="en-US" sz="2700" dirty="0" smtClean="0"/>
              <a:t>Publisher: </a:t>
            </a:r>
            <a:r>
              <a:rPr lang="es-ES" sz="1900" dirty="0"/>
              <a:t>la entidad responsable de hacer que el recurso se encuentre disponible en la red en su formato actual.</a:t>
            </a:r>
            <a:endParaRPr lang="en-US" sz="3200" dirty="0"/>
          </a:p>
          <a:p>
            <a:r>
              <a:rPr lang="en-US" sz="2700" dirty="0" smtClean="0"/>
              <a:t>Contributor: </a:t>
            </a:r>
            <a:r>
              <a:rPr lang="es-ES" sz="1900" dirty="0"/>
              <a:t>una persona u organización que haya tenido una contribución intelectual significativa</a:t>
            </a:r>
            <a:endParaRPr lang="en-US" sz="2700" dirty="0"/>
          </a:p>
          <a:p>
            <a:r>
              <a:rPr lang="en-US" sz="2700" dirty="0" smtClean="0"/>
              <a:t>Date:</a:t>
            </a:r>
            <a:r>
              <a:rPr lang="es-ES" sz="1600" dirty="0"/>
              <a:t> </a:t>
            </a:r>
            <a:r>
              <a:rPr lang="es-ES" sz="1600" dirty="0" smtClean="0"/>
              <a:t> </a:t>
            </a:r>
            <a:r>
              <a:rPr lang="es-ES" sz="1900" dirty="0" smtClean="0"/>
              <a:t>una </a:t>
            </a:r>
            <a:r>
              <a:rPr lang="es-ES" sz="1900" dirty="0"/>
              <a:t>fecha en la cual el recurso se puso a disposición del usuario en su forma actual.</a:t>
            </a:r>
            <a:endParaRPr lang="en-US" sz="3200" dirty="0" smtClean="0"/>
          </a:p>
          <a:p>
            <a:r>
              <a:rPr lang="en-US" sz="2800" dirty="0" smtClean="0"/>
              <a:t>Type: </a:t>
            </a:r>
            <a:r>
              <a:rPr lang="es-ES" sz="2200" dirty="0"/>
              <a:t>la categoría del recurso. Por ejemplo, página personal, romance, poema, diccionario, etc.</a:t>
            </a:r>
            <a:endParaRPr lang="en-US" sz="3800" dirty="0"/>
          </a:p>
          <a:p>
            <a:r>
              <a:rPr lang="en-US" sz="2800" dirty="0" smtClean="0"/>
              <a:t>Format: </a:t>
            </a:r>
            <a:r>
              <a:rPr lang="es-ES" sz="1900" dirty="0"/>
              <a:t>es el formato de datos de un recurso, usado para identificar el software y, posiblemente, el hardware que se necesitaría para mostrar el recurso.</a:t>
            </a:r>
            <a:endParaRPr lang="en-US" sz="2800" dirty="0"/>
          </a:p>
          <a:p>
            <a:r>
              <a:rPr lang="en-US" sz="2800" dirty="0" smtClean="0"/>
              <a:t>Identifier: </a:t>
            </a:r>
            <a:r>
              <a:rPr lang="en-US" sz="1900" dirty="0" err="1"/>
              <a:t>secuencia</a:t>
            </a:r>
            <a:r>
              <a:rPr lang="en-US" sz="1900" dirty="0"/>
              <a:t> de </a:t>
            </a:r>
            <a:r>
              <a:rPr lang="en-US" sz="1900" dirty="0" err="1"/>
              <a:t>caracteres</a:t>
            </a:r>
            <a:r>
              <a:rPr lang="en-US" sz="1900" dirty="0"/>
              <a:t> </a:t>
            </a:r>
            <a:r>
              <a:rPr lang="en-US" sz="1900" dirty="0" err="1"/>
              <a:t>utilizados</a:t>
            </a:r>
            <a:r>
              <a:rPr lang="en-US" sz="1900" dirty="0"/>
              <a:t> para </a:t>
            </a:r>
            <a:r>
              <a:rPr lang="en-US" sz="1900" dirty="0" err="1"/>
              <a:t>identificar</a:t>
            </a:r>
            <a:r>
              <a:rPr lang="en-US" sz="1900" dirty="0"/>
              <a:t> </a:t>
            </a:r>
            <a:r>
              <a:rPr lang="en-US" sz="1900" dirty="0" err="1"/>
              <a:t>unívocamente</a:t>
            </a:r>
            <a:r>
              <a:rPr lang="en-US" sz="1900" dirty="0"/>
              <a:t> un </a:t>
            </a:r>
            <a:r>
              <a:rPr lang="en-US" sz="1900" dirty="0" err="1"/>
              <a:t>recurso</a:t>
            </a:r>
            <a:r>
              <a:rPr lang="en-US" sz="1900" dirty="0"/>
              <a:t>.</a:t>
            </a:r>
            <a:endParaRPr lang="en-US" sz="3800" dirty="0"/>
          </a:p>
          <a:p>
            <a:r>
              <a:rPr lang="en-US" sz="2800" dirty="0" smtClean="0"/>
              <a:t>Source: </a:t>
            </a:r>
            <a:r>
              <a:rPr lang="es-ES" sz="1900" dirty="0"/>
              <a:t>secuencia de caracteres usados para identificar unívocamente un trabajo a partir del cual proviene el recurso actual.</a:t>
            </a:r>
            <a:endParaRPr lang="en-US" sz="2800" dirty="0"/>
          </a:p>
          <a:p>
            <a:r>
              <a:rPr lang="en-US" sz="2800" dirty="0" smtClean="0"/>
              <a:t>Language: </a:t>
            </a:r>
            <a:r>
              <a:rPr lang="es-ES" sz="1900" dirty="0"/>
              <a:t> Idioma/s del contenido intelectual del recurso.</a:t>
            </a:r>
            <a:endParaRPr lang="en-US" sz="3800" dirty="0"/>
          </a:p>
          <a:p>
            <a:r>
              <a:rPr lang="en-US" sz="2800" dirty="0" smtClean="0"/>
              <a:t>Relation: </a:t>
            </a:r>
            <a:r>
              <a:rPr lang="es-ES" sz="2000" dirty="0"/>
              <a:t>es un identificador de un segundo recurso y su relación con el recurso actual. Este elemento permite enlazar los recursos relacionados y las descripciones de los recursos.</a:t>
            </a:r>
            <a:endParaRPr lang="en-US" sz="3600" dirty="0"/>
          </a:p>
          <a:p>
            <a:r>
              <a:rPr lang="en-US" sz="2800" dirty="0" smtClean="0"/>
              <a:t>Coverage: </a:t>
            </a:r>
            <a:r>
              <a:rPr lang="es-ES" sz="1600" dirty="0"/>
              <a:t> </a:t>
            </a:r>
            <a:r>
              <a:rPr lang="es-ES" sz="1900" dirty="0"/>
              <a:t>es la característica de cobertura espacial y/o temporal del contenido intelectual del recurso.</a:t>
            </a:r>
            <a:endParaRPr lang="en-US" sz="3800" dirty="0"/>
          </a:p>
          <a:p>
            <a:r>
              <a:rPr lang="en-US" sz="2800" dirty="0" smtClean="0"/>
              <a:t>Rights: </a:t>
            </a:r>
            <a:r>
              <a:rPr lang="es-ES" sz="1900" dirty="0"/>
              <a:t>son una referencia (por ejemplo, una URL) para una nota sobre derechos de autor</a:t>
            </a:r>
            <a:endParaRPr lang="en-US" sz="3800" dirty="0"/>
          </a:p>
          <a:p>
            <a:endParaRPr lang="en-US" sz="2700" dirty="0"/>
          </a:p>
          <a:p>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14</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3988756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To take into account…</a:t>
            </a:r>
            <a:endParaRPr lang="en-US" dirty="0"/>
          </a:p>
        </p:txBody>
      </p:sp>
      <p:sp>
        <p:nvSpPr>
          <p:cNvPr id="3" name="2 Marcador de contenido"/>
          <p:cNvSpPr>
            <a:spLocks noGrp="1"/>
          </p:cNvSpPr>
          <p:nvPr>
            <p:ph idx="1"/>
          </p:nvPr>
        </p:nvSpPr>
        <p:spPr/>
        <p:txBody>
          <a:bodyPr/>
          <a:lstStyle/>
          <a:p>
            <a:r>
              <a:rPr lang="en-US" dirty="0"/>
              <a:t>Describe one manifestation of a resource with one </a:t>
            </a:r>
            <a:r>
              <a:rPr lang="en-US" dirty="0" smtClean="0"/>
              <a:t>record</a:t>
            </a:r>
          </a:p>
          <a:p>
            <a:pPr lvl="1"/>
            <a:r>
              <a:rPr lang="en-US" dirty="0" smtClean="0"/>
              <a:t>Ex</a:t>
            </a:r>
            <a:r>
              <a:rPr lang="en-US" dirty="0"/>
              <a:t>.: a digital image of the Mona Lisa is not described as if it were the same as the original painting </a:t>
            </a:r>
          </a:p>
          <a:p>
            <a:r>
              <a:rPr lang="en-US" dirty="0" smtClean="0"/>
              <a:t>Separate </a:t>
            </a:r>
            <a:r>
              <a:rPr lang="en-US" dirty="0"/>
              <a:t>descriptions of resources from descriptions of the agents responsible for those resources </a:t>
            </a:r>
          </a:p>
          <a:p>
            <a:pPr lvl="1"/>
            <a:r>
              <a:rPr lang="en-US" dirty="0" smtClean="0"/>
              <a:t>Ex</a:t>
            </a:r>
            <a:r>
              <a:rPr lang="en-US" dirty="0"/>
              <a:t>.: email addresses and affiliations of creators are attributes of the creator, not the resource</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15</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391709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Describing…</a:t>
            </a:r>
            <a:endParaRPr lang="en-US" dirty="0"/>
          </a:p>
        </p:txBody>
      </p:sp>
      <p:sp>
        <p:nvSpPr>
          <p:cNvPr id="3" name="2 Marcador de contenido"/>
          <p:cNvSpPr>
            <a:spLocks noGrp="1"/>
          </p:cNvSpPr>
          <p:nvPr>
            <p:ph idx="1"/>
          </p:nvPr>
        </p:nvSpPr>
        <p:spPr>
          <a:xfrm>
            <a:off x="2326740" y="1042417"/>
            <a:ext cx="6627137" cy="5001768"/>
          </a:xfrm>
        </p:spPr>
        <p:txBody>
          <a:bodyPr>
            <a:normAutofit fontScale="47500" lnSpcReduction="20000"/>
          </a:bodyPr>
          <a:lstStyle/>
          <a:p>
            <a:r>
              <a:rPr lang="en-US" sz="4000" dirty="0"/>
              <a:t>Title: </a:t>
            </a:r>
            <a:endParaRPr lang="en-US" sz="4000" dirty="0" smtClean="0"/>
          </a:p>
          <a:p>
            <a:r>
              <a:rPr lang="en-US" sz="4000" dirty="0" smtClean="0"/>
              <a:t>Creator: </a:t>
            </a:r>
          </a:p>
          <a:p>
            <a:r>
              <a:rPr lang="en-US" sz="4000" dirty="0" smtClean="0"/>
              <a:t>Subject</a:t>
            </a:r>
            <a:r>
              <a:rPr lang="en-US" sz="4000" dirty="0"/>
              <a:t>: </a:t>
            </a:r>
            <a:r>
              <a:rPr lang="es-ES" sz="2400" dirty="0"/>
              <a:t> </a:t>
            </a:r>
            <a:r>
              <a:rPr lang="es-ES" sz="2400" dirty="0" smtClean="0"/>
              <a:t> </a:t>
            </a:r>
            <a:endParaRPr lang="en-US" sz="4000" dirty="0"/>
          </a:p>
          <a:p>
            <a:r>
              <a:rPr lang="en-US" sz="4000" dirty="0"/>
              <a:t>Description</a:t>
            </a:r>
            <a:r>
              <a:rPr lang="en-US" sz="4000" dirty="0" smtClean="0"/>
              <a:t>:</a:t>
            </a:r>
            <a:endParaRPr lang="en-US" sz="4000" dirty="0"/>
          </a:p>
          <a:p>
            <a:r>
              <a:rPr lang="en-US" sz="4000" dirty="0"/>
              <a:t>Publisher</a:t>
            </a:r>
            <a:r>
              <a:rPr lang="en-US" sz="4000" dirty="0" smtClean="0"/>
              <a:t>:</a:t>
            </a:r>
            <a:endParaRPr lang="en-US" sz="4000" dirty="0" smtClean="0"/>
          </a:p>
          <a:p>
            <a:r>
              <a:rPr lang="en-US" sz="4000" dirty="0" smtClean="0"/>
              <a:t>Contributor</a:t>
            </a:r>
          </a:p>
          <a:p>
            <a:r>
              <a:rPr lang="en-US" sz="4000" dirty="0" smtClean="0"/>
              <a:t>Date:</a:t>
            </a:r>
            <a:endParaRPr lang="en-US" sz="4000" dirty="0"/>
          </a:p>
          <a:p>
            <a:r>
              <a:rPr lang="en-US" sz="4000" dirty="0"/>
              <a:t>Type</a:t>
            </a:r>
            <a:r>
              <a:rPr lang="en-US" sz="4000" dirty="0" smtClean="0"/>
              <a:t>:</a:t>
            </a:r>
            <a:endParaRPr lang="en-US" sz="4000" dirty="0"/>
          </a:p>
          <a:p>
            <a:r>
              <a:rPr lang="en-US" sz="4000" dirty="0"/>
              <a:t>Format</a:t>
            </a:r>
            <a:r>
              <a:rPr lang="en-US" sz="4000" dirty="0" smtClean="0"/>
              <a:t>:</a:t>
            </a:r>
            <a:endParaRPr lang="en-US" sz="4000" dirty="0"/>
          </a:p>
          <a:p>
            <a:r>
              <a:rPr lang="en-US" sz="4000" dirty="0" smtClean="0"/>
              <a:t>Identifier:</a:t>
            </a:r>
          </a:p>
          <a:p>
            <a:r>
              <a:rPr lang="en-US" sz="4000" dirty="0" smtClean="0"/>
              <a:t>Source</a:t>
            </a:r>
            <a:r>
              <a:rPr lang="en-US" sz="4000" dirty="0"/>
              <a:t>: </a:t>
            </a:r>
            <a:endParaRPr lang="en-US" sz="4000" dirty="0" smtClean="0"/>
          </a:p>
          <a:p>
            <a:r>
              <a:rPr lang="en-US" sz="4000" dirty="0" smtClean="0"/>
              <a:t>Language</a:t>
            </a:r>
            <a:r>
              <a:rPr lang="en-US" sz="4000" dirty="0"/>
              <a:t>: </a:t>
            </a:r>
            <a:r>
              <a:rPr lang="es-ES" sz="2400" dirty="0"/>
              <a:t> </a:t>
            </a:r>
            <a:r>
              <a:rPr lang="es-ES" sz="2400" dirty="0" smtClean="0"/>
              <a:t>-</a:t>
            </a:r>
            <a:endParaRPr lang="en-US" sz="4000" dirty="0"/>
          </a:p>
          <a:p>
            <a:r>
              <a:rPr lang="en-US" sz="4000" dirty="0"/>
              <a:t>Relation</a:t>
            </a:r>
            <a:r>
              <a:rPr lang="en-US" sz="4000" dirty="0" smtClean="0"/>
              <a:t>:</a:t>
            </a:r>
            <a:endParaRPr lang="en-US" sz="4000" dirty="0"/>
          </a:p>
          <a:p>
            <a:r>
              <a:rPr lang="en-US" sz="4000" dirty="0"/>
              <a:t>Coverage: </a:t>
            </a:r>
            <a:r>
              <a:rPr lang="es-ES" sz="2400" dirty="0"/>
              <a:t> </a:t>
            </a:r>
            <a:endParaRPr lang="en-US" sz="4000" dirty="0"/>
          </a:p>
          <a:p>
            <a:r>
              <a:rPr lang="en-US" sz="4000" dirty="0"/>
              <a:t>Rights</a:t>
            </a:r>
            <a:r>
              <a:rPr lang="en-US" sz="4000" dirty="0" smtClean="0"/>
              <a:t>:</a:t>
            </a:r>
            <a:endParaRPr lang="en-US" sz="4000"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16</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
        <p:nvSpPr>
          <p:cNvPr id="6" name="5 Rectángulo"/>
          <p:cNvSpPr/>
          <p:nvPr/>
        </p:nvSpPr>
        <p:spPr>
          <a:xfrm>
            <a:off x="0" y="4084084"/>
            <a:ext cx="2260555" cy="246221"/>
          </a:xfrm>
          <a:prstGeom prst="rect">
            <a:avLst/>
          </a:prstGeom>
        </p:spPr>
        <p:txBody>
          <a:bodyPr wrap="none">
            <a:spAutoFit/>
          </a:bodyPr>
          <a:lstStyle/>
          <a:p>
            <a:r>
              <a:rPr lang="en-US" sz="1000" dirty="0"/>
              <a:t>https://www.wikidata.org/wiki/Q12418</a:t>
            </a:r>
          </a:p>
        </p:txBody>
      </p:sp>
      <p:pic>
        <p:nvPicPr>
          <p:cNvPr id="4098" name="Picture 2" descr="Mona Lisa, by Leonardo da Vinci, from C2RMF retouc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72" y="1359784"/>
            <a:ext cx="1741609" cy="2596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895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Describing Datasets</a:t>
            </a:r>
            <a:endParaRPr lang="en-US" dirty="0"/>
          </a:p>
        </p:txBody>
      </p:sp>
      <p:sp>
        <p:nvSpPr>
          <p:cNvPr id="3" name="2 Marcador de contenido"/>
          <p:cNvSpPr>
            <a:spLocks noGrp="1"/>
          </p:cNvSpPr>
          <p:nvPr>
            <p:ph idx="1"/>
          </p:nvPr>
        </p:nvSpPr>
        <p:spPr>
          <a:xfrm>
            <a:off x="2326740" y="1042417"/>
            <a:ext cx="6627137" cy="5001768"/>
          </a:xfrm>
        </p:spPr>
        <p:txBody>
          <a:bodyPr>
            <a:normAutofit fontScale="40000" lnSpcReduction="20000"/>
          </a:bodyPr>
          <a:lstStyle/>
          <a:p>
            <a:r>
              <a:rPr lang="en-US" sz="4000" dirty="0"/>
              <a:t>Title: </a:t>
            </a:r>
            <a:r>
              <a:rPr lang="es-ES" sz="2800" dirty="0"/>
              <a:t>el nombre dado a un recurso, habitualmente por el autor.</a:t>
            </a:r>
            <a:endParaRPr lang="en-US" sz="4000" dirty="0"/>
          </a:p>
          <a:p>
            <a:r>
              <a:rPr lang="en-US" sz="4000" dirty="0"/>
              <a:t>Creator: </a:t>
            </a:r>
            <a:r>
              <a:rPr lang="es-ES" sz="2400" dirty="0"/>
              <a:t>la persona u organización responsable de la creación del contenido intelectual del recurso. Por ejemplo, los autores en el caso de documentos escritos; artistas, fotógrafos e ilustradores en el caso de recursos visuales.</a:t>
            </a:r>
            <a:endParaRPr lang="en-US" sz="4000" dirty="0"/>
          </a:p>
          <a:p>
            <a:r>
              <a:rPr lang="en-US" sz="4000" dirty="0"/>
              <a:t>Subject: </a:t>
            </a:r>
            <a:r>
              <a:rPr lang="es-ES" sz="2400" dirty="0"/>
              <a:t> los temas del recurso. Típicamente, </a:t>
            </a:r>
            <a:r>
              <a:rPr lang="es-ES" sz="2400" dirty="0" err="1"/>
              <a:t>Subject</a:t>
            </a:r>
            <a:r>
              <a:rPr lang="es-ES" sz="2400" dirty="0"/>
              <a:t> expresará las claves o frases que describen el título o el contenido del recurso. Se fomentará el uso de vocabularios controlados y de sistemas de clasificación formales.</a:t>
            </a:r>
            <a:endParaRPr lang="en-US" sz="4000" dirty="0"/>
          </a:p>
          <a:p>
            <a:r>
              <a:rPr lang="en-US" sz="4000" dirty="0"/>
              <a:t>Description: </a:t>
            </a:r>
            <a:r>
              <a:rPr lang="es-ES" sz="2800" dirty="0"/>
              <a:t> una descripción textual del recurso. Puede ser un resumen en el caso de un documento o una descripción del contenido en el caso de un documento visual.</a:t>
            </a:r>
            <a:endParaRPr lang="en-US" sz="4000" dirty="0"/>
          </a:p>
          <a:p>
            <a:r>
              <a:rPr lang="en-US" sz="4000" dirty="0"/>
              <a:t>Publisher: </a:t>
            </a:r>
            <a:r>
              <a:rPr lang="es-ES" sz="2400" dirty="0"/>
              <a:t>la entidad responsable de hacer que el recurso se encuentre disponible en la red en su formato actual.</a:t>
            </a:r>
            <a:endParaRPr lang="en-US" sz="4000" dirty="0"/>
          </a:p>
          <a:p>
            <a:r>
              <a:rPr lang="en-US" sz="4000" dirty="0"/>
              <a:t>Contributor: </a:t>
            </a:r>
            <a:r>
              <a:rPr lang="es-ES" sz="2400" dirty="0"/>
              <a:t>una persona u organización que haya tenido una contribución intelectual significativa</a:t>
            </a:r>
            <a:endParaRPr lang="en-US" sz="4000" dirty="0"/>
          </a:p>
          <a:p>
            <a:r>
              <a:rPr lang="en-US" sz="4000" dirty="0"/>
              <a:t>Date:</a:t>
            </a:r>
            <a:r>
              <a:rPr lang="es-ES" sz="2400" dirty="0"/>
              <a:t>  una fecha en la cual el recurso se puso a disposición del usuario en su forma actual.</a:t>
            </a:r>
            <a:endParaRPr lang="en-US" sz="4000" dirty="0"/>
          </a:p>
          <a:p>
            <a:r>
              <a:rPr lang="en-US" sz="4000" dirty="0"/>
              <a:t>Type: </a:t>
            </a:r>
            <a:r>
              <a:rPr lang="es-ES" sz="2800" dirty="0"/>
              <a:t>la categoría del recurso. Por ejemplo, página personal, romance, poema, diccionario, etc.</a:t>
            </a:r>
            <a:endParaRPr lang="en-US" sz="4000" dirty="0"/>
          </a:p>
          <a:p>
            <a:r>
              <a:rPr lang="en-US" sz="4000" dirty="0"/>
              <a:t>Format: </a:t>
            </a:r>
            <a:r>
              <a:rPr lang="es-ES" sz="2400" dirty="0"/>
              <a:t>es el formato de datos de un recurso, usado para identificar el software y, posiblemente, el hardware que se necesitaría para mostrar el recurso.</a:t>
            </a:r>
            <a:endParaRPr lang="en-US" sz="4000" dirty="0"/>
          </a:p>
          <a:p>
            <a:r>
              <a:rPr lang="en-US" sz="4000" dirty="0"/>
              <a:t>Identifier: </a:t>
            </a:r>
            <a:r>
              <a:rPr lang="en-US" sz="2400" dirty="0" err="1"/>
              <a:t>secuencia</a:t>
            </a:r>
            <a:r>
              <a:rPr lang="en-US" sz="2400" dirty="0"/>
              <a:t> de </a:t>
            </a:r>
            <a:r>
              <a:rPr lang="en-US" sz="2400" dirty="0" err="1"/>
              <a:t>caracteres</a:t>
            </a:r>
            <a:r>
              <a:rPr lang="en-US" sz="2400" dirty="0"/>
              <a:t> </a:t>
            </a:r>
            <a:r>
              <a:rPr lang="en-US" sz="2400" dirty="0" err="1"/>
              <a:t>utilizados</a:t>
            </a:r>
            <a:r>
              <a:rPr lang="en-US" sz="2400" dirty="0"/>
              <a:t> para </a:t>
            </a:r>
            <a:r>
              <a:rPr lang="en-US" sz="2400" dirty="0" err="1"/>
              <a:t>identificar</a:t>
            </a:r>
            <a:r>
              <a:rPr lang="en-US" sz="2400" dirty="0"/>
              <a:t> </a:t>
            </a:r>
            <a:r>
              <a:rPr lang="en-US" sz="2400" dirty="0" err="1"/>
              <a:t>unívocamente</a:t>
            </a:r>
            <a:r>
              <a:rPr lang="en-US" sz="2400" dirty="0"/>
              <a:t> un </a:t>
            </a:r>
            <a:r>
              <a:rPr lang="en-US" sz="2400" dirty="0" err="1"/>
              <a:t>recurso</a:t>
            </a:r>
            <a:r>
              <a:rPr lang="en-US" sz="2400" dirty="0"/>
              <a:t>.</a:t>
            </a:r>
            <a:endParaRPr lang="en-US" sz="4000" dirty="0"/>
          </a:p>
          <a:p>
            <a:r>
              <a:rPr lang="en-US" sz="4000" dirty="0"/>
              <a:t>Source: </a:t>
            </a:r>
            <a:r>
              <a:rPr lang="es-ES" sz="2800" dirty="0"/>
              <a:t>secuencia de caracteres usados para identificar unívocamente un trabajo a partir del cual proviene el recurso actual.</a:t>
            </a:r>
            <a:endParaRPr lang="en-US" sz="4000" dirty="0"/>
          </a:p>
          <a:p>
            <a:r>
              <a:rPr lang="en-US" sz="4000" dirty="0"/>
              <a:t>Language: </a:t>
            </a:r>
            <a:r>
              <a:rPr lang="es-ES" sz="2400" dirty="0"/>
              <a:t> Idioma/s del contenido intelectual del recurso.</a:t>
            </a:r>
            <a:endParaRPr lang="en-US" sz="4000" dirty="0"/>
          </a:p>
          <a:p>
            <a:r>
              <a:rPr lang="en-US" sz="4000" dirty="0"/>
              <a:t>Relation: </a:t>
            </a:r>
            <a:r>
              <a:rPr lang="es-ES" sz="2800" dirty="0"/>
              <a:t>es un identificador de un segundo recurso y su relación con el recurso actual. Este elemento permite enlazar los recursos relacionados y las descripciones de los recursos.</a:t>
            </a:r>
            <a:endParaRPr lang="en-US" sz="4000" dirty="0"/>
          </a:p>
          <a:p>
            <a:r>
              <a:rPr lang="en-US" sz="4000" dirty="0"/>
              <a:t>Coverage: </a:t>
            </a:r>
            <a:r>
              <a:rPr lang="es-ES" sz="2400" dirty="0"/>
              <a:t> es la característica de cobertura espacial y/o temporal del contenido intelectual del recurso.</a:t>
            </a:r>
            <a:endParaRPr lang="en-US" sz="4000" dirty="0"/>
          </a:p>
          <a:p>
            <a:r>
              <a:rPr lang="en-US" sz="4000" dirty="0"/>
              <a:t>Rights: </a:t>
            </a:r>
            <a:r>
              <a:rPr lang="es-ES" sz="2400" dirty="0"/>
              <a:t>son una referencia (por ejemplo, una URL) para una nota sobre derechos de autor</a:t>
            </a:r>
            <a:endParaRPr lang="en-US" sz="4000"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17</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63" y="1213117"/>
            <a:ext cx="1907302" cy="2951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5668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Dublin Core implementation (XML)</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18</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64" y="1206422"/>
            <a:ext cx="4768083" cy="4569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547" y="1936081"/>
            <a:ext cx="4114470" cy="2906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1326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Dublin Core implementation (XML)</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19</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64" y="1206422"/>
            <a:ext cx="4768083" cy="4569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547" y="1936081"/>
            <a:ext cx="4114470" cy="2906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60464" y="2267126"/>
            <a:ext cx="763080" cy="18346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7 Rectángulo"/>
          <p:cNvSpPr/>
          <p:nvPr/>
        </p:nvSpPr>
        <p:spPr>
          <a:xfrm>
            <a:off x="160464" y="1462454"/>
            <a:ext cx="4438968" cy="73210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8 Rectángulo"/>
          <p:cNvSpPr/>
          <p:nvPr/>
        </p:nvSpPr>
        <p:spPr>
          <a:xfrm>
            <a:off x="261048" y="2989502"/>
            <a:ext cx="3286824" cy="88755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9 Rectángulo"/>
          <p:cNvSpPr/>
          <p:nvPr/>
        </p:nvSpPr>
        <p:spPr>
          <a:xfrm>
            <a:off x="379920" y="4671998"/>
            <a:ext cx="3487992" cy="52179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10 Rectángulo"/>
          <p:cNvSpPr/>
          <p:nvPr/>
        </p:nvSpPr>
        <p:spPr>
          <a:xfrm>
            <a:off x="5843016" y="1936081"/>
            <a:ext cx="704088" cy="13046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5 CuadroTexto"/>
          <p:cNvSpPr txBox="1"/>
          <p:nvPr/>
        </p:nvSpPr>
        <p:spPr>
          <a:xfrm>
            <a:off x="1456404" y="1089550"/>
            <a:ext cx="2512092" cy="369332"/>
          </a:xfrm>
          <a:prstGeom prst="rect">
            <a:avLst/>
          </a:prstGeom>
          <a:noFill/>
        </p:spPr>
        <p:txBody>
          <a:bodyPr wrap="square" rtlCol="0">
            <a:spAutoFit/>
          </a:bodyPr>
          <a:lstStyle/>
          <a:p>
            <a:r>
              <a:rPr lang="en-US" dirty="0" smtClean="0">
                <a:solidFill>
                  <a:srgbClr val="FF0000"/>
                </a:solidFill>
              </a:rPr>
              <a:t>Declaration, </a:t>
            </a:r>
            <a:r>
              <a:rPr lang="en-US" dirty="0" err="1" smtClean="0">
                <a:solidFill>
                  <a:srgbClr val="FF0000"/>
                </a:solidFill>
              </a:rPr>
              <a:t>enconding</a:t>
            </a:r>
            <a:endParaRPr lang="en-US" dirty="0">
              <a:solidFill>
                <a:srgbClr val="FF0000"/>
              </a:solidFill>
            </a:endParaRPr>
          </a:p>
        </p:txBody>
      </p:sp>
      <p:sp>
        <p:nvSpPr>
          <p:cNvPr id="13" name="12 Rectángulo"/>
          <p:cNvSpPr/>
          <p:nvPr/>
        </p:nvSpPr>
        <p:spPr>
          <a:xfrm>
            <a:off x="160464" y="1206422"/>
            <a:ext cx="1192848" cy="18346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13 CuadroTexto"/>
          <p:cNvSpPr txBox="1"/>
          <p:nvPr/>
        </p:nvSpPr>
        <p:spPr>
          <a:xfrm>
            <a:off x="2544505" y="2081260"/>
            <a:ext cx="2512092" cy="369332"/>
          </a:xfrm>
          <a:prstGeom prst="rect">
            <a:avLst/>
          </a:prstGeom>
          <a:noFill/>
        </p:spPr>
        <p:txBody>
          <a:bodyPr wrap="square" rtlCol="0">
            <a:spAutoFit/>
          </a:bodyPr>
          <a:lstStyle/>
          <a:p>
            <a:r>
              <a:rPr lang="en-US" dirty="0" smtClean="0">
                <a:solidFill>
                  <a:srgbClr val="FF0000"/>
                </a:solidFill>
              </a:rPr>
              <a:t>Namespace</a:t>
            </a:r>
            <a:endParaRPr lang="en-US" dirty="0">
              <a:solidFill>
                <a:srgbClr val="FF0000"/>
              </a:solidFill>
            </a:endParaRPr>
          </a:p>
        </p:txBody>
      </p:sp>
      <p:sp>
        <p:nvSpPr>
          <p:cNvPr id="15" name="14 CuadroTexto"/>
          <p:cNvSpPr txBox="1"/>
          <p:nvPr/>
        </p:nvSpPr>
        <p:spPr>
          <a:xfrm>
            <a:off x="923544" y="2174193"/>
            <a:ext cx="2512092" cy="369332"/>
          </a:xfrm>
          <a:prstGeom prst="rect">
            <a:avLst/>
          </a:prstGeom>
          <a:noFill/>
        </p:spPr>
        <p:txBody>
          <a:bodyPr wrap="square" rtlCol="0">
            <a:spAutoFit/>
          </a:bodyPr>
          <a:lstStyle/>
          <a:p>
            <a:r>
              <a:rPr lang="en-US" dirty="0" smtClean="0">
                <a:solidFill>
                  <a:srgbClr val="FF0000"/>
                </a:solidFill>
              </a:rPr>
              <a:t>Tag</a:t>
            </a:r>
            <a:endParaRPr lang="en-US" dirty="0">
              <a:solidFill>
                <a:srgbClr val="FF0000"/>
              </a:solidFill>
            </a:endParaRPr>
          </a:p>
        </p:txBody>
      </p:sp>
      <p:sp>
        <p:nvSpPr>
          <p:cNvPr id="16" name="15 CuadroTexto"/>
          <p:cNvSpPr txBox="1"/>
          <p:nvPr/>
        </p:nvSpPr>
        <p:spPr>
          <a:xfrm>
            <a:off x="2123916" y="3877056"/>
            <a:ext cx="2512092" cy="369332"/>
          </a:xfrm>
          <a:prstGeom prst="rect">
            <a:avLst/>
          </a:prstGeom>
          <a:noFill/>
        </p:spPr>
        <p:txBody>
          <a:bodyPr wrap="square" rtlCol="0">
            <a:spAutoFit/>
          </a:bodyPr>
          <a:lstStyle/>
          <a:p>
            <a:r>
              <a:rPr lang="en-US" dirty="0" smtClean="0">
                <a:solidFill>
                  <a:srgbClr val="FF0000"/>
                </a:solidFill>
              </a:rPr>
              <a:t>Element</a:t>
            </a:r>
            <a:endParaRPr lang="en-US" dirty="0">
              <a:solidFill>
                <a:srgbClr val="FF0000"/>
              </a:solidFill>
            </a:endParaRPr>
          </a:p>
        </p:txBody>
      </p:sp>
      <p:sp>
        <p:nvSpPr>
          <p:cNvPr id="17" name="16 CuadroTexto"/>
          <p:cNvSpPr txBox="1"/>
          <p:nvPr/>
        </p:nvSpPr>
        <p:spPr>
          <a:xfrm>
            <a:off x="2946876" y="5129784"/>
            <a:ext cx="2512092" cy="369332"/>
          </a:xfrm>
          <a:prstGeom prst="rect">
            <a:avLst/>
          </a:prstGeom>
          <a:noFill/>
        </p:spPr>
        <p:txBody>
          <a:bodyPr wrap="square" rtlCol="0">
            <a:spAutoFit/>
          </a:bodyPr>
          <a:lstStyle/>
          <a:p>
            <a:r>
              <a:rPr lang="en-US" dirty="0" smtClean="0">
                <a:solidFill>
                  <a:srgbClr val="FF0000"/>
                </a:solidFill>
              </a:rPr>
              <a:t>Element Content</a:t>
            </a:r>
            <a:endParaRPr lang="en-US" dirty="0">
              <a:solidFill>
                <a:srgbClr val="FF0000"/>
              </a:solidFill>
            </a:endParaRPr>
          </a:p>
        </p:txBody>
      </p:sp>
      <p:sp>
        <p:nvSpPr>
          <p:cNvPr id="18" name="17 CuadroTexto"/>
          <p:cNvSpPr txBox="1"/>
          <p:nvPr/>
        </p:nvSpPr>
        <p:spPr>
          <a:xfrm>
            <a:off x="6631908" y="1751415"/>
            <a:ext cx="2512092" cy="369332"/>
          </a:xfrm>
          <a:prstGeom prst="rect">
            <a:avLst/>
          </a:prstGeom>
          <a:noFill/>
        </p:spPr>
        <p:txBody>
          <a:bodyPr wrap="square" rtlCol="0">
            <a:spAutoFit/>
          </a:bodyPr>
          <a:lstStyle/>
          <a:p>
            <a:r>
              <a:rPr lang="en-US" dirty="0" smtClean="0">
                <a:solidFill>
                  <a:srgbClr val="FF0000"/>
                </a:solidFill>
              </a:rPr>
              <a:t>Attribute</a:t>
            </a:r>
            <a:endParaRPr lang="en-US" dirty="0">
              <a:solidFill>
                <a:srgbClr val="FF0000"/>
              </a:solidFill>
            </a:endParaRPr>
          </a:p>
        </p:txBody>
      </p:sp>
    </p:spTree>
    <p:extLst>
      <p:ext uri="{BB962C8B-B14F-4D97-AF65-F5344CB8AC3E}">
        <p14:creationId xmlns:p14="http://schemas.microsoft.com/office/powerpoint/2010/main" val="3793625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What is FAIR Data?</a:t>
            </a:r>
            <a:endParaRPr lang="en-US" dirty="0"/>
          </a:p>
        </p:txBody>
      </p:sp>
      <p:sp>
        <p:nvSpPr>
          <p:cNvPr id="3" name="2 Marcador de contenido"/>
          <p:cNvSpPr>
            <a:spLocks noGrp="1"/>
          </p:cNvSpPr>
          <p:nvPr>
            <p:ph idx="1"/>
          </p:nvPr>
        </p:nvSpPr>
        <p:spPr/>
        <p:txBody>
          <a:bodyPr/>
          <a:lstStyle/>
          <a:p>
            <a:r>
              <a:rPr lang="en-US" dirty="0"/>
              <a:t>FAIR Data aims to support existing communities in their attempts to enable valuable scientific data and knowledge to be published and </a:t>
            </a:r>
            <a:r>
              <a:rPr lang="en-US" dirty="0" smtClean="0"/>
              <a:t>utilized </a:t>
            </a:r>
            <a:r>
              <a:rPr lang="en-US" dirty="0"/>
              <a:t>in a ‘FAIR’ manner. </a:t>
            </a:r>
            <a:endParaRPr lang="en-US" dirty="0" smtClean="0"/>
          </a:p>
          <a:p>
            <a:r>
              <a:rPr lang="en-US" b="1" dirty="0" smtClean="0"/>
              <a:t>Findable</a:t>
            </a:r>
            <a:r>
              <a:rPr lang="en-US" dirty="0" smtClean="0"/>
              <a:t> </a:t>
            </a:r>
            <a:r>
              <a:rPr lang="en-US" dirty="0"/>
              <a:t>- (meta)data is uniquely and persistently identifiable. Should have basic machine readable descriptive metadata. </a:t>
            </a:r>
            <a:endParaRPr lang="en-US" dirty="0" smtClean="0"/>
          </a:p>
          <a:p>
            <a:r>
              <a:rPr lang="en-US" b="1" dirty="0" smtClean="0"/>
              <a:t>Accessible</a:t>
            </a:r>
            <a:r>
              <a:rPr lang="en-US" dirty="0" smtClean="0"/>
              <a:t> </a:t>
            </a:r>
            <a:r>
              <a:rPr lang="en-US" dirty="0"/>
              <a:t>- data is reachable and accessible by humans and machines using standard formats and protocols. </a:t>
            </a:r>
            <a:endParaRPr lang="en-US" dirty="0" smtClean="0"/>
          </a:p>
          <a:p>
            <a:r>
              <a:rPr lang="en-US" b="1" dirty="0" smtClean="0"/>
              <a:t>Interoperable</a:t>
            </a:r>
            <a:r>
              <a:rPr lang="en-US" dirty="0" smtClean="0"/>
              <a:t> </a:t>
            </a:r>
            <a:r>
              <a:rPr lang="en-US" dirty="0"/>
              <a:t>- (meta)data is machine readable and annotated with resolvable vocabularies/ontologies. </a:t>
            </a:r>
            <a:endParaRPr lang="en-US" dirty="0" smtClean="0"/>
          </a:p>
          <a:p>
            <a:r>
              <a:rPr lang="en-US" b="1" dirty="0" smtClean="0"/>
              <a:t>Reusable</a:t>
            </a:r>
            <a:r>
              <a:rPr lang="en-US" dirty="0" smtClean="0"/>
              <a:t> </a:t>
            </a:r>
            <a:r>
              <a:rPr lang="en-US" dirty="0"/>
              <a:t>- (meta)data is sufficiently well-described to allow (semi)automated integration with other compatible data sources</a:t>
            </a:r>
            <a:r>
              <a:rPr lang="en-US" dirty="0" smtClean="0"/>
              <a:t>.</a:t>
            </a:r>
          </a:p>
          <a:p>
            <a:r>
              <a:rPr lang="en-US" b="1" dirty="0" smtClean="0">
                <a:solidFill>
                  <a:srgbClr val="FF0000"/>
                </a:solidFill>
              </a:rPr>
              <a:t>Reproducible</a:t>
            </a:r>
            <a:r>
              <a:rPr lang="en-US" dirty="0">
                <a:solidFill>
                  <a:srgbClr val="FF0000"/>
                </a:solidFill>
              </a:rPr>
              <a:t> </a:t>
            </a:r>
            <a:r>
              <a:rPr lang="en-US" dirty="0" smtClean="0"/>
              <a:t>– Elements related to data are identified and relationships are well known (software, methods, related dataset, etc.).</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
        <p:nvSpPr>
          <p:cNvPr id="6" name="5 Rectángulo"/>
          <p:cNvSpPr/>
          <p:nvPr/>
        </p:nvSpPr>
        <p:spPr>
          <a:xfrm>
            <a:off x="1520982" y="1973655"/>
            <a:ext cx="1294646" cy="389299"/>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22512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XML, RDF, etc.</a:t>
            </a:r>
            <a:endParaRPr lang="en-US" dirty="0"/>
          </a:p>
        </p:txBody>
      </p:sp>
      <p:sp>
        <p:nvSpPr>
          <p:cNvPr id="3" name="2 Marcador de contenido"/>
          <p:cNvSpPr>
            <a:spLocks noGrp="1"/>
          </p:cNvSpPr>
          <p:nvPr>
            <p:ph idx="1"/>
          </p:nvPr>
        </p:nvSpPr>
        <p:spPr>
          <a:xfrm>
            <a:off x="162962" y="1042417"/>
            <a:ext cx="4793086" cy="4992623"/>
          </a:xfrm>
        </p:spPr>
        <p:txBody>
          <a:bodyPr/>
          <a:lstStyle/>
          <a:p>
            <a:r>
              <a:rPr lang="en-US" dirty="0"/>
              <a:t>Designing your metadata schema with RDF Schema (RDFS) </a:t>
            </a:r>
            <a:endParaRPr lang="en-US" dirty="0" smtClean="0"/>
          </a:p>
          <a:p>
            <a:pPr lvl="1"/>
            <a:r>
              <a:rPr lang="en-US" dirty="0" smtClean="0"/>
              <a:t>reuse </a:t>
            </a:r>
            <a:r>
              <a:rPr lang="en-US" dirty="0"/>
              <a:t>where possible RDF schema is particularly good in combining terms from different standards and specifications. </a:t>
            </a:r>
            <a:endParaRPr lang="en-US" dirty="0" smtClean="0"/>
          </a:p>
          <a:p>
            <a:r>
              <a:rPr lang="en-US" dirty="0" smtClean="0"/>
              <a:t>Do </a:t>
            </a:r>
            <a:r>
              <a:rPr lang="en-US" dirty="0"/>
              <a:t>not re-invent terms that are already defined somewhere </a:t>
            </a:r>
            <a:r>
              <a:rPr lang="en-US" dirty="0" smtClean="0"/>
              <a:t>else, </a:t>
            </a:r>
            <a:r>
              <a:rPr lang="en-US" dirty="0"/>
              <a:t>when designing RDF schemas </a:t>
            </a:r>
          </a:p>
          <a:p>
            <a:pPr lvl="1"/>
            <a:r>
              <a:rPr lang="en-US" dirty="0" smtClean="0"/>
              <a:t>reuse </a:t>
            </a:r>
            <a:r>
              <a:rPr lang="en-US" dirty="0"/>
              <a:t>terms where possible. </a:t>
            </a:r>
            <a:endParaRPr lang="en-US" dirty="0" smtClean="0"/>
          </a:p>
          <a:p>
            <a:r>
              <a:rPr lang="en-US" dirty="0" smtClean="0"/>
              <a:t>For </a:t>
            </a:r>
            <a:r>
              <a:rPr lang="en-US" dirty="0"/>
              <a:t>example, the DCAT Application Profile for data portals in Europe (DCAT-AP) reuses terms from DCAT, Dublin Core, FOAF, SKOS, ADMS and others</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20</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033" y="1041211"/>
            <a:ext cx="4250330" cy="4363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850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Ecological Metadata Language</a:t>
            </a:r>
            <a:endParaRPr lang="en-US" dirty="0"/>
          </a:p>
        </p:txBody>
      </p:sp>
      <p:sp>
        <p:nvSpPr>
          <p:cNvPr id="3" name="2 Marcador de contenido"/>
          <p:cNvSpPr>
            <a:spLocks noGrp="1"/>
          </p:cNvSpPr>
          <p:nvPr>
            <p:ph idx="1"/>
          </p:nvPr>
        </p:nvSpPr>
        <p:spPr/>
        <p:txBody>
          <a:bodyPr>
            <a:normAutofit fontScale="92500" lnSpcReduction="10000"/>
          </a:bodyPr>
          <a:lstStyle/>
          <a:p>
            <a:r>
              <a:rPr lang="en-US" dirty="0"/>
              <a:t>The Ecological Metadata Language (EML) is a metadata standard developed by the ecology discipline and for the ecology discipline. </a:t>
            </a:r>
            <a:endParaRPr lang="en-US" dirty="0" smtClean="0"/>
          </a:p>
          <a:p>
            <a:r>
              <a:rPr lang="en-US" dirty="0" smtClean="0"/>
              <a:t>It </a:t>
            </a:r>
            <a:r>
              <a:rPr lang="en-US" dirty="0"/>
              <a:t>is based on prior work done by the Ecological Society of America and associated efforts (Michener et al., 1997, Ecological Applications). </a:t>
            </a:r>
            <a:endParaRPr lang="en-US" dirty="0" smtClean="0"/>
          </a:p>
          <a:p>
            <a:r>
              <a:rPr lang="en-US" dirty="0" smtClean="0"/>
              <a:t>EML </a:t>
            </a:r>
            <a:r>
              <a:rPr lang="en-US" dirty="0"/>
              <a:t>is implemented as a series of XML document types that can by used in a modular and extensible manner to document ecological data. </a:t>
            </a:r>
            <a:endParaRPr lang="en-US" dirty="0" smtClean="0"/>
          </a:p>
          <a:p>
            <a:r>
              <a:rPr lang="en-US" dirty="0" smtClean="0"/>
              <a:t>Each </a:t>
            </a:r>
            <a:r>
              <a:rPr lang="en-US" dirty="0"/>
              <a:t>EML module is designed to describe one logical part of the total metadata that should be included with any ecological dataset</a:t>
            </a:r>
            <a:r>
              <a:rPr lang="en-US" dirty="0" smtClean="0"/>
              <a:t>.</a:t>
            </a:r>
          </a:p>
          <a:p>
            <a:r>
              <a:rPr lang="en-US" dirty="0" smtClean="0"/>
              <a:t>Features:</a:t>
            </a:r>
          </a:p>
          <a:p>
            <a:pPr lvl="1"/>
            <a:r>
              <a:rPr lang="en-US" u="sng" dirty="0"/>
              <a:t>Modularity</a:t>
            </a:r>
            <a:r>
              <a:rPr lang="en-US" dirty="0"/>
              <a:t>: </a:t>
            </a:r>
            <a:r>
              <a:rPr lang="en-US" dirty="0" smtClean="0"/>
              <a:t>collection </a:t>
            </a:r>
            <a:r>
              <a:rPr lang="en-US" dirty="0"/>
              <a:t>of modules </a:t>
            </a:r>
            <a:r>
              <a:rPr lang="en-US" dirty="0" smtClean="0"/>
              <a:t>to </a:t>
            </a:r>
            <a:r>
              <a:rPr lang="en-US" dirty="0"/>
              <a:t>facilitate </a:t>
            </a:r>
            <a:r>
              <a:rPr lang="en-US" dirty="0" smtClean="0"/>
              <a:t>growth. Groups </a:t>
            </a:r>
            <a:r>
              <a:rPr lang="en-US" dirty="0"/>
              <a:t>may choose which of the core modules are pertinent to describing their data, literature, and software resources. </a:t>
            </a:r>
            <a:endParaRPr lang="en-US" dirty="0" smtClean="0"/>
          </a:p>
          <a:p>
            <a:pPr lvl="1"/>
            <a:r>
              <a:rPr lang="en-US" u="sng" dirty="0" smtClean="0"/>
              <a:t>Detailed </a:t>
            </a:r>
            <a:r>
              <a:rPr lang="en-US" u="sng" dirty="0"/>
              <a:t>Structure</a:t>
            </a:r>
            <a:r>
              <a:rPr lang="en-US" dirty="0"/>
              <a:t>: </a:t>
            </a:r>
            <a:r>
              <a:rPr lang="en-US" dirty="0" smtClean="0"/>
              <a:t>balanced too </a:t>
            </a:r>
            <a:r>
              <a:rPr lang="en-US" dirty="0"/>
              <a:t>much </a:t>
            </a:r>
            <a:r>
              <a:rPr lang="en-US" dirty="0" smtClean="0"/>
              <a:t>with </a:t>
            </a:r>
            <a:r>
              <a:rPr lang="en-US" dirty="0"/>
              <a:t>enough </a:t>
            </a:r>
            <a:r>
              <a:rPr lang="en-US" dirty="0" smtClean="0"/>
              <a:t>detail. Machine-processed Vs. Human.</a:t>
            </a:r>
            <a:endParaRPr lang="en-US" dirty="0"/>
          </a:p>
          <a:p>
            <a:pPr lvl="1"/>
            <a:r>
              <a:rPr lang="en-US" u="sng" dirty="0"/>
              <a:t>Compatibility</a:t>
            </a:r>
            <a:r>
              <a:rPr lang="en-US" dirty="0"/>
              <a:t>: EML adopts much of it's syntax from the other </a:t>
            </a:r>
            <a:r>
              <a:rPr lang="en-US" dirty="0" smtClean="0"/>
              <a:t>metadata: </a:t>
            </a:r>
            <a:r>
              <a:rPr lang="en-US" dirty="0"/>
              <a:t>Dublin Core Metadata Initiative, the Content Standard for Digital Geospatial Metadata (CSDGM from the US geological Survey's Federal Geographic Data Committee (FGDC)), </a:t>
            </a:r>
            <a:r>
              <a:rPr lang="en-US" dirty="0" smtClean="0"/>
              <a:t>etc.</a:t>
            </a:r>
            <a:endParaRPr lang="en-US" dirty="0"/>
          </a:p>
          <a:p>
            <a:pPr lvl="1"/>
            <a:r>
              <a:rPr lang="en-US" u="sng" dirty="0"/>
              <a:t>Strong Typing</a:t>
            </a:r>
            <a:r>
              <a:rPr lang="en-US" dirty="0"/>
              <a:t>: EML is implemented in an Extensible Markup Language (XML) known as </a:t>
            </a:r>
            <a:r>
              <a:rPr lang="en-US" dirty="0">
                <a:hlinkClick r:id="rId2"/>
              </a:rPr>
              <a:t>XML Schema</a:t>
            </a:r>
            <a:r>
              <a:rPr lang="en-US" dirty="0"/>
              <a:t>, which is a language that defines the rules that govern the EML syntax. </a:t>
            </a:r>
            <a:endParaRPr lang="en-US" dirty="0" smtClean="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21</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3361741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Ecological Metadata Language</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22</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6" name="0 Imagen"/>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50287" y="1020728"/>
            <a:ext cx="6862073" cy="5112568"/>
          </a:xfrm>
          <a:prstGeom prst="rect">
            <a:avLst/>
          </a:prstGeom>
          <a:ln>
            <a:noFill/>
          </a:ln>
        </p:spPr>
      </p:pic>
    </p:spTree>
    <p:extLst>
      <p:ext uri="{BB962C8B-B14F-4D97-AF65-F5344CB8AC3E}">
        <p14:creationId xmlns:p14="http://schemas.microsoft.com/office/powerpoint/2010/main" val="2130564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Ecological Metadata Language</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23</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95" y="1193102"/>
            <a:ext cx="6541963" cy="608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95" y="2297430"/>
            <a:ext cx="6774412" cy="3179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3102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Ecological Metadata Language</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24</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2442"/>
          <a:stretch/>
        </p:blipFill>
        <p:spPr bwMode="auto">
          <a:xfrm>
            <a:off x="210312" y="1038987"/>
            <a:ext cx="8613648"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91" y="2867406"/>
            <a:ext cx="512445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866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Ecological Metadata Language</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25</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33" y="1097090"/>
            <a:ext cx="7204724" cy="4526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866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Ecological Metadata Language</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26</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16" y="1642490"/>
            <a:ext cx="6965184" cy="330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8668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Ecological Metadata Language</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27</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84" y="942975"/>
            <a:ext cx="6769608" cy="5123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866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Ecological Metadata Language</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28</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82" y="1067753"/>
            <a:ext cx="427672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349" y="3100388"/>
            <a:ext cx="6686550"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866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Metadata Standards…</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29</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
        <p:nvSpPr>
          <p:cNvPr id="6" name="2 Marcador de contenido"/>
          <p:cNvSpPr>
            <a:spLocks noGrp="1"/>
          </p:cNvSpPr>
          <p:nvPr>
            <p:ph idx="1"/>
          </p:nvPr>
        </p:nvSpPr>
        <p:spPr>
          <a:xfrm>
            <a:off x="162962" y="1042417"/>
            <a:ext cx="8352388" cy="5001768"/>
          </a:xfrm>
        </p:spPr>
        <p:txBody>
          <a:bodyPr>
            <a:normAutofit/>
          </a:bodyPr>
          <a:lstStyle/>
          <a:p>
            <a:r>
              <a:rPr lang="en-US" sz="2400" dirty="0" err="1" smtClean="0"/>
              <a:t>DataCite</a:t>
            </a:r>
            <a:r>
              <a:rPr lang="en-US" sz="2400" dirty="0" smtClean="0"/>
              <a:t>:</a:t>
            </a:r>
          </a:p>
          <a:p>
            <a:pPr lvl="1"/>
            <a:r>
              <a:rPr lang="en-US" sz="1600" dirty="0">
                <a:hlinkClick r:id="rId2"/>
              </a:rPr>
              <a:t>https://schema.datacite.org/meta/kernel-4.3/</a:t>
            </a:r>
            <a:endParaRPr lang="en-US" sz="1700" dirty="0"/>
          </a:p>
        </p:txBody>
      </p:sp>
    </p:spTree>
    <p:extLst>
      <p:ext uri="{BB962C8B-B14F-4D97-AF65-F5344CB8AC3E}">
        <p14:creationId xmlns:p14="http://schemas.microsoft.com/office/powerpoint/2010/main" val="1362866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What is Metadata?</a:t>
            </a:r>
            <a:endParaRPr lang="en-US" dirty="0"/>
          </a:p>
        </p:txBody>
      </p:sp>
      <p:sp>
        <p:nvSpPr>
          <p:cNvPr id="3" name="2 Marcador de contenido"/>
          <p:cNvSpPr>
            <a:spLocks noGrp="1"/>
          </p:cNvSpPr>
          <p:nvPr>
            <p:ph idx="1"/>
          </p:nvPr>
        </p:nvSpPr>
        <p:spPr/>
        <p:txBody>
          <a:bodyPr>
            <a:normAutofit fontScale="92500"/>
          </a:bodyPr>
          <a:lstStyle/>
          <a:p>
            <a:r>
              <a:rPr lang="en-US" sz="2400" i="1" dirty="0"/>
              <a:t>“Metadata is structured information that describes, explains, locates, or otherwise makes it easier to retrieve, use, or manage an information resource. Metadata is often called data about data or information about information.” </a:t>
            </a:r>
            <a:endParaRPr lang="en-US" sz="2400" i="1" dirty="0" smtClean="0"/>
          </a:p>
          <a:p>
            <a:pPr marL="0" indent="0">
              <a:buNone/>
            </a:pPr>
            <a:r>
              <a:rPr lang="en-US" dirty="0" smtClean="0"/>
              <a:t>-- </a:t>
            </a:r>
            <a:r>
              <a:rPr lang="en-US" dirty="0"/>
              <a:t>National Information Standards Organization </a:t>
            </a:r>
            <a:r>
              <a:rPr lang="en-US" dirty="0" smtClean="0">
                <a:hlinkClick r:id="rId2"/>
              </a:rPr>
              <a:t>http</a:t>
            </a:r>
            <a:r>
              <a:rPr lang="en-US" dirty="0">
                <a:hlinkClick r:id="rId2"/>
              </a:rPr>
              <a:t>://</a:t>
            </a:r>
            <a:r>
              <a:rPr lang="en-US" dirty="0" smtClean="0">
                <a:hlinkClick r:id="rId2"/>
              </a:rPr>
              <a:t>www.niso.org/publications/press/UnderstandingMetadata.pdf</a:t>
            </a:r>
            <a:endParaRPr lang="en-US" dirty="0" smtClean="0"/>
          </a:p>
          <a:p>
            <a:endParaRPr lang="en-US" sz="2400" dirty="0" smtClean="0"/>
          </a:p>
          <a:p>
            <a:r>
              <a:rPr lang="en-US" sz="2400" dirty="0" smtClean="0"/>
              <a:t>Metadata </a:t>
            </a:r>
            <a:r>
              <a:rPr lang="en-US" sz="2400" dirty="0"/>
              <a:t>provides information enabling to make sense of data (e.g. documents, images, datasets), concepts (e.g. classification schemes) and real-world entities (e.g. people, </a:t>
            </a:r>
            <a:r>
              <a:rPr lang="en-US" sz="2400" dirty="0" smtClean="0"/>
              <a:t>organizations, </a:t>
            </a:r>
            <a:r>
              <a:rPr lang="en-US" sz="2400" dirty="0"/>
              <a:t>places, paintings, products). </a:t>
            </a:r>
            <a:endParaRPr lang="en-US" sz="2400" dirty="0" smtClean="0"/>
          </a:p>
          <a:p>
            <a:r>
              <a:rPr lang="en-US" sz="2400" dirty="0" smtClean="0"/>
              <a:t>“Data </a:t>
            </a:r>
            <a:r>
              <a:rPr lang="en-US" sz="2400" dirty="0"/>
              <a:t>about Data”</a:t>
            </a:r>
          </a:p>
          <a:p>
            <a:r>
              <a:rPr lang="en-US" sz="2400" dirty="0" smtClean="0"/>
              <a:t>“A </a:t>
            </a:r>
            <a:r>
              <a:rPr lang="en-US" sz="2400" dirty="0"/>
              <a:t>love </a:t>
            </a:r>
            <a:r>
              <a:rPr lang="en-US" sz="2400" dirty="0" smtClean="0"/>
              <a:t>note </a:t>
            </a:r>
            <a:r>
              <a:rPr lang="en-US" sz="2400" dirty="0"/>
              <a:t>to the </a:t>
            </a:r>
            <a:r>
              <a:rPr lang="en-US" sz="2400" dirty="0" smtClean="0"/>
              <a:t>future”</a:t>
            </a:r>
            <a:endParaRPr lang="en-US" sz="2400" dirty="0"/>
          </a:p>
          <a:p>
            <a:r>
              <a:rPr lang="en-US" sz="2400" dirty="0"/>
              <a:t>Makes your data </a:t>
            </a:r>
            <a:r>
              <a:rPr lang="en-US" sz="2400" b="1" u="sng" dirty="0"/>
              <a:t>F</a:t>
            </a:r>
            <a:r>
              <a:rPr lang="en-US" sz="2400" dirty="0"/>
              <a:t>indable, </a:t>
            </a:r>
            <a:r>
              <a:rPr lang="en-US" sz="2400" b="1" u="sng" dirty="0"/>
              <a:t>A</a:t>
            </a:r>
            <a:r>
              <a:rPr lang="en-US" sz="2400" dirty="0"/>
              <a:t>ccessible, </a:t>
            </a:r>
            <a:r>
              <a:rPr lang="en-US" sz="2400" b="1" u="sng" dirty="0"/>
              <a:t>I</a:t>
            </a:r>
            <a:r>
              <a:rPr lang="en-US" sz="2400" dirty="0"/>
              <a:t>nteroperable and </a:t>
            </a:r>
            <a:r>
              <a:rPr lang="en-US" sz="2400" b="1" u="sng" dirty="0"/>
              <a:t>R</a:t>
            </a:r>
            <a:r>
              <a:rPr lang="en-US" sz="2400" dirty="0"/>
              <a:t>e-usable</a:t>
            </a:r>
          </a:p>
          <a:p>
            <a:pPr marL="0" indent="0">
              <a:buNone/>
            </a:pPr>
            <a:endParaRPr lang="en-US" sz="2400"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3</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516802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Let’s practice</a:t>
            </a:r>
            <a:endParaRPr lang="en-US" dirty="0"/>
          </a:p>
        </p:txBody>
      </p:sp>
      <p:sp>
        <p:nvSpPr>
          <p:cNvPr id="3" name="2 Marcador de contenido"/>
          <p:cNvSpPr>
            <a:spLocks noGrp="1"/>
          </p:cNvSpPr>
          <p:nvPr>
            <p:ph idx="1"/>
          </p:nvPr>
        </p:nvSpPr>
        <p:spPr>
          <a:xfrm>
            <a:off x="162961" y="1042417"/>
            <a:ext cx="8713183" cy="5001768"/>
          </a:xfrm>
        </p:spPr>
        <p:txBody>
          <a:bodyPr>
            <a:normAutofit/>
          </a:bodyPr>
          <a:lstStyle/>
          <a:p>
            <a:r>
              <a:rPr lang="en-US" sz="3600"/>
              <a:t>https://classroom.github.com/a/1EBxAhDi</a:t>
            </a:r>
            <a:endParaRPr lang="en-US" sz="2800"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30</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318495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Metadata in our files</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4</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93" y="1209064"/>
            <a:ext cx="5864995" cy="412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209" y="926500"/>
            <a:ext cx="2569759" cy="3603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295" y="2861793"/>
            <a:ext cx="2262941" cy="3173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2681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Metadata in our files</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5</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6" name="Picture 3"/>
          <p:cNvPicPr>
            <a:picLocks noChangeAspect="1"/>
          </p:cNvPicPr>
          <p:nvPr/>
        </p:nvPicPr>
        <p:blipFill>
          <a:blip r:embed="rId2"/>
          <a:stretch>
            <a:fillRect/>
          </a:stretch>
        </p:blipFill>
        <p:spPr>
          <a:xfrm>
            <a:off x="1038038" y="1658470"/>
            <a:ext cx="3822700" cy="3810000"/>
          </a:xfrm>
          <a:prstGeom prst="rect">
            <a:avLst/>
          </a:prstGeom>
        </p:spPr>
      </p:pic>
      <p:pic>
        <p:nvPicPr>
          <p:cNvPr id="7"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527" y="1510545"/>
            <a:ext cx="3343473" cy="3862288"/>
          </a:xfrm>
          <a:prstGeom prst="rect">
            <a:avLst/>
          </a:prstGeom>
        </p:spPr>
      </p:pic>
    </p:spTree>
    <p:extLst>
      <p:ext uri="{BB962C8B-B14F-4D97-AF65-F5344CB8AC3E}">
        <p14:creationId xmlns:p14="http://schemas.microsoft.com/office/powerpoint/2010/main" val="213155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7"/>
                                        </p:tgtEl>
                                      </p:cBhvr>
                                    </p:animEffect>
                                    <p:set>
                                      <p:cBhvr>
                                        <p:cTn id="7"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Metadata Types</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6</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2050" name="Picture 2" descr="C:\Users\ifca\Dropbox\Tesis\Tesis\Fer\images\metadataTyp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00" y="2039575"/>
            <a:ext cx="5240921" cy="262488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5540721" y="1363041"/>
            <a:ext cx="3241141" cy="4247317"/>
          </a:xfrm>
          <a:prstGeom prst="rect">
            <a:avLst/>
          </a:prstGeom>
        </p:spPr>
        <p:txBody>
          <a:bodyPr wrap="square">
            <a:spAutoFit/>
          </a:bodyPr>
          <a:lstStyle/>
          <a:p>
            <a:r>
              <a:rPr lang="en-US" b="1" dirty="0"/>
              <a:t>Descriptive metadata </a:t>
            </a:r>
            <a:r>
              <a:rPr lang="en-US" dirty="0"/>
              <a:t>defines and identify digital objects, and provide the set of elements that makes data findable. Those elements may include unique or persistent identifiers </a:t>
            </a:r>
            <a:r>
              <a:rPr lang="en-US" dirty="0" smtClean="0"/>
              <a:t>and </a:t>
            </a:r>
            <a:r>
              <a:rPr lang="en-US" dirty="0"/>
              <a:t>other bibliographic attributes like title, author, creator, keywords, description, etc. </a:t>
            </a:r>
            <a:r>
              <a:rPr lang="en-US" b="1" dirty="0"/>
              <a:t>Dublin Core </a:t>
            </a:r>
            <a:r>
              <a:rPr lang="en-US" dirty="0"/>
              <a:t>is the standard and </a:t>
            </a:r>
            <a:r>
              <a:rPr lang="en-US" dirty="0" smtClean="0"/>
              <a:t>referent that is oriented to support this type of metadata</a:t>
            </a:r>
            <a:r>
              <a:rPr lang="en-US" dirty="0"/>
              <a:t>. </a:t>
            </a:r>
            <a:r>
              <a:rPr lang="en-US" dirty="0" smtClean="0"/>
              <a:t>Exploiting this class</a:t>
            </a:r>
            <a:r>
              <a:rPr lang="en-US" dirty="0"/>
              <a:t>, </a:t>
            </a:r>
            <a:r>
              <a:rPr lang="en-US" dirty="0" smtClean="0"/>
              <a:t>users or </a:t>
            </a:r>
            <a:r>
              <a:rPr lang="en-US" dirty="0"/>
              <a:t>automatic algorithms can determine if the digital object is potentially useful. </a:t>
            </a:r>
          </a:p>
        </p:txBody>
      </p:sp>
    </p:spTree>
    <p:extLst>
      <p:ext uri="{BB962C8B-B14F-4D97-AF65-F5344CB8AC3E}">
        <p14:creationId xmlns:p14="http://schemas.microsoft.com/office/powerpoint/2010/main" val="3738846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Metadata Types</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7</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2050" name="Picture 2" descr="C:\Users\ifca\Dropbox\Tesis\Tesis\Fer\images\metadataTyp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00" y="2039575"/>
            <a:ext cx="5240921" cy="262488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5540721" y="1363041"/>
            <a:ext cx="3241141" cy="3970318"/>
          </a:xfrm>
          <a:prstGeom prst="rect">
            <a:avLst/>
          </a:prstGeom>
        </p:spPr>
        <p:txBody>
          <a:bodyPr wrap="square">
            <a:spAutoFit/>
          </a:bodyPr>
          <a:lstStyle/>
          <a:p>
            <a:r>
              <a:rPr lang="en-US" b="1" dirty="0"/>
              <a:t>Administrative metadata </a:t>
            </a:r>
            <a:r>
              <a:rPr lang="en-US" dirty="0"/>
              <a:t>provides information about how the dataset has been created and also the details about the quality control and assurance. It also includes the license type, embargo period, access rights details and any other information related to how accessible the data </a:t>
            </a:r>
            <a:r>
              <a:rPr lang="en-US" dirty="0" smtClean="0"/>
              <a:t>is. The </a:t>
            </a:r>
            <a:r>
              <a:rPr lang="en-US" dirty="0"/>
              <a:t>use of this metadata category should help to decide if the dataset or digital object is or not accessible by a potential user. </a:t>
            </a:r>
          </a:p>
        </p:txBody>
      </p:sp>
    </p:spTree>
    <p:extLst>
      <p:ext uri="{BB962C8B-B14F-4D97-AF65-F5344CB8AC3E}">
        <p14:creationId xmlns:p14="http://schemas.microsoft.com/office/powerpoint/2010/main" val="1777713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Metadata Types</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8</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2050" name="Picture 2" descr="C:\Users\ifca\Dropbox\Tesis\Tesis\Fer\images\metadataTyp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00" y="2039575"/>
            <a:ext cx="5240921" cy="262488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5450185" y="910370"/>
            <a:ext cx="3603279" cy="5355312"/>
          </a:xfrm>
          <a:prstGeom prst="rect">
            <a:avLst/>
          </a:prstGeom>
        </p:spPr>
        <p:txBody>
          <a:bodyPr wrap="square">
            <a:spAutoFit/>
          </a:bodyPr>
          <a:lstStyle/>
          <a:p>
            <a:r>
              <a:rPr lang="en-US" b="1" dirty="0" smtClean="0"/>
              <a:t>Structural </a:t>
            </a:r>
            <a:r>
              <a:rPr lang="en-US" b="1" dirty="0"/>
              <a:t>metadata </a:t>
            </a:r>
            <a:r>
              <a:rPr lang="en-US" dirty="0"/>
              <a:t>provides information about the physical structure of the dataset or digital objects, such as its format or encoding and other logical details like the names of the variables, their units and the relationship with other objects or elements. </a:t>
            </a:r>
            <a:endParaRPr lang="en-US" dirty="0" smtClean="0"/>
          </a:p>
          <a:p>
            <a:r>
              <a:rPr lang="en-US" dirty="0" smtClean="0"/>
              <a:t>Complex </a:t>
            </a:r>
            <a:r>
              <a:rPr lang="en-US" dirty="0"/>
              <a:t>metadata standard like the Ecological Metadata Language, integrate different metadata elements at a </a:t>
            </a:r>
            <a:r>
              <a:rPr lang="en-US" dirty="0" smtClean="0"/>
              <a:t>structural </a:t>
            </a:r>
            <a:r>
              <a:rPr lang="en-US" dirty="0"/>
              <a:t>level. This type of metadata enables interoperability, since the integration of different described objects can be done automatically. It also provides enough information to decide if data can be exploited or if it is reusable. </a:t>
            </a:r>
          </a:p>
        </p:txBody>
      </p:sp>
    </p:spTree>
    <p:extLst>
      <p:ext uri="{BB962C8B-B14F-4D97-AF65-F5344CB8AC3E}">
        <p14:creationId xmlns:p14="http://schemas.microsoft.com/office/powerpoint/2010/main" val="177771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Metadata Types</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9</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graphicFrame>
        <p:nvGraphicFramePr>
          <p:cNvPr id="6" name="Table 3"/>
          <p:cNvGraphicFramePr>
            <a:graphicFrameLocks noGrp="1"/>
          </p:cNvGraphicFramePr>
          <p:nvPr>
            <p:extLst>
              <p:ext uri="{D42A27DB-BD31-4B8C-83A1-F6EECF244321}">
                <p14:modId xmlns:p14="http://schemas.microsoft.com/office/powerpoint/2010/main" val="3450761006"/>
              </p:ext>
            </p:extLst>
          </p:nvPr>
        </p:nvGraphicFramePr>
        <p:xfrm>
          <a:off x="534717" y="1438697"/>
          <a:ext cx="8038915" cy="3873227"/>
        </p:xfrm>
        <a:graphic>
          <a:graphicData uri="http://schemas.openxmlformats.org/drawingml/2006/table">
            <a:tbl>
              <a:tblPr firstRow="1" bandRow="1">
                <a:tableStyleId>{5C22544A-7EE6-4342-B048-85BDC9FD1C3A}</a:tableStyleId>
              </a:tblPr>
              <a:tblGrid>
                <a:gridCol w="1741467">
                  <a:extLst>
                    <a:ext uri="{9D8B030D-6E8A-4147-A177-3AD203B41FA5}">
                      <a16:colId xmlns:a16="http://schemas.microsoft.com/office/drawing/2014/main" xmlns="" val="20000"/>
                    </a:ext>
                  </a:extLst>
                </a:gridCol>
                <a:gridCol w="2277990">
                  <a:extLst>
                    <a:ext uri="{9D8B030D-6E8A-4147-A177-3AD203B41FA5}">
                      <a16:colId xmlns:a16="http://schemas.microsoft.com/office/drawing/2014/main" xmlns="" val="20001"/>
                    </a:ext>
                  </a:extLst>
                </a:gridCol>
                <a:gridCol w="2009729">
                  <a:extLst>
                    <a:ext uri="{9D8B030D-6E8A-4147-A177-3AD203B41FA5}">
                      <a16:colId xmlns:a16="http://schemas.microsoft.com/office/drawing/2014/main" xmlns="" val="20002"/>
                    </a:ext>
                  </a:extLst>
                </a:gridCol>
                <a:gridCol w="2009729">
                  <a:extLst>
                    <a:ext uri="{9D8B030D-6E8A-4147-A177-3AD203B41FA5}">
                      <a16:colId xmlns:a16="http://schemas.microsoft.com/office/drawing/2014/main" xmlns="" val="20003"/>
                    </a:ext>
                  </a:extLst>
                </a:gridCol>
              </a:tblGrid>
              <a:tr h="278932">
                <a:tc>
                  <a:txBody>
                    <a:bodyPr/>
                    <a:lstStyle/>
                    <a:p>
                      <a:r>
                        <a:rPr lang="en-US" dirty="0" smtClean="0"/>
                        <a:t>Metadata Group</a:t>
                      </a:r>
                      <a:endParaRPr lang="en-US" dirty="0"/>
                    </a:p>
                  </a:txBody>
                  <a:tcPr/>
                </a:tc>
                <a:tc>
                  <a:txBody>
                    <a:bodyPr/>
                    <a:lstStyle/>
                    <a:p>
                      <a:r>
                        <a:rPr lang="en-US" dirty="0" smtClean="0"/>
                        <a:t>Metadata Type</a:t>
                      </a:r>
                      <a:endParaRPr lang="en-US" dirty="0"/>
                    </a:p>
                  </a:txBody>
                  <a:tcPr/>
                </a:tc>
                <a:tc>
                  <a:txBody>
                    <a:bodyPr/>
                    <a:lstStyle/>
                    <a:p>
                      <a:r>
                        <a:rPr lang="en-US" dirty="0" smtClean="0"/>
                        <a:t>Example Properties</a:t>
                      </a:r>
                      <a:endParaRPr lang="en-US" dirty="0"/>
                    </a:p>
                  </a:txBody>
                  <a:tcPr/>
                </a:tc>
                <a:tc>
                  <a:txBody>
                    <a:bodyPr/>
                    <a:lstStyle/>
                    <a:p>
                      <a:r>
                        <a:rPr lang="en-US" dirty="0" smtClean="0"/>
                        <a:t>Use</a:t>
                      </a:r>
                      <a:endParaRPr lang="en-US" dirty="0"/>
                    </a:p>
                  </a:txBody>
                  <a:tcPr/>
                </a:tc>
                <a:extLst>
                  <a:ext uri="{0D108BD9-81ED-4DB2-BD59-A6C34878D82A}">
                    <a16:rowId xmlns:a16="http://schemas.microsoft.com/office/drawing/2014/main" xmlns="" val="10000"/>
                  </a:ext>
                </a:extLst>
              </a:tr>
              <a:tr h="679449">
                <a:tc>
                  <a:txBody>
                    <a:bodyPr/>
                    <a:lstStyle/>
                    <a:p>
                      <a:r>
                        <a:rPr lang="en-US" sz="1200" dirty="0" smtClean="0"/>
                        <a:t>Descriptive</a:t>
                      </a:r>
                    </a:p>
                  </a:txBody>
                  <a:tcPr/>
                </a:tc>
                <a:tc>
                  <a:txBody>
                    <a:bodyPr/>
                    <a:lstStyle/>
                    <a:p>
                      <a:r>
                        <a:rPr lang="en-US" sz="1200" dirty="0" smtClean="0"/>
                        <a:t>Descriptive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For finding and understanding a resource</a:t>
                      </a:r>
                    </a:p>
                  </a:txBody>
                  <a:tcPr/>
                </a:tc>
                <a:tc>
                  <a:txBody>
                    <a:bodyPr/>
                    <a:lstStyle/>
                    <a:p>
                      <a:r>
                        <a:rPr lang="en-US" sz="1200" dirty="0" smtClean="0"/>
                        <a:t>Title,</a:t>
                      </a:r>
                      <a:r>
                        <a:rPr lang="en-US" sz="1200" baseline="0" dirty="0" smtClean="0"/>
                        <a:t> Author, Subject, Genre, Publication Date</a:t>
                      </a:r>
                      <a:endParaRPr lang="en-US" sz="1200" dirty="0" smtClean="0"/>
                    </a:p>
                  </a:txBody>
                  <a:tcPr/>
                </a:tc>
                <a:tc>
                  <a:txBody>
                    <a:bodyPr/>
                    <a:lstStyle/>
                    <a:p>
                      <a:r>
                        <a:rPr lang="en-US" sz="1200" dirty="0" smtClean="0"/>
                        <a:t>Discovery,</a:t>
                      </a:r>
                      <a:r>
                        <a:rPr lang="en-US" sz="1200" baseline="0" dirty="0" smtClean="0"/>
                        <a:t> Usability</a:t>
                      </a:r>
                      <a:endParaRPr lang="en-US" sz="1200" dirty="0"/>
                    </a:p>
                  </a:txBody>
                  <a:tcPr/>
                </a:tc>
                <a:extLst>
                  <a:ext uri="{0D108BD9-81ED-4DB2-BD59-A6C34878D82A}">
                    <a16:rowId xmlns:a16="http://schemas.microsoft.com/office/drawing/2014/main" xmlns="" val="10001"/>
                  </a:ext>
                </a:extLst>
              </a:tr>
              <a:tr h="679449">
                <a:tc rowSpan="3">
                  <a:txBody>
                    <a:bodyPr/>
                    <a:lstStyle/>
                    <a:p>
                      <a:r>
                        <a:rPr lang="en-US" sz="1200" dirty="0" smtClean="0"/>
                        <a:t>Administrative</a:t>
                      </a:r>
                    </a:p>
                    <a:p>
                      <a:endParaRPr lang="en-US" sz="1200" dirty="0"/>
                    </a:p>
                  </a:txBody>
                  <a:tcPr/>
                </a:tc>
                <a:tc>
                  <a:txBody>
                    <a:bodyPr/>
                    <a:lstStyle/>
                    <a:p>
                      <a:r>
                        <a:rPr lang="en-US" sz="1200" dirty="0" smtClean="0"/>
                        <a:t>Technical</a:t>
                      </a:r>
                    </a:p>
                    <a:p>
                      <a:r>
                        <a:rPr lang="en-US" sz="1200" i="1" dirty="0" smtClean="0"/>
                        <a:t>For decoding and rendering files</a:t>
                      </a:r>
                      <a:endParaRPr lang="en-US" sz="1200" i="1" dirty="0"/>
                    </a:p>
                  </a:txBody>
                  <a:tcPr/>
                </a:tc>
                <a:tc>
                  <a:txBody>
                    <a:bodyPr/>
                    <a:lstStyle/>
                    <a:p>
                      <a:r>
                        <a:rPr lang="en-US" sz="1200" dirty="0" smtClean="0"/>
                        <a:t>File type, File size, Creation</a:t>
                      </a:r>
                      <a:r>
                        <a:rPr lang="en-US" sz="1200" baseline="0" dirty="0" smtClean="0"/>
                        <a:t> Date/Time, Compression Scheme</a:t>
                      </a:r>
                      <a:endParaRPr lang="en-US" sz="1200" dirty="0"/>
                    </a:p>
                  </a:txBody>
                  <a:tcPr/>
                </a:tc>
                <a:tc>
                  <a:txBody>
                    <a:bodyPr/>
                    <a:lstStyle/>
                    <a:p>
                      <a:r>
                        <a:rPr lang="en-US" sz="1200" dirty="0" smtClean="0"/>
                        <a:t>Accessibility,</a:t>
                      </a:r>
                      <a:r>
                        <a:rPr lang="en-US" sz="1200" baseline="0" dirty="0" smtClean="0"/>
                        <a:t> Digital Object Management, Preservation</a:t>
                      </a:r>
                      <a:endParaRPr lang="en-US" sz="1200" dirty="0"/>
                    </a:p>
                  </a:txBody>
                  <a:tcPr/>
                </a:tc>
                <a:extLst>
                  <a:ext uri="{0D108BD9-81ED-4DB2-BD59-A6C34878D82A}">
                    <a16:rowId xmlns:a16="http://schemas.microsoft.com/office/drawing/2014/main" xmlns="" val="10002"/>
                  </a:ext>
                </a:extLst>
              </a:tr>
              <a:tr h="858251">
                <a:tc vMerge="1">
                  <a:txBody>
                    <a:bodyPr/>
                    <a:lstStyle/>
                    <a:p>
                      <a:endParaRPr lang="en-US" dirty="0"/>
                    </a:p>
                  </a:txBody>
                  <a:tcPr/>
                </a:tc>
                <a:tc>
                  <a:txBody>
                    <a:bodyPr/>
                    <a:lstStyle/>
                    <a:p>
                      <a:r>
                        <a:rPr lang="en-US" sz="1200" dirty="0" smtClean="0"/>
                        <a:t>Preservation</a:t>
                      </a:r>
                    </a:p>
                    <a:p>
                      <a:r>
                        <a:rPr lang="en-US" sz="1200" i="1" dirty="0" smtClean="0"/>
                        <a:t>For long term management of files</a:t>
                      </a:r>
                      <a:endParaRPr lang="en-US" sz="1200" i="1" dirty="0"/>
                    </a:p>
                  </a:txBody>
                  <a:tcPr/>
                </a:tc>
                <a:tc>
                  <a:txBody>
                    <a:bodyPr/>
                    <a:lstStyle/>
                    <a:p>
                      <a:r>
                        <a:rPr lang="en-US" sz="1200" dirty="0" smtClean="0"/>
                        <a:t>Checksum, Preservation Event</a:t>
                      </a:r>
                      <a:endParaRPr lang="en-US" sz="1200" dirty="0"/>
                    </a:p>
                  </a:txBody>
                  <a:tcPr/>
                </a:tc>
                <a:tc>
                  <a:txBody>
                    <a:bodyPr/>
                    <a:lstStyle/>
                    <a:p>
                      <a:r>
                        <a:rPr lang="en-US" sz="1200" dirty="0" smtClean="0"/>
                        <a:t>Accessibility,</a:t>
                      </a:r>
                      <a:r>
                        <a:rPr lang="en-US" sz="1200" baseline="0" dirty="0" smtClean="0"/>
                        <a:t> Digital Object Management, Preservation, Provenance</a:t>
                      </a:r>
                      <a:endParaRPr lang="en-US" sz="1200" b="1" dirty="0"/>
                    </a:p>
                  </a:txBody>
                  <a:tcPr/>
                </a:tc>
                <a:extLst>
                  <a:ext uri="{0D108BD9-81ED-4DB2-BD59-A6C34878D82A}">
                    <a16:rowId xmlns:a16="http://schemas.microsoft.com/office/drawing/2014/main" xmlns="" val="10003"/>
                  </a:ext>
                </a:extLst>
              </a:tr>
              <a:tr h="679449">
                <a:tc vMerge="1">
                  <a:txBody>
                    <a:bodyPr/>
                    <a:lstStyle/>
                    <a:p>
                      <a:endParaRPr lang="en-US" dirty="0"/>
                    </a:p>
                  </a:txBody>
                  <a:tcPr/>
                </a:tc>
                <a:tc>
                  <a:txBody>
                    <a:bodyPr/>
                    <a:lstStyle/>
                    <a:p>
                      <a:r>
                        <a:rPr lang="en-US" sz="1200" dirty="0" smtClean="0"/>
                        <a:t>Rights</a:t>
                      </a:r>
                    </a:p>
                    <a:p>
                      <a:r>
                        <a:rPr lang="en-US" sz="1200" i="1" dirty="0" smtClean="0"/>
                        <a:t>IPR</a:t>
                      </a:r>
                      <a:r>
                        <a:rPr lang="en-US" sz="1200" i="1" baseline="0" dirty="0" smtClean="0"/>
                        <a:t> attached to the resource</a:t>
                      </a:r>
                      <a:endParaRPr lang="en-US" sz="1200" i="1" dirty="0"/>
                    </a:p>
                  </a:txBody>
                  <a:tcPr/>
                </a:tc>
                <a:tc>
                  <a:txBody>
                    <a:bodyPr/>
                    <a:lstStyle/>
                    <a:p>
                      <a:r>
                        <a:rPr lang="en-US" sz="1200" dirty="0" smtClean="0"/>
                        <a:t>Copyright status, license terms, rights holder</a:t>
                      </a:r>
                      <a:endParaRPr lang="en-US" sz="1200" dirty="0"/>
                    </a:p>
                  </a:txBody>
                  <a:tcPr/>
                </a:tc>
                <a:tc>
                  <a:txBody>
                    <a:bodyPr/>
                    <a:lstStyle/>
                    <a:p>
                      <a:r>
                        <a:rPr lang="en-US" sz="1200" dirty="0" smtClean="0"/>
                        <a:t>Accessibility,</a:t>
                      </a:r>
                      <a:r>
                        <a:rPr lang="en-US" sz="1200" baseline="0" dirty="0" smtClean="0"/>
                        <a:t> Digital Object Management</a:t>
                      </a:r>
                      <a:endParaRPr lang="en-US" sz="1200" dirty="0"/>
                    </a:p>
                  </a:txBody>
                  <a:tcPr/>
                </a:tc>
                <a:extLst>
                  <a:ext uri="{0D108BD9-81ED-4DB2-BD59-A6C34878D82A}">
                    <a16:rowId xmlns:a16="http://schemas.microsoft.com/office/drawing/2014/main" xmlns="" val="10004"/>
                  </a:ext>
                </a:extLst>
              </a:tr>
              <a:tr h="679449">
                <a:tc>
                  <a:txBody>
                    <a:bodyPr/>
                    <a:lstStyle/>
                    <a:p>
                      <a:r>
                        <a:rPr lang="en-US" sz="1200" dirty="0" smtClean="0"/>
                        <a:t>Structured</a:t>
                      </a:r>
                      <a:endParaRPr lang="en-US" sz="1200" dirty="0"/>
                    </a:p>
                  </a:txBody>
                  <a:tcPr/>
                </a:tc>
                <a:tc>
                  <a:txBody>
                    <a:bodyPr/>
                    <a:lstStyle/>
                    <a:p>
                      <a:r>
                        <a:rPr lang="en-US" sz="1200" dirty="0" smtClean="0"/>
                        <a:t>Structured</a:t>
                      </a:r>
                    </a:p>
                    <a:p>
                      <a:r>
                        <a:rPr lang="en-US" sz="1200" i="1" dirty="0" smtClean="0"/>
                        <a:t>Describe relationship between parts of a resource</a:t>
                      </a:r>
                      <a:endParaRPr lang="en-US" sz="1200" i="1" dirty="0"/>
                    </a:p>
                  </a:txBody>
                  <a:tcPr/>
                </a:tc>
                <a:tc>
                  <a:txBody>
                    <a:bodyPr/>
                    <a:lstStyle/>
                    <a:p>
                      <a:r>
                        <a:rPr lang="en-US" sz="1200" dirty="0" smtClean="0"/>
                        <a:t>Sequence Number, Place in hierarchy, Columns, Parameters</a:t>
                      </a:r>
                      <a:endParaRPr lang="en-US" sz="1200" dirty="0"/>
                    </a:p>
                  </a:txBody>
                  <a:tcPr/>
                </a:tc>
                <a:tc>
                  <a:txBody>
                    <a:bodyPr/>
                    <a:lstStyle/>
                    <a:p>
                      <a:r>
                        <a:rPr lang="en-US" sz="1200" dirty="0" smtClean="0"/>
                        <a:t>Interoperability, Reusability</a:t>
                      </a:r>
                      <a:endParaRPr lang="en-US" sz="12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703419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6789</TotalTime>
  <Words>1673</Words>
  <Application>Microsoft Office PowerPoint</Application>
  <PresentationFormat>Presentación en pantalla (4:3)</PresentationFormat>
  <Paragraphs>263</Paragraphs>
  <Slides>30</Slides>
  <Notes>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HDOfficeLightV0</vt:lpstr>
      <vt:lpstr>Introduction to Metadata</vt:lpstr>
      <vt:lpstr>What is FAIR Data?</vt:lpstr>
      <vt:lpstr>What is Metadata?</vt:lpstr>
      <vt:lpstr>Metadata in our files</vt:lpstr>
      <vt:lpstr>Metadata in our files</vt:lpstr>
      <vt:lpstr>Metadata Types</vt:lpstr>
      <vt:lpstr>Metadata Types</vt:lpstr>
      <vt:lpstr>Metadata Types</vt:lpstr>
      <vt:lpstr>Metadata Types</vt:lpstr>
      <vt:lpstr>Metadata Standards</vt:lpstr>
      <vt:lpstr>Metadata importance</vt:lpstr>
      <vt:lpstr>Dublin Core</vt:lpstr>
      <vt:lpstr>Dublin Core</vt:lpstr>
      <vt:lpstr>Dublin Core</vt:lpstr>
      <vt:lpstr>To take into account…</vt:lpstr>
      <vt:lpstr>Describing…</vt:lpstr>
      <vt:lpstr>Describing Datasets</vt:lpstr>
      <vt:lpstr>Dublin Core implementation (XML)</vt:lpstr>
      <vt:lpstr>Dublin Core implementation (XML)</vt:lpstr>
      <vt:lpstr>XML, RDF, etc.</vt:lpstr>
      <vt:lpstr>Ecological Metadata Language</vt:lpstr>
      <vt:lpstr>Ecological Metadata Language</vt:lpstr>
      <vt:lpstr>Ecological Metadata Language</vt:lpstr>
      <vt:lpstr>Ecological Metadata Language</vt:lpstr>
      <vt:lpstr>Ecological Metadata Language</vt:lpstr>
      <vt:lpstr>Ecological Metadata Language</vt:lpstr>
      <vt:lpstr>Ecological Metadata Language</vt:lpstr>
      <vt:lpstr>Ecological Metadata Language</vt:lpstr>
      <vt:lpstr>Metadata Standards…</vt:lpstr>
      <vt:lpstr>Let’s 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dc:title>
  <dc:creator>Jesus</dc:creator>
  <cp:lastModifiedBy>Fernando Aguilar</cp:lastModifiedBy>
  <cp:revision>122</cp:revision>
  <dcterms:created xsi:type="dcterms:W3CDTF">2017-09-17T09:38:06Z</dcterms:created>
  <dcterms:modified xsi:type="dcterms:W3CDTF">2019-11-05T12:32:15Z</dcterms:modified>
</cp:coreProperties>
</file>