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9"/>
  </p:notesMasterIdLst>
  <p:sldIdLst>
    <p:sldId id="256" r:id="rId2"/>
    <p:sldId id="301"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97" r:id="rId17"/>
    <p:sldId id="298" r:id="rId18"/>
    <p:sldId id="299" r:id="rId19"/>
    <p:sldId id="300" r:id="rId20"/>
    <p:sldId id="276" r:id="rId21"/>
    <p:sldId id="277" r:id="rId22"/>
    <p:sldId id="278" r:id="rId23"/>
    <p:sldId id="279" r:id="rId24"/>
    <p:sldId id="280" r:id="rId25"/>
    <p:sldId id="281" r:id="rId26"/>
    <p:sldId id="282" r:id="rId27"/>
    <p:sldId id="285" r:id="rId28"/>
    <p:sldId id="286" r:id="rId29"/>
    <p:sldId id="288" r:id="rId30"/>
    <p:sldId id="290" r:id="rId31"/>
    <p:sldId id="291" r:id="rId32"/>
    <p:sldId id="292" r:id="rId33"/>
    <p:sldId id="293" r:id="rId34"/>
    <p:sldId id="294" r:id="rId35"/>
    <p:sldId id="295" r:id="rId36"/>
    <p:sldId id="262" r:id="rId37"/>
    <p:sldId id="296"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102" y="-60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89CAB-2394-4B91-B806-86DE0BD5868A}" type="datetimeFigureOut">
              <a:rPr lang="en-US" smtClean="0"/>
              <a:t>11/18/2019</a:t>
            </a:fld>
            <a:endParaRPr lang="en-U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F7F26E-DD7F-46D0-BFC7-A9D0A741C479}" type="slidenum">
              <a:rPr lang="en-US" smtClean="0"/>
              <a:t>‹Nº›</a:t>
            </a:fld>
            <a:endParaRPr lang="en-US"/>
          </a:p>
        </p:txBody>
      </p:sp>
    </p:spTree>
    <p:extLst>
      <p:ext uri="{BB962C8B-B14F-4D97-AF65-F5344CB8AC3E}">
        <p14:creationId xmlns:p14="http://schemas.microsoft.com/office/powerpoint/2010/main" val="3365466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kern="1200" baseline="0" dirty="0" smtClean="0">
                <a:solidFill>
                  <a:schemeClr val="tx1"/>
                </a:solidFill>
                <a:latin typeface="+mn-lt"/>
                <a:ea typeface="+mn-ea"/>
                <a:cs typeface="+mn-cs"/>
              </a:rPr>
              <a:t>Data generation is getting easier/cheaper. And we produce more and more data, which can potentially reused.</a:t>
            </a:r>
          </a:p>
          <a:p>
            <a:r>
              <a:rPr lang="en-US" sz="1200" u="none" kern="1200" baseline="0" dirty="0" smtClean="0">
                <a:solidFill>
                  <a:schemeClr val="tx1"/>
                </a:solidFill>
                <a:latin typeface="+mn-lt"/>
                <a:ea typeface="+mn-ea"/>
                <a:cs typeface="+mn-cs"/>
              </a:rPr>
              <a:t>How keep an overview over data, its location and its up-to-datedness. Especially when working in consortia where there is a more or less clear distinction between data users, data producers, data admins.</a:t>
            </a:r>
          </a:p>
          <a:p>
            <a:r>
              <a:rPr lang="en-US" sz="1200" u="none" kern="1200" baseline="0" dirty="0" smtClean="0">
                <a:solidFill>
                  <a:schemeClr val="tx1"/>
                </a:solidFill>
                <a:latin typeface="+mn-lt"/>
                <a:ea typeface="+mn-ea"/>
                <a:cs typeface="+mn-cs"/>
              </a:rPr>
              <a:t>Users need to be provided with the current location of the data and maybe also their previous versions, which may lay on a different server.</a:t>
            </a:r>
          </a:p>
          <a:p>
            <a:r>
              <a:rPr lang="en-US" sz="1200" u="none" kern="1200" baseline="0" dirty="0" smtClean="0">
                <a:solidFill>
                  <a:schemeClr val="tx1"/>
                </a:solidFill>
                <a:latin typeface="+mn-lt"/>
                <a:ea typeface="+mn-ea"/>
                <a:cs typeface="+mn-cs"/>
              </a:rPr>
              <a:t>Data producers upload data, but data managers who have more insight into storage might move the data around and migrate to new storage facilities.</a:t>
            </a:r>
          </a:p>
          <a:p>
            <a:endParaRPr lang="en-US" sz="1200" u="none" kern="1200" baseline="0" dirty="0" smtClean="0">
              <a:solidFill>
                <a:schemeClr val="tx1"/>
              </a:solidFill>
              <a:latin typeface="+mn-lt"/>
              <a:ea typeface="+mn-ea"/>
              <a:cs typeface="+mn-cs"/>
            </a:endParaRPr>
          </a:p>
          <a:p>
            <a:r>
              <a:rPr lang="en-US" sz="1200" u="none" kern="1200" baseline="0" dirty="0" smtClean="0">
                <a:solidFill>
                  <a:schemeClr val="tx1"/>
                </a:solidFill>
                <a:latin typeface="+mn-lt"/>
                <a:ea typeface="+mn-ea"/>
                <a:cs typeface="+mn-cs"/>
              </a:rPr>
              <a:t>Data might be linked to other data, how to maintain those links?</a:t>
            </a:r>
          </a:p>
          <a:p>
            <a:endParaRPr lang="en-US" sz="1200" u="none" kern="1200" baseline="0" dirty="0" smtClean="0">
              <a:solidFill>
                <a:schemeClr val="tx1"/>
              </a:solidFill>
              <a:latin typeface="+mn-lt"/>
              <a:ea typeface="+mn-ea"/>
              <a:cs typeface="+mn-cs"/>
            </a:endParaRPr>
          </a:p>
          <a:p>
            <a:r>
              <a:rPr lang="en-US" sz="1200" u="none" kern="1200" baseline="0" dirty="0" smtClean="0">
                <a:solidFill>
                  <a:schemeClr val="tx1"/>
                </a:solidFill>
                <a:latin typeface="+mn-lt"/>
                <a:ea typeface="+mn-ea"/>
                <a:cs typeface="+mn-cs"/>
              </a:rPr>
              <a:t>At the same time there is a Shift from data generation to data processing &amp; analysis . A new way to do science.</a:t>
            </a:r>
          </a:p>
          <a:p>
            <a:r>
              <a:rPr lang="en-US" sz="1200" u="none" kern="1200" baseline="0" dirty="0" smtClean="0">
                <a:solidFill>
                  <a:schemeClr val="tx1"/>
                </a:solidFill>
                <a:latin typeface="+mn-lt"/>
                <a:ea typeface="+mn-ea"/>
                <a:cs typeface="+mn-cs"/>
              </a:rPr>
              <a:t>As a result the number of data output is increasing. A new data world.</a:t>
            </a:r>
          </a:p>
          <a:p>
            <a:endParaRPr lang="en-US" sz="1200" u="none" kern="1200" baseline="0" dirty="0" smtClean="0">
              <a:solidFill>
                <a:schemeClr val="tx1"/>
              </a:solidFill>
              <a:latin typeface="+mn-lt"/>
              <a:ea typeface="+mn-ea"/>
              <a:cs typeface="+mn-cs"/>
            </a:endParaRPr>
          </a:p>
          <a:p>
            <a:r>
              <a:rPr lang="en-US" sz="1200" u="none" kern="1200" baseline="0" dirty="0" smtClean="0">
                <a:solidFill>
                  <a:schemeClr val="tx1"/>
                </a:solidFill>
                <a:latin typeface="+mn-lt"/>
                <a:ea typeface="+mn-ea"/>
                <a:cs typeface="+mn-cs"/>
              </a:rPr>
              <a:t>So as to make the data world a better place for science we must have </a:t>
            </a:r>
            <a:r>
              <a:rPr lang="en-US" sz="1200" u="none" kern="1200" baseline="0" dirty="0" err="1" smtClean="0">
                <a:solidFill>
                  <a:schemeClr val="tx1"/>
                </a:solidFill>
                <a:latin typeface="+mn-lt"/>
                <a:ea typeface="+mn-ea"/>
                <a:cs typeface="+mn-cs"/>
              </a:rPr>
              <a:t>sοme</a:t>
            </a:r>
            <a:r>
              <a:rPr lang="en-US" sz="1200" u="none" kern="1200" baseline="0" dirty="0" smtClean="0">
                <a:solidFill>
                  <a:schemeClr val="tx1"/>
                </a:solidFill>
                <a:latin typeface="+mn-lt"/>
                <a:ea typeface="+mn-ea"/>
                <a:cs typeface="+mn-cs"/>
              </a:rPr>
              <a:t> data principles in mind. The idea of these data principles are: </a:t>
            </a:r>
          </a:p>
          <a:p>
            <a:r>
              <a:rPr lang="en-US" b="1" dirty="0" smtClean="0"/>
              <a:t>Findable</a:t>
            </a:r>
            <a:r>
              <a:rPr lang="en-US" dirty="0" smtClean="0"/>
              <a:t> – Easy to find by both humans and computer systems </a:t>
            </a:r>
            <a:r>
              <a:rPr lang="en-US" dirty="0" smtClean="0">
                <a:sym typeface="Wingdings"/>
              </a:rPr>
              <a:t> </a:t>
            </a:r>
            <a:r>
              <a:rPr lang="en-US" dirty="0" smtClean="0"/>
              <a:t>Metadata</a:t>
            </a:r>
          </a:p>
          <a:p>
            <a:r>
              <a:rPr lang="en-US" b="1" dirty="0" smtClean="0"/>
              <a:t>Accessible </a:t>
            </a:r>
            <a:r>
              <a:rPr lang="en-US" dirty="0" smtClean="0"/>
              <a:t>– Stored for long term, accessed and/or downloaded with well-defined license and access</a:t>
            </a:r>
          </a:p>
          <a:p>
            <a:r>
              <a:rPr lang="en-US" b="1" dirty="0" smtClean="0"/>
              <a:t>Interoperable</a:t>
            </a:r>
            <a:r>
              <a:rPr lang="en-US" dirty="0" smtClean="0"/>
              <a:t> – Ready to be combined with other datasets by humans as well as computer systems;</a:t>
            </a:r>
          </a:p>
          <a:p>
            <a:r>
              <a:rPr lang="en-US" b="1" dirty="0" smtClean="0"/>
              <a:t>Reusable</a:t>
            </a:r>
            <a:r>
              <a:rPr lang="en-US" dirty="0" smtClean="0"/>
              <a:t> – Ready to be used for future research and to be processed further using computational methods.</a:t>
            </a:r>
          </a:p>
          <a:p>
            <a:endParaRPr lang="en-US" dirty="0"/>
          </a:p>
        </p:txBody>
      </p:sp>
      <p:sp>
        <p:nvSpPr>
          <p:cNvPr id="4" name="Slide Number Placeholder 3"/>
          <p:cNvSpPr>
            <a:spLocks noGrp="1"/>
          </p:cNvSpPr>
          <p:nvPr>
            <p:ph type="sldNum" sz="quarter" idx="10"/>
          </p:nvPr>
        </p:nvSpPr>
        <p:spPr/>
        <p:txBody>
          <a:bodyPr/>
          <a:lstStyle/>
          <a:p>
            <a:fld id="{723266C4-1B93-474E-A661-05B4AA2FF5E1}" type="slidenum">
              <a:rPr lang="en-GB" smtClean="0"/>
              <a:t>5</a:t>
            </a:fld>
            <a:endParaRPr lang="en-GB"/>
          </a:p>
        </p:txBody>
      </p:sp>
    </p:spTree>
    <p:extLst>
      <p:ext uri="{BB962C8B-B14F-4D97-AF65-F5344CB8AC3E}">
        <p14:creationId xmlns:p14="http://schemas.microsoft.com/office/powerpoint/2010/main" val="4772201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use PID</a:t>
            </a:r>
            <a:r>
              <a:rPr lang="en-US" baseline="0" dirty="0" smtClean="0"/>
              <a:t>s to store extra metadata (system specific) metadata. We have seen already the use of Checksums in B2SHARE.</a:t>
            </a:r>
          </a:p>
          <a:p>
            <a:r>
              <a:rPr lang="en-US" baseline="0" dirty="0" smtClean="0"/>
              <a:t>But we can also put links to other files and folders in the metadata and introducing relationships between singe data objects and collections.</a:t>
            </a:r>
            <a:endParaRPr lang="en-US" dirty="0"/>
          </a:p>
        </p:txBody>
      </p:sp>
      <p:sp>
        <p:nvSpPr>
          <p:cNvPr id="4" name="Slide Number Placeholder 3"/>
          <p:cNvSpPr>
            <a:spLocks noGrp="1"/>
          </p:cNvSpPr>
          <p:nvPr>
            <p:ph type="sldNum" sz="quarter" idx="10"/>
          </p:nvPr>
        </p:nvSpPr>
        <p:spPr/>
        <p:txBody>
          <a:bodyPr/>
          <a:lstStyle/>
          <a:p>
            <a:fld id="{723266C4-1B93-474E-A661-05B4AA2FF5E1}" type="slidenum">
              <a:rPr lang="en-GB" smtClean="0"/>
              <a:t>24</a:t>
            </a:fld>
            <a:endParaRPr lang="en-GB"/>
          </a:p>
        </p:txBody>
      </p:sp>
    </p:spTree>
    <p:extLst>
      <p:ext uri="{BB962C8B-B14F-4D97-AF65-F5344CB8AC3E}">
        <p14:creationId xmlns:p14="http://schemas.microsoft.com/office/powerpoint/2010/main" val="2831802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Metadata</a:t>
            </a:r>
            <a:r>
              <a:rPr lang="en-US" baseline="0" dirty="0" smtClean="0"/>
              <a:t> for users resides in </a:t>
            </a:r>
            <a:r>
              <a:rPr lang="en-US" baseline="0" dirty="0" err="1" smtClean="0"/>
              <a:t>transMart</a:t>
            </a:r>
            <a:r>
              <a:rPr lang="en-US" baseline="0" dirty="0" smtClean="0"/>
              <a:t>: metadata and highly processed data</a:t>
            </a:r>
          </a:p>
          <a:p>
            <a:pPr marL="171450" indent="-171450">
              <a:buFontTx/>
              <a:buChar char="-"/>
            </a:pPr>
            <a:r>
              <a:rPr lang="en-US" baseline="0" dirty="0" smtClean="0"/>
              <a:t>Users select data and a workflow here</a:t>
            </a:r>
          </a:p>
          <a:p>
            <a:pPr marL="171450" indent="-171450">
              <a:buFontTx/>
              <a:buChar char="-"/>
            </a:pPr>
            <a:r>
              <a:rPr lang="en-US" baseline="0" dirty="0" smtClean="0"/>
              <a:t>The raw data or less processed data lies in various repositories and may also be moved between repositories</a:t>
            </a:r>
          </a:p>
          <a:p>
            <a:pPr marL="628650" lvl="1" indent="-171450">
              <a:buFontTx/>
              <a:buChar char="-"/>
            </a:pPr>
            <a:r>
              <a:rPr lang="en-US" baseline="0" dirty="0" smtClean="0"/>
              <a:t>Rather than linking in </a:t>
            </a:r>
            <a:r>
              <a:rPr lang="en-US" baseline="0" dirty="0" err="1" smtClean="0"/>
              <a:t>transmart</a:t>
            </a:r>
            <a:r>
              <a:rPr lang="en-US" baseline="0" dirty="0" smtClean="0"/>
              <a:t> to a location in the repository, </a:t>
            </a:r>
            <a:r>
              <a:rPr lang="en-US" baseline="0" dirty="0" err="1" smtClean="0"/>
              <a:t>tranSMART</a:t>
            </a:r>
            <a:r>
              <a:rPr lang="en-US" baseline="0" dirty="0" smtClean="0"/>
              <a:t> uses PIDs, which can be updated when data moves</a:t>
            </a:r>
          </a:p>
          <a:p>
            <a:pPr marL="628650" lvl="1" indent="-171450">
              <a:buFontTx/>
              <a:buChar char="-"/>
            </a:pPr>
            <a:r>
              <a:rPr lang="en-US" baseline="0" dirty="0" smtClean="0"/>
              <a:t>By this PID data can be transferred from repository to a workflow engine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Galaxy: Workflow engine, starts programs on data, pushes results back to </a:t>
            </a:r>
            <a:r>
              <a:rPr kumimoji="0" lang="en-US" sz="1200" b="0" i="0" u="none" strike="noStrike" kern="1200" cap="none" spc="0" normalizeH="0" baseline="0" noProof="0" dirty="0" err="1" smtClean="0">
                <a:ln>
                  <a:noFill/>
                </a:ln>
                <a:solidFill>
                  <a:prstClr val="black"/>
                </a:solidFill>
                <a:effectLst/>
                <a:uLnTx/>
                <a:uFillTx/>
                <a:latin typeface="+mn-lt"/>
                <a:ea typeface="+mn-ea"/>
                <a:cs typeface="+mn-cs"/>
              </a:rPr>
              <a:t>TranSMART</a:t>
            </a: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p>
            <a:pPr marL="457200" lvl="1" indent="0">
              <a:buFontTx/>
              <a:buNone/>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23266C4-1B93-474E-A661-05B4AA2FF5E1}" type="slidenum">
              <a:rPr lang="en-GB" smtClean="0"/>
              <a:t>26</a:t>
            </a:fld>
            <a:endParaRPr lang="en-GB"/>
          </a:p>
        </p:txBody>
      </p:sp>
    </p:spTree>
    <p:extLst>
      <p:ext uri="{BB962C8B-B14F-4D97-AF65-F5344CB8AC3E}">
        <p14:creationId xmlns:p14="http://schemas.microsoft.com/office/powerpoint/2010/main" val="1404167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is not only data. We can refer to code</a:t>
            </a:r>
            <a:r>
              <a:rPr lang="en-US" baseline="0" dirty="0" smtClean="0"/>
              <a:t> with a PID, e.g. a python file here.</a:t>
            </a:r>
          </a:p>
          <a:p>
            <a:r>
              <a:rPr lang="en-US" baseline="0" dirty="0" smtClean="0"/>
              <a:t>By this we can refer to previously executed workflows and ensure reproducibility.</a:t>
            </a:r>
            <a:endParaRPr lang="en-US" dirty="0"/>
          </a:p>
        </p:txBody>
      </p:sp>
      <p:sp>
        <p:nvSpPr>
          <p:cNvPr id="4" name="Slide Number Placeholder 3"/>
          <p:cNvSpPr>
            <a:spLocks noGrp="1"/>
          </p:cNvSpPr>
          <p:nvPr>
            <p:ph type="sldNum" sz="quarter" idx="10"/>
          </p:nvPr>
        </p:nvSpPr>
        <p:spPr/>
        <p:txBody>
          <a:bodyPr/>
          <a:lstStyle/>
          <a:p>
            <a:fld id="{723266C4-1B93-474E-A661-05B4AA2FF5E1}" type="slidenum">
              <a:rPr lang="en-GB" smtClean="0"/>
              <a:t>27</a:t>
            </a:fld>
            <a:endParaRPr lang="en-GB"/>
          </a:p>
        </p:txBody>
      </p:sp>
    </p:spTree>
    <p:extLst>
      <p:ext uri="{BB962C8B-B14F-4D97-AF65-F5344CB8AC3E}">
        <p14:creationId xmlns:p14="http://schemas.microsoft.com/office/powerpoint/2010/main" val="3462534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B2SAFE, B2SHARE generate PIDs (for different</a:t>
            </a:r>
            <a:r>
              <a:rPr lang="en-US" baseline="0" dirty="0" smtClean="0"/>
              <a:t> purposes</a:t>
            </a:r>
            <a:r>
              <a:rPr lang="en-US" dirty="0" smtClean="0"/>
              <a:t>)</a:t>
            </a:r>
          </a:p>
          <a:p>
            <a:r>
              <a:rPr lang="en-US" dirty="0" smtClean="0"/>
              <a:t>B2STAGE</a:t>
            </a:r>
            <a:r>
              <a:rPr lang="en-US" baseline="0" dirty="0" smtClean="0"/>
              <a:t> uses PIDs to retrieve data from B2SAFE.</a:t>
            </a:r>
          </a:p>
          <a:p>
            <a:r>
              <a:rPr lang="en-US" baseline="0" dirty="0" smtClean="0"/>
              <a:t>B2FIND exposes metadata to the user and refers to data PID.</a:t>
            </a:r>
            <a:endParaRPr lang="en-US" dirty="0"/>
          </a:p>
        </p:txBody>
      </p:sp>
      <p:sp>
        <p:nvSpPr>
          <p:cNvPr id="4" name="Slide Number Placeholder 3"/>
          <p:cNvSpPr>
            <a:spLocks noGrp="1"/>
          </p:cNvSpPr>
          <p:nvPr>
            <p:ph type="sldNum" sz="quarter" idx="10"/>
          </p:nvPr>
        </p:nvSpPr>
        <p:spPr/>
        <p:txBody>
          <a:bodyPr/>
          <a:lstStyle/>
          <a:p>
            <a:fld id="{723266C4-1B93-474E-A661-05B4AA2FF5E1}" type="slidenum">
              <a:rPr lang="en-GB" smtClean="0"/>
              <a:t>28</a:t>
            </a:fld>
            <a:endParaRPr lang="en-GB"/>
          </a:p>
        </p:txBody>
      </p:sp>
    </p:spTree>
    <p:extLst>
      <p:ext uri="{BB962C8B-B14F-4D97-AF65-F5344CB8AC3E}">
        <p14:creationId xmlns:p14="http://schemas.microsoft.com/office/powerpoint/2010/main" val="3559300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PID systems do not only differ technically, but also policy-wise.</a:t>
            </a:r>
          </a:p>
          <a:p>
            <a:endParaRPr lang="en-US" dirty="0" smtClean="0"/>
          </a:p>
          <a:p>
            <a:pPr marL="228600" indent="-228600">
              <a:buAutoNum type="arabicPeriod"/>
            </a:pPr>
            <a:r>
              <a:rPr lang="en-US" dirty="0" smtClean="0"/>
              <a:t>The HANDLE system</a:t>
            </a:r>
            <a:r>
              <a:rPr lang="en-US" baseline="0" dirty="0" smtClean="0"/>
              <a:t> is the underlying technical system for DOIs and EPIC persistent identifiers</a:t>
            </a:r>
          </a:p>
          <a:p>
            <a:pPr marL="228600" indent="-228600">
              <a:buAutoNum type="arabicPeriod"/>
            </a:pPr>
            <a:r>
              <a:rPr lang="en-US" dirty="0" smtClean="0"/>
              <a:t>EPIC employs the Handle system and overlays it with its own policies like “Never</a:t>
            </a:r>
            <a:r>
              <a:rPr lang="en-US" baseline="0" dirty="0" smtClean="0"/>
              <a:t> delete a PID</a:t>
            </a:r>
            <a:r>
              <a:rPr lang="en-US" dirty="0" smtClean="0"/>
              <a:t>”</a:t>
            </a:r>
          </a:p>
          <a:p>
            <a:pPr marL="228600" indent="-228600">
              <a:buAutoNum type="arabicPeriod"/>
            </a:pPr>
            <a:r>
              <a:rPr lang="en-US" dirty="0" smtClean="0"/>
              <a:t>The</a:t>
            </a:r>
            <a:r>
              <a:rPr lang="en-US" baseline="0" dirty="0" smtClean="0"/>
              <a:t> EPIC consortium and its members are prefix issuing authorities</a:t>
            </a:r>
          </a:p>
          <a:p>
            <a:pPr marL="228600" indent="-228600">
              <a:buAutoNum type="arabicPeriod"/>
            </a:pPr>
            <a:r>
              <a:rPr lang="en-US" baseline="0" dirty="0" smtClean="0"/>
              <a:t>The EPIC partners make sure that EPIC PIDs are always available (mirroring)</a:t>
            </a:r>
          </a:p>
          <a:p>
            <a:pPr marL="228600" indent="-228600">
              <a:buAutoNum type="arabicPeriod"/>
            </a:pPr>
            <a:r>
              <a:rPr lang="en-US" baseline="0" dirty="0" smtClean="0"/>
              <a:t>DOI also employs the Handle system</a:t>
            </a:r>
          </a:p>
          <a:p>
            <a:pPr marL="228600" indent="-228600">
              <a:buAutoNum type="arabicPeriod"/>
            </a:pPr>
            <a:r>
              <a:rPr lang="en-US" baseline="0" dirty="0" smtClean="0"/>
              <a:t>DOI uses different policies: e.g. they ask for a specific set of metadata (Author, year, title, </a:t>
            </a:r>
            <a:r>
              <a:rPr lang="is-IS" baseline="0" dirty="0" smtClean="0"/>
              <a:t>… Dublin Core</a:t>
            </a:r>
            <a:r>
              <a:rPr lang="en-US" baseline="0" dirty="0" smtClean="0"/>
              <a:t>) that is stored in an extra database</a:t>
            </a:r>
          </a:p>
          <a:p>
            <a:pPr marL="228600" indent="-228600">
              <a:buAutoNum type="arabicPeriod"/>
            </a:pPr>
            <a:r>
              <a:rPr lang="en-US" baseline="0" dirty="0" err="1" smtClean="0"/>
              <a:t>DataCite</a:t>
            </a:r>
            <a:r>
              <a:rPr lang="en-US" baseline="0" dirty="0" smtClean="0"/>
              <a:t> and </a:t>
            </a:r>
            <a:r>
              <a:rPr lang="en-US" baseline="0" dirty="0" err="1" smtClean="0"/>
              <a:t>Crossref</a:t>
            </a:r>
            <a:r>
              <a:rPr lang="en-US" baseline="0" dirty="0" smtClean="0"/>
              <a:t> are partners and prefix issuing authorities</a:t>
            </a:r>
            <a:endParaRPr lang="en-US" dirty="0"/>
          </a:p>
        </p:txBody>
      </p:sp>
      <p:sp>
        <p:nvSpPr>
          <p:cNvPr id="4" name="Slide Number Placeholder 3"/>
          <p:cNvSpPr>
            <a:spLocks noGrp="1"/>
          </p:cNvSpPr>
          <p:nvPr>
            <p:ph type="sldNum" sz="quarter" idx="10"/>
          </p:nvPr>
        </p:nvSpPr>
        <p:spPr/>
        <p:txBody>
          <a:bodyPr/>
          <a:lstStyle/>
          <a:p>
            <a:fld id="{723266C4-1B93-474E-A661-05B4AA2FF5E1}" type="slidenum">
              <a:rPr lang="en-GB" smtClean="0"/>
              <a:t>31</a:t>
            </a:fld>
            <a:endParaRPr lang="en-GB"/>
          </a:p>
        </p:txBody>
      </p:sp>
    </p:spTree>
    <p:extLst>
      <p:ext uri="{BB962C8B-B14F-4D97-AF65-F5344CB8AC3E}">
        <p14:creationId xmlns:p14="http://schemas.microsoft.com/office/powerpoint/2010/main" val="3657873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PID systems do not only differ technically, but also policy-wise.</a:t>
            </a:r>
            <a:endParaRPr lang="en-US" dirty="0"/>
          </a:p>
        </p:txBody>
      </p:sp>
      <p:sp>
        <p:nvSpPr>
          <p:cNvPr id="4" name="Slide Number Placeholder 3"/>
          <p:cNvSpPr>
            <a:spLocks noGrp="1"/>
          </p:cNvSpPr>
          <p:nvPr>
            <p:ph type="sldNum" sz="quarter" idx="10"/>
          </p:nvPr>
        </p:nvSpPr>
        <p:spPr/>
        <p:txBody>
          <a:bodyPr/>
          <a:lstStyle/>
          <a:p>
            <a:fld id="{723266C4-1B93-474E-A661-05B4AA2FF5E1}" type="slidenum">
              <a:rPr lang="en-GB" smtClean="0"/>
              <a:t>32</a:t>
            </a:fld>
            <a:endParaRPr lang="en-GB"/>
          </a:p>
        </p:txBody>
      </p:sp>
    </p:spTree>
    <p:extLst>
      <p:ext uri="{BB962C8B-B14F-4D97-AF65-F5344CB8AC3E}">
        <p14:creationId xmlns:p14="http://schemas.microsoft.com/office/powerpoint/2010/main" val="3657873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PID systems do not only differ technically, but also policy-wise.</a:t>
            </a:r>
            <a:endParaRPr lang="en-US" dirty="0"/>
          </a:p>
        </p:txBody>
      </p:sp>
      <p:sp>
        <p:nvSpPr>
          <p:cNvPr id="4" name="Slide Number Placeholder 3"/>
          <p:cNvSpPr>
            <a:spLocks noGrp="1"/>
          </p:cNvSpPr>
          <p:nvPr>
            <p:ph type="sldNum" sz="quarter" idx="10"/>
          </p:nvPr>
        </p:nvSpPr>
        <p:spPr/>
        <p:txBody>
          <a:bodyPr/>
          <a:lstStyle/>
          <a:p>
            <a:fld id="{723266C4-1B93-474E-A661-05B4AA2FF5E1}" type="slidenum">
              <a:rPr lang="en-GB" smtClean="0"/>
              <a:t>33</a:t>
            </a:fld>
            <a:endParaRPr lang="en-GB"/>
          </a:p>
        </p:txBody>
      </p:sp>
    </p:spTree>
    <p:extLst>
      <p:ext uri="{BB962C8B-B14F-4D97-AF65-F5344CB8AC3E}">
        <p14:creationId xmlns:p14="http://schemas.microsoft.com/office/powerpoint/2010/main" val="3657873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67A426-FF47-584B-9591-8EFED1C1B7F9}" type="slidenum">
              <a:rPr lang="en-US" smtClean="0"/>
              <a:t>36</a:t>
            </a:fld>
            <a:endParaRPr lang="en-US"/>
          </a:p>
        </p:txBody>
      </p:sp>
    </p:spTree>
    <p:extLst>
      <p:ext uri="{BB962C8B-B14F-4D97-AF65-F5344CB8AC3E}">
        <p14:creationId xmlns:p14="http://schemas.microsoft.com/office/powerpoint/2010/main" val="1745092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kern="1200" baseline="0" dirty="0" smtClean="0">
                <a:solidFill>
                  <a:schemeClr val="tx1"/>
                </a:solidFill>
                <a:latin typeface="+mn-lt"/>
                <a:ea typeface="+mn-ea"/>
                <a:cs typeface="+mn-cs"/>
              </a:rPr>
              <a:t>We need infrastructure to keep data, metadata and their PID </a:t>
            </a:r>
            <a:r>
              <a:rPr lang="en-US" sz="1200" u="none" kern="1200" baseline="0" dirty="0" err="1" smtClean="0">
                <a:solidFill>
                  <a:schemeClr val="tx1"/>
                </a:solidFill>
                <a:latin typeface="+mn-lt"/>
                <a:ea typeface="+mn-ea"/>
                <a:cs typeface="+mn-cs"/>
              </a:rPr>
              <a:t>synchronised</a:t>
            </a:r>
            <a:r>
              <a:rPr lang="en-US" sz="1200" u="none" kern="1200" baseline="0" dirty="0" smtClean="0">
                <a:solidFill>
                  <a:schemeClr val="tx1"/>
                </a:solidFill>
                <a:latin typeface="+mn-lt"/>
                <a:ea typeface="+mn-ea"/>
                <a:cs typeface="+mn-cs"/>
              </a:rPr>
              <a:t> throughout the data and research life cycle.</a:t>
            </a:r>
          </a:p>
          <a:p>
            <a:r>
              <a:rPr lang="en-US" sz="1200" u="none" kern="1200" baseline="0" dirty="0" smtClean="0">
                <a:solidFill>
                  <a:schemeClr val="tx1"/>
                </a:solidFill>
                <a:latin typeface="+mn-lt"/>
                <a:ea typeface="+mn-ea"/>
                <a:cs typeface="+mn-cs"/>
              </a:rPr>
              <a:t>This becomes even more complicated when we want to keep relations between data files. At what level do we need the linking?</a:t>
            </a:r>
          </a:p>
        </p:txBody>
      </p:sp>
      <p:sp>
        <p:nvSpPr>
          <p:cNvPr id="4" name="Slide Number Placeholder 3"/>
          <p:cNvSpPr>
            <a:spLocks noGrp="1"/>
          </p:cNvSpPr>
          <p:nvPr>
            <p:ph type="sldNum" sz="quarter" idx="10"/>
          </p:nvPr>
        </p:nvSpPr>
        <p:spPr/>
        <p:txBody>
          <a:bodyPr/>
          <a:lstStyle/>
          <a:p>
            <a:fld id="{723266C4-1B93-474E-A661-05B4AA2FF5E1}" type="slidenum">
              <a:rPr lang="en-GB" smtClean="0"/>
              <a:t>6</a:t>
            </a:fld>
            <a:endParaRPr lang="en-GB"/>
          </a:p>
        </p:txBody>
      </p:sp>
    </p:spTree>
    <p:extLst>
      <p:ext uri="{BB962C8B-B14F-4D97-AF65-F5344CB8AC3E}">
        <p14:creationId xmlns:p14="http://schemas.microsoft.com/office/powerpoint/2010/main" val="477220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kern="1200" baseline="0" dirty="0" smtClean="0">
                <a:solidFill>
                  <a:schemeClr val="tx1"/>
                </a:solidFill>
                <a:latin typeface="+mn-lt"/>
                <a:ea typeface="+mn-ea"/>
                <a:cs typeface="+mn-cs"/>
              </a:rPr>
              <a:t>We need infrastructure to keep data, metadata and their PID </a:t>
            </a:r>
            <a:r>
              <a:rPr lang="en-US" sz="1200" u="none" kern="1200" baseline="0" dirty="0" err="1" smtClean="0">
                <a:solidFill>
                  <a:schemeClr val="tx1"/>
                </a:solidFill>
                <a:latin typeface="+mn-lt"/>
                <a:ea typeface="+mn-ea"/>
                <a:cs typeface="+mn-cs"/>
              </a:rPr>
              <a:t>synchronised</a:t>
            </a:r>
            <a:r>
              <a:rPr lang="en-US" sz="1200" u="none" kern="1200" baseline="0" dirty="0" smtClean="0">
                <a:solidFill>
                  <a:schemeClr val="tx1"/>
                </a:solidFill>
                <a:latin typeface="+mn-lt"/>
                <a:ea typeface="+mn-ea"/>
                <a:cs typeface="+mn-cs"/>
              </a:rPr>
              <a:t> throughout the data and research life cycle.</a:t>
            </a:r>
          </a:p>
          <a:p>
            <a:r>
              <a:rPr lang="en-US" sz="1200" u="none" kern="1200" baseline="0" dirty="0" smtClean="0">
                <a:solidFill>
                  <a:schemeClr val="tx1"/>
                </a:solidFill>
                <a:latin typeface="+mn-lt"/>
                <a:ea typeface="+mn-ea"/>
                <a:cs typeface="+mn-cs"/>
              </a:rPr>
              <a:t>This becomes even more complicated when we want to keep relations between data files. At what level do we need the linking?</a:t>
            </a:r>
          </a:p>
          <a:p>
            <a:endParaRPr lang="en-US" sz="1200" u="none" kern="1200" baseline="0" dirty="0" smtClean="0">
              <a:solidFill>
                <a:schemeClr val="tx1"/>
              </a:solidFill>
              <a:latin typeface="+mn-lt"/>
              <a:ea typeface="+mn-ea"/>
              <a:cs typeface="+mn-cs"/>
            </a:endParaRPr>
          </a:p>
          <a:p>
            <a:r>
              <a:rPr lang="en-US" sz="1200" u="none" kern="1200" baseline="0" dirty="0" smtClean="0">
                <a:solidFill>
                  <a:schemeClr val="tx1"/>
                </a:solidFill>
                <a:latin typeface="+mn-lt"/>
                <a:ea typeface="+mn-ea"/>
                <a:cs typeface="+mn-cs"/>
              </a:rPr>
              <a:t>PIDs are part of the data management. The technology can also be used to ensure the FAIR principles. To what extent and at which level we will investigate in this tutorial.</a:t>
            </a:r>
          </a:p>
        </p:txBody>
      </p:sp>
      <p:sp>
        <p:nvSpPr>
          <p:cNvPr id="4" name="Slide Number Placeholder 3"/>
          <p:cNvSpPr>
            <a:spLocks noGrp="1"/>
          </p:cNvSpPr>
          <p:nvPr>
            <p:ph type="sldNum" sz="quarter" idx="10"/>
          </p:nvPr>
        </p:nvSpPr>
        <p:spPr/>
        <p:txBody>
          <a:bodyPr/>
          <a:lstStyle/>
          <a:p>
            <a:fld id="{723266C4-1B93-474E-A661-05B4AA2FF5E1}" type="slidenum">
              <a:rPr lang="en-GB" smtClean="0"/>
              <a:t>7</a:t>
            </a:fld>
            <a:endParaRPr lang="en-GB"/>
          </a:p>
        </p:txBody>
      </p:sp>
    </p:spTree>
    <p:extLst>
      <p:ext uri="{BB962C8B-B14F-4D97-AF65-F5344CB8AC3E}">
        <p14:creationId xmlns:p14="http://schemas.microsoft.com/office/powerpoint/2010/main" val="477220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u="none" kern="1200" baseline="0" dirty="0" smtClean="0">
                <a:solidFill>
                  <a:schemeClr val="tx1"/>
                </a:solidFill>
                <a:latin typeface="+mn-lt"/>
                <a:ea typeface="+mn-ea"/>
                <a:cs typeface="+mn-cs"/>
              </a:rPr>
              <a:t>An identifier is a unique name, identity applied to something so that something can be easily referenced.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 Points</a:t>
            </a:r>
            <a:r>
              <a:rPr lang="en-US" baseline="0" dirty="0" smtClean="0"/>
              <a:t> to a resource: The resource is a black box. The type of the </a:t>
            </a:r>
            <a:r>
              <a:rPr lang="en-US" baseline="0" dirty="0" err="1" smtClean="0"/>
              <a:t>url</a:t>
            </a:r>
            <a:r>
              <a:rPr lang="en-US" baseline="0" dirty="0" smtClean="0"/>
              <a:t> doesn't matter. It may be a file, a metadata record, a code collection.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 globally unique: </a:t>
            </a:r>
            <a:r>
              <a:rPr lang="en-US" sz="1200" u="none" kern="1200" baseline="0" dirty="0" smtClean="0">
                <a:solidFill>
                  <a:schemeClr val="tx1"/>
                </a:solidFill>
                <a:latin typeface="+mn-lt"/>
                <a:ea typeface="+mn-ea"/>
                <a:cs typeface="+mn-cs"/>
              </a:rPr>
              <a:t>Once it is created, the resource is globally addressable. You wont find an identifier with the same name that points to a different resource.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PID is persistent over time :</a:t>
            </a:r>
            <a:r>
              <a:rPr lang="en-US" baseline="0" dirty="0" smtClean="0"/>
              <a:t> </a:t>
            </a:r>
            <a:r>
              <a:rPr lang="en-US" sz="1200" u="none" kern="1200" baseline="0" dirty="0" smtClean="0">
                <a:solidFill>
                  <a:schemeClr val="tx1"/>
                </a:solidFill>
                <a:latin typeface="+mn-lt"/>
                <a:ea typeface="+mn-ea"/>
                <a:cs typeface="+mn-cs"/>
              </a:rPr>
              <a:t>There is a persistent relationship between the </a:t>
            </a:r>
            <a:r>
              <a:rPr lang="en-US" sz="1200" u="none" kern="1200" baseline="0" dirty="0" err="1" smtClean="0">
                <a:solidFill>
                  <a:schemeClr val="tx1"/>
                </a:solidFill>
                <a:latin typeface="+mn-lt"/>
                <a:ea typeface="+mn-ea"/>
                <a:cs typeface="+mn-cs"/>
              </a:rPr>
              <a:t>pid</a:t>
            </a:r>
            <a:r>
              <a:rPr lang="en-US" sz="1200" u="none" kern="1200" baseline="0" dirty="0" smtClean="0">
                <a:solidFill>
                  <a:schemeClr val="tx1"/>
                </a:solidFill>
                <a:latin typeface="+mn-lt"/>
                <a:ea typeface="+mn-ea"/>
                <a:cs typeface="+mn-cs"/>
              </a:rPr>
              <a:t> and the same resource over time</a:t>
            </a:r>
          </a:p>
          <a:p>
            <a:r>
              <a:rPr lang="en-US" sz="1200" u="none" kern="1200" baseline="0" dirty="0" smtClean="0">
                <a:solidFill>
                  <a:schemeClr val="tx1"/>
                </a:solidFill>
                <a:latin typeface="+mn-lt"/>
                <a:ea typeface="+mn-ea"/>
                <a:cs typeface="+mn-cs"/>
              </a:rPr>
              <a:t>The infrastructure can support access to resources as they move from one repo to another. </a:t>
            </a:r>
            <a:endParaRPr lang="en-US" dirty="0"/>
          </a:p>
        </p:txBody>
      </p:sp>
      <p:sp>
        <p:nvSpPr>
          <p:cNvPr id="4" name="Slide Number Placeholder 3"/>
          <p:cNvSpPr>
            <a:spLocks noGrp="1"/>
          </p:cNvSpPr>
          <p:nvPr>
            <p:ph type="sldNum" sz="quarter" idx="10"/>
          </p:nvPr>
        </p:nvSpPr>
        <p:spPr/>
        <p:txBody>
          <a:bodyPr/>
          <a:lstStyle/>
          <a:p>
            <a:fld id="{723266C4-1B93-474E-A661-05B4AA2FF5E1}" type="slidenum">
              <a:rPr lang="en-GB" smtClean="0"/>
              <a:t>8</a:t>
            </a:fld>
            <a:endParaRPr lang="en-GB"/>
          </a:p>
        </p:txBody>
      </p:sp>
    </p:spTree>
    <p:extLst>
      <p:ext uri="{BB962C8B-B14F-4D97-AF65-F5344CB8AC3E}">
        <p14:creationId xmlns:p14="http://schemas.microsoft.com/office/powerpoint/2010/main" val="1684652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In order to understand PIDs and the PID service</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lets see and discuss a real example. </a:t>
            </a:r>
            <a:endParaRPr lang="en-US" b="0" dirty="0" smtClean="0">
              <a:effectLst/>
            </a:endParaRPr>
          </a:p>
          <a:p>
            <a:pPr rtl="0"/>
            <a:r>
              <a:rPr lang="en-US" sz="1200" b="0" i="0" u="none" strike="noStrike" kern="1200" dirty="0" smtClean="0">
                <a:solidFill>
                  <a:schemeClr val="tx1"/>
                </a:solidFill>
                <a:effectLst/>
                <a:latin typeface="+mn-lt"/>
                <a:ea typeface="+mn-ea"/>
                <a:cs typeface="+mn-cs"/>
              </a:rPr>
              <a:t>The simplest data life cycle. </a:t>
            </a:r>
            <a:endParaRPr lang="en-US" b="0" dirty="0" smtClean="0">
              <a:effectLst/>
            </a:endParaRPr>
          </a:p>
          <a:p>
            <a:pPr rtl="0"/>
            <a:r>
              <a:rPr lang="en-US" sz="1200" b="0" i="0" u="none" strike="noStrike" kern="1200" dirty="0" smtClean="0">
                <a:solidFill>
                  <a:schemeClr val="tx1"/>
                </a:solidFill>
                <a:effectLst/>
                <a:latin typeface="+mn-lt"/>
                <a:ea typeface="+mn-ea"/>
                <a:cs typeface="+mn-cs"/>
              </a:rPr>
              <a:t>You have a research output and you want to share with other researchers. </a:t>
            </a:r>
            <a:endParaRPr lang="en-US" b="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The transitional way to store your data is to upload to a site, a repository, a directory. In order to access it you bookmark or share a URL. A) </a:t>
            </a:r>
            <a:r>
              <a:rPr lang="en-US" dirty="0" smtClean="0">
                <a:latin typeface="Century Gothic" charset="0"/>
                <a:ea typeface="Century Gothic" charset="0"/>
                <a:cs typeface="Century Gothic" charset="0"/>
                <a:sym typeface="Opificio"/>
              </a:rPr>
              <a:t>Published online: http://</a:t>
            </a:r>
            <a:r>
              <a:rPr lang="en-US" dirty="0" err="1" smtClean="0">
                <a:latin typeface="Century Gothic" charset="0"/>
                <a:ea typeface="Century Gothic" charset="0"/>
                <a:cs typeface="Century Gothic" charset="0"/>
                <a:sym typeface="Opificio"/>
              </a:rPr>
              <a:t>www.test.com</a:t>
            </a:r>
            <a:r>
              <a:rPr lang="en-US" dirty="0" smtClean="0">
                <a:latin typeface="Century Gothic" charset="0"/>
                <a:ea typeface="Century Gothic" charset="0"/>
                <a:cs typeface="Century Gothic" charset="0"/>
                <a:sym typeface="Opificio"/>
              </a:rPr>
              <a:t>/</a:t>
            </a:r>
            <a:r>
              <a:rPr lang="en-US" dirty="0" err="1" smtClean="0">
                <a:latin typeface="Century Gothic" charset="0"/>
                <a:ea typeface="Century Gothic" charset="0"/>
                <a:cs typeface="Century Gothic" charset="0"/>
                <a:sym typeface="Opificio"/>
              </a:rPr>
              <a:t>test.html</a:t>
            </a:r>
            <a:r>
              <a:rPr lang="en-US" dirty="0" smtClean="0">
                <a:latin typeface="Century Gothic" charset="0"/>
                <a:ea typeface="Century Gothic" charset="0"/>
                <a:cs typeface="Century Gothic" charset="0"/>
                <a:sym typeface="Opificio"/>
              </a:rPr>
              <a:t>.</a:t>
            </a:r>
            <a:r>
              <a:rPr lang="en-US" baseline="0" dirty="0" smtClean="0">
                <a:latin typeface="Century Gothic" charset="0"/>
                <a:ea typeface="Century Gothic" charset="0"/>
                <a:cs typeface="Century Gothic" charset="0"/>
                <a:sym typeface="Opificio"/>
              </a:rPr>
              <a:t> B) </a:t>
            </a:r>
            <a:r>
              <a:rPr lang="en-US" dirty="0" smtClean="0">
                <a:latin typeface="Century Gothic" charset="0"/>
                <a:ea typeface="Century Gothic" charset="0"/>
                <a:cs typeface="Century Gothic" charset="0"/>
                <a:sym typeface="Opificio"/>
              </a:rPr>
              <a:t>Other users may cite, access, re-use this </a:t>
            </a:r>
            <a:r>
              <a:rPr lang="en-US" dirty="0" err="1" smtClean="0">
                <a:latin typeface="Century Gothic" charset="0"/>
                <a:ea typeface="Century Gothic" charset="0"/>
                <a:cs typeface="Century Gothic" charset="0"/>
                <a:sym typeface="Opificio"/>
              </a:rPr>
              <a:t>url</a:t>
            </a:r>
            <a:r>
              <a:rPr lang="en-US" dirty="0" smtClean="0">
                <a:latin typeface="Century Gothic" charset="0"/>
                <a:ea typeface="Century Gothic" charset="0"/>
                <a:cs typeface="Century Gothic" charset="0"/>
                <a:sym typeface="Opificio"/>
              </a:rPr>
              <a:t> </a:t>
            </a:r>
            <a:endParaRPr lang="en-US" b="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As long as nothing changes about the way the data is accessed, this works fine. But one day you decide to move the resource to another location c)</a:t>
            </a:r>
            <a:r>
              <a:rPr lang="en-US" sz="1200" b="0" i="0" u="none" strike="noStrike" kern="1200" baseline="0" dirty="0" smtClean="0">
                <a:solidFill>
                  <a:schemeClr val="tx1"/>
                </a:solidFill>
                <a:effectLst/>
                <a:latin typeface="+mn-lt"/>
                <a:ea typeface="+mn-ea"/>
                <a:cs typeface="+mn-cs"/>
              </a:rPr>
              <a:t> </a:t>
            </a:r>
            <a:r>
              <a:rPr lang="en-US" dirty="0" smtClean="0">
                <a:latin typeface="Century Gothic" charset="0"/>
                <a:ea typeface="Century Gothic" charset="0"/>
                <a:cs typeface="Century Gothic" charset="0"/>
                <a:sym typeface="Opificio"/>
              </a:rPr>
              <a:t>Relocate the resource at http://</a:t>
            </a:r>
            <a:r>
              <a:rPr lang="en-US" dirty="0" err="1" smtClean="0">
                <a:latin typeface="Century Gothic" charset="0"/>
                <a:ea typeface="Century Gothic" charset="0"/>
                <a:cs typeface="Century Gothic" charset="0"/>
                <a:sym typeface="Opificio"/>
              </a:rPr>
              <a:t>www.example.com</a:t>
            </a:r>
            <a:r>
              <a:rPr lang="en-US" dirty="0" smtClean="0">
                <a:latin typeface="Century Gothic" charset="0"/>
                <a:ea typeface="Century Gothic" charset="0"/>
                <a:cs typeface="Century Gothic" charset="0"/>
                <a:sym typeface="Opificio"/>
              </a:rPr>
              <a:t>/</a:t>
            </a:r>
          </a:p>
          <a:p>
            <a:pPr rtl="0"/>
            <a:r>
              <a:rPr lang="en-US" b="0" dirty="0" smtClean="0">
                <a:effectLst/>
              </a:rPr>
              <a:t>Other</a:t>
            </a:r>
            <a:r>
              <a:rPr lang="en-US" b="0" baseline="0" dirty="0" smtClean="0">
                <a:effectLst/>
              </a:rPr>
              <a:t> users are not informed about this relocation and when they are trying to </a:t>
            </a:r>
            <a:r>
              <a:rPr lang="en-US" b="0" baseline="0" dirty="0" err="1" smtClean="0">
                <a:effectLst/>
              </a:rPr>
              <a:t>acccess</a:t>
            </a:r>
            <a:r>
              <a:rPr lang="en-US" b="0" baseline="0" dirty="0" smtClean="0">
                <a:effectLst/>
              </a:rPr>
              <a:t> the resource - at the first location – they always get a Page Not Found response.  </a:t>
            </a:r>
            <a:endParaRPr lang="en-US" b="0" dirty="0" smtClean="0">
              <a:effectLst/>
            </a:endParaRPr>
          </a:p>
          <a:p>
            <a:pPr rtl="0"/>
            <a:r>
              <a:rPr lang="en-US" sz="1200" b="0" i="0" u="none" strike="noStrike" kern="1200" dirty="0" smtClean="0">
                <a:solidFill>
                  <a:schemeClr val="tx1"/>
                </a:solidFill>
                <a:effectLst/>
                <a:latin typeface="+mn-lt"/>
                <a:ea typeface="+mn-ea"/>
                <a:cs typeface="+mn-cs"/>
              </a:rPr>
              <a:t>So this arrangement has proven to be fragile.</a:t>
            </a:r>
          </a:p>
          <a:p>
            <a:pPr rtl="0"/>
            <a:endParaRPr lang="en-US" sz="1200" b="0" i="0" u="none" strike="noStrike" kern="1200" dirty="0" smtClean="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Lets see</a:t>
            </a:r>
            <a:r>
              <a:rPr lang="en-US" sz="1200" b="0" i="0" u="none" strike="noStrike" kern="1200" baseline="0" dirty="0" smtClean="0">
                <a:solidFill>
                  <a:schemeClr val="tx1"/>
                </a:solidFill>
                <a:effectLst/>
                <a:latin typeface="+mn-lt"/>
                <a:ea typeface="+mn-ea"/>
                <a:cs typeface="+mn-cs"/>
              </a:rPr>
              <a:t> what will happen when you decide to connect to a PID service. </a:t>
            </a:r>
            <a:endParaRPr lang="en-US" b="0" dirty="0" smtClean="0">
              <a:effectLst/>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723266C4-1B93-474E-A661-05B4AA2FF5E1}" type="slidenum">
              <a:rPr lang="en-GB" smtClean="0"/>
              <a:t>9</a:t>
            </a:fld>
            <a:endParaRPr lang="en-GB"/>
          </a:p>
        </p:txBody>
      </p:sp>
    </p:spTree>
    <p:extLst>
      <p:ext uri="{BB962C8B-B14F-4D97-AF65-F5344CB8AC3E}">
        <p14:creationId xmlns:p14="http://schemas.microsoft.com/office/powerpoint/2010/main" val="1610362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From the moment you decide to use PID, data and PIDs are strictly connected. </a:t>
            </a:r>
            <a:endParaRPr lang="en-US" b="0" dirty="0" smtClean="0">
              <a:effectLst/>
            </a:endParaRPr>
          </a:p>
          <a:p>
            <a:pPr rtl="0"/>
            <a:r>
              <a:rPr lang="en-US" sz="1200" b="0" i="0" u="none" strike="noStrike" kern="1200" dirty="0" smtClean="0">
                <a:solidFill>
                  <a:schemeClr val="tx1"/>
                </a:solidFill>
                <a:effectLst/>
                <a:latin typeface="+mn-lt"/>
                <a:ea typeface="+mn-ea"/>
                <a:cs typeface="+mn-cs"/>
              </a:rPr>
              <a:t>As we have already discussed, managing data online includes managing the persistent identifier for the data so that it continues to provide information about whatever it identifies—no matter where it is stored online </a:t>
            </a:r>
            <a:endParaRPr lang="en-US" b="0" dirty="0" smtClean="0">
              <a:effectLst/>
            </a:endParaRPr>
          </a:p>
          <a:p>
            <a:r>
              <a:rPr lang="en-US" sz="1200" b="0" i="0" u="none" strike="noStrike" kern="1200" dirty="0" smtClean="0">
                <a:solidFill>
                  <a:schemeClr val="tx1"/>
                </a:solidFill>
                <a:effectLst/>
                <a:latin typeface="+mn-lt"/>
                <a:ea typeface="+mn-ea"/>
                <a:cs typeface="+mn-cs"/>
              </a:rPr>
              <a:t>Data has its own lifecycle. PIDs are subject to the same life cycle.</a:t>
            </a:r>
          </a:p>
          <a:p>
            <a:endParaRPr lang="en-US" sz="1200" b="0" i="0" u="none" strike="noStrike" kern="1200" dirty="0" smtClean="0">
              <a:solidFill>
                <a:schemeClr val="tx1"/>
              </a:solidFill>
              <a:effectLst/>
              <a:latin typeface="+mn-lt"/>
              <a:ea typeface="+mn-ea"/>
              <a:cs typeface="+mn-cs"/>
            </a:endParaRPr>
          </a:p>
          <a:p>
            <a:pPr marL="228600" indent="-228600">
              <a:buAutoNum type="alphaLcParenR"/>
            </a:pPr>
            <a:r>
              <a:rPr lang="en-US" sz="1200" b="0" i="0" u="none" strike="noStrike" kern="1200" dirty="0" smtClean="0">
                <a:solidFill>
                  <a:schemeClr val="tx1"/>
                </a:solidFill>
                <a:effectLst/>
                <a:latin typeface="+mn-lt"/>
                <a:ea typeface="+mn-ea"/>
                <a:cs typeface="+mn-cs"/>
              </a:rPr>
              <a:t>When</a:t>
            </a:r>
            <a:r>
              <a:rPr lang="en-US" sz="1200" b="0" i="0" u="none" strike="noStrike" kern="1200" baseline="0" dirty="0" smtClean="0">
                <a:solidFill>
                  <a:schemeClr val="tx1"/>
                </a:solidFill>
                <a:effectLst/>
                <a:latin typeface="+mn-lt"/>
                <a:ea typeface="+mn-ea"/>
                <a:cs typeface="+mn-cs"/>
              </a:rPr>
              <a:t> you decide to publish something online at the same time you must register for a PID</a:t>
            </a:r>
          </a:p>
          <a:p>
            <a:pPr marL="228600" marR="0" indent="-228600" algn="l" defTabSz="914400" rtl="0" eaLnBrk="1" fontAlgn="auto" latinLnBrk="0" hangingPunct="1">
              <a:lnSpc>
                <a:spcPct val="100000"/>
              </a:lnSpc>
              <a:spcBef>
                <a:spcPts val="0"/>
              </a:spcBef>
              <a:spcAft>
                <a:spcPts val="0"/>
              </a:spcAft>
              <a:buClrTx/>
              <a:buSzTx/>
              <a:buFontTx/>
              <a:buAutoNum type="alphaLcParenR"/>
              <a:tabLst/>
              <a:defRPr/>
            </a:pPr>
            <a:r>
              <a:rPr lang="en-US" sz="1200" b="0" i="0" u="none" strike="noStrike" kern="1200" dirty="0" smtClean="0">
                <a:solidFill>
                  <a:schemeClr val="tx1"/>
                </a:solidFill>
                <a:effectLst/>
                <a:latin typeface="+mn-lt"/>
                <a:ea typeface="+mn-ea"/>
                <a:cs typeface="+mn-cs"/>
              </a:rPr>
              <a:t>When</a:t>
            </a:r>
            <a:r>
              <a:rPr lang="en-US" sz="1200" b="0" i="0" u="none" strike="noStrike" kern="1200" baseline="0" dirty="0" smtClean="0">
                <a:solidFill>
                  <a:schemeClr val="tx1"/>
                </a:solidFill>
                <a:effectLst/>
                <a:latin typeface="+mn-lt"/>
                <a:ea typeface="+mn-ea"/>
                <a:cs typeface="+mn-cs"/>
              </a:rPr>
              <a:t> you decide to </a:t>
            </a:r>
            <a:r>
              <a:rPr lang="en-US" sz="1200" b="0" i="0" u="none" strike="noStrike" kern="1200" baseline="0" dirty="0" smtClean="0">
                <a:solidFill>
                  <a:schemeClr val="tx1"/>
                </a:solidFill>
                <a:effectLst/>
                <a:latin typeface="Century Gothic" charset="0"/>
                <a:ea typeface="Century Gothic" charset="0"/>
                <a:cs typeface="Century Gothic" charset="0"/>
              </a:rPr>
              <a:t>m</a:t>
            </a:r>
            <a:r>
              <a:rPr lang="en-US" sz="1200" dirty="0" smtClean="0">
                <a:latin typeface="Century Gothic" charset="0"/>
                <a:ea typeface="Century Gothic" charset="0"/>
                <a:cs typeface="Century Gothic" charset="0"/>
              </a:rPr>
              <a:t>ove the data</a:t>
            </a:r>
            <a:r>
              <a:rPr lang="en-US" sz="1200" baseline="0" dirty="0" smtClean="0">
                <a:latin typeface="Century Gothic" charset="0"/>
                <a:ea typeface="Century Gothic" charset="0"/>
                <a:cs typeface="Century Gothic" charset="0"/>
              </a:rPr>
              <a:t> </a:t>
            </a:r>
            <a:r>
              <a:rPr lang="en-US" sz="1200" dirty="0" smtClean="0">
                <a:latin typeface="Century Gothic" charset="0"/>
                <a:ea typeface="Century Gothic" charset="0"/>
                <a:cs typeface="Century Gothic" charset="0"/>
              </a:rPr>
              <a:t>to another location</a:t>
            </a:r>
            <a:r>
              <a:rPr lang="en-US" sz="1200" baseline="0" dirty="0" smtClean="0">
                <a:latin typeface="Century Gothic" charset="0"/>
                <a:ea typeface="Century Gothic" charset="0"/>
                <a:cs typeface="Century Gothic" charset="0"/>
              </a:rPr>
              <a:t> </a:t>
            </a:r>
            <a:r>
              <a:rPr lang="en-US" sz="1200" b="0" i="0" u="none" strike="noStrike" kern="1200" baseline="0" dirty="0" smtClean="0">
                <a:solidFill>
                  <a:schemeClr val="tx1"/>
                </a:solidFill>
                <a:effectLst/>
                <a:latin typeface="+mn-lt"/>
                <a:ea typeface="+mn-ea"/>
                <a:cs typeface="+mn-cs"/>
              </a:rPr>
              <a:t>at the same time you must inform the service and update the PID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effectLst/>
                <a:latin typeface="+mn-lt"/>
                <a:ea typeface="+mn-ea"/>
                <a:cs typeface="+mn-cs"/>
              </a:rPr>
              <a:t>By the time a PID is created it is always resolvable by the handle resolution service. </a:t>
            </a:r>
          </a:p>
        </p:txBody>
      </p:sp>
      <p:sp>
        <p:nvSpPr>
          <p:cNvPr id="4" name="Slide Number Placeholder 3"/>
          <p:cNvSpPr>
            <a:spLocks noGrp="1"/>
          </p:cNvSpPr>
          <p:nvPr>
            <p:ph type="sldNum" sz="quarter" idx="10"/>
          </p:nvPr>
        </p:nvSpPr>
        <p:spPr/>
        <p:txBody>
          <a:bodyPr/>
          <a:lstStyle/>
          <a:p>
            <a:fld id="{723266C4-1B93-474E-A661-05B4AA2FF5E1}" type="slidenum">
              <a:rPr lang="en-GB" smtClean="0"/>
              <a:t>10</a:t>
            </a:fld>
            <a:endParaRPr lang="en-GB"/>
          </a:p>
        </p:txBody>
      </p:sp>
    </p:spTree>
    <p:extLst>
      <p:ext uri="{BB962C8B-B14F-4D97-AF65-F5344CB8AC3E}">
        <p14:creationId xmlns:p14="http://schemas.microsoft.com/office/powerpoint/2010/main" val="92883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Safely archive data, cite published data from others</a:t>
            </a:r>
            <a:endParaRPr lang="en-US" dirty="0"/>
          </a:p>
        </p:txBody>
      </p:sp>
      <p:sp>
        <p:nvSpPr>
          <p:cNvPr id="4" name="Slide Number Placeholder 3"/>
          <p:cNvSpPr>
            <a:spLocks noGrp="1"/>
          </p:cNvSpPr>
          <p:nvPr>
            <p:ph type="sldNum" sz="quarter" idx="10"/>
          </p:nvPr>
        </p:nvSpPr>
        <p:spPr/>
        <p:txBody>
          <a:bodyPr/>
          <a:lstStyle/>
          <a:p>
            <a:fld id="{723266C4-1B93-474E-A661-05B4AA2FF5E1}" type="slidenum">
              <a:rPr lang="en-GB" smtClean="0"/>
              <a:t>21</a:t>
            </a:fld>
            <a:endParaRPr lang="en-GB"/>
          </a:p>
        </p:txBody>
      </p:sp>
    </p:spTree>
    <p:extLst>
      <p:ext uri="{BB962C8B-B14F-4D97-AF65-F5344CB8AC3E}">
        <p14:creationId xmlns:p14="http://schemas.microsoft.com/office/powerpoint/2010/main" val="686244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actually</a:t>
            </a:r>
            <a:r>
              <a:rPr lang="en-US" baseline="0" dirty="0" smtClean="0"/>
              <a:t> happened?</a:t>
            </a:r>
          </a:p>
          <a:p>
            <a:endParaRPr lang="en-US" dirty="0" smtClean="0"/>
          </a:p>
          <a:p>
            <a:r>
              <a:rPr lang="en-US" dirty="0" smtClean="0"/>
              <a:t>The B2SHARE</a:t>
            </a:r>
            <a:r>
              <a:rPr lang="en-US" baseline="0" dirty="0" smtClean="0"/>
              <a:t> service made a request for a two new PIDs.</a:t>
            </a:r>
          </a:p>
          <a:p>
            <a:r>
              <a:rPr lang="en-US" baseline="0" dirty="0" smtClean="0"/>
              <a:t>It created a DOI for the collection. This DOI is resolvable with the DOI resolver and will always resolve to the landing page in B2SHARE for the collection.</a:t>
            </a:r>
          </a:p>
          <a:p>
            <a:r>
              <a:rPr lang="en-US" baseline="0" dirty="0" smtClean="0"/>
              <a:t>B2SHARE also created a Handle for the collection, which also resolves to the landing page.</a:t>
            </a:r>
            <a:endParaRPr lang="en-US" dirty="0" smtClean="0"/>
          </a:p>
          <a:p>
            <a:endParaRPr lang="en-US" dirty="0"/>
          </a:p>
        </p:txBody>
      </p:sp>
      <p:sp>
        <p:nvSpPr>
          <p:cNvPr id="4" name="Slide Number Placeholder 3"/>
          <p:cNvSpPr>
            <a:spLocks noGrp="1"/>
          </p:cNvSpPr>
          <p:nvPr>
            <p:ph type="sldNum" sz="quarter" idx="10"/>
          </p:nvPr>
        </p:nvSpPr>
        <p:spPr/>
        <p:txBody>
          <a:bodyPr/>
          <a:lstStyle/>
          <a:p>
            <a:fld id="{723266C4-1B93-474E-A661-05B4AA2FF5E1}" type="slidenum">
              <a:rPr lang="en-GB" smtClean="0"/>
              <a:t>22</a:t>
            </a:fld>
            <a:endParaRPr lang="en-GB"/>
          </a:p>
        </p:txBody>
      </p:sp>
    </p:spTree>
    <p:extLst>
      <p:ext uri="{BB962C8B-B14F-4D97-AF65-F5344CB8AC3E}">
        <p14:creationId xmlns:p14="http://schemas.microsoft.com/office/powerpoint/2010/main" val="821324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Moreover B2SHARE creates a PID(Handle) for each data file in the collection.</a:t>
            </a:r>
          </a:p>
          <a:p>
            <a:r>
              <a:rPr lang="en-US" dirty="0" smtClean="0"/>
              <a:t>These PIDs resolve directly to the file and can be used to automatically download the files in an unambiguous way.</a:t>
            </a:r>
          </a:p>
          <a:p>
            <a:r>
              <a:rPr lang="en-US" dirty="0" smtClean="0"/>
              <a:t>The PID entry also contains the md5 checksum. This field can be easily queried with</a:t>
            </a:r>
            <a:r>
              <a:rPr lang="en-US" baseline="0" dirty="0" smtClean="0"/>
              <a:t> e.g. the B2HANDLE python library and be employed for integrity checks.</a:t>
            </a:r>
          </a:p>
        </p:txBody>
      </p:sp>
      <p:sp>
        <p:nvSpPr>
          <p:cNvPr id="4" name="Slide Number Placeholder 3"/>
          <p:cNvSpPr>
            <a:spLocks noGrp="1"/>
          </p:cNvSpPr>
          <p:nvPr>
            <p:ph type="sldNum" sz="quarter" idx="10"/>
          </p:nvPr>
        </p:nvSpPr>
        <p:spPr/>
        <p:txBody>
          <a:bodyPr/>
          <a:lstStyle/>
          <a:p>
            <a:fld id="{723266C4-1B93-474E-A661-05B4AA2FF5E1}" type="slidenum">
              <a:rPr lang="en-GB" smtClean="0"/>
              <a:t>23</a:t>
            </a:fld>
            <a:endParaRPr lang="en-GB"/>
          </a:p>
        </p:txBody>
      </p:sp>
    </p:spTree>
    <p:extLst>
      <p:ext uri="{BB962C8B-B14F-4D97-AF65-F5344CB8AC3E}">
        <p14:creationId xmlns:p14="http://schemas.microsoft.com/office/powerpoint/2010/main" val="821324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noProof="0" dirty="0"/>
              <a:t>Haga clic para modificar el estilo de título del patrón</a:t>
            </a:r>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noProof="0" dirty="0"/>
              <a:t>Haga clic para editar el estilo de subtítulo del patrón</a:t>
            </a:r>
          </a:p>
        </p:txBody>
      </p:sp>
      <p:sp>
        <p:nvSpPr>
          <p:cNvPr id="4" name="Date Placeholder 3"/>
          <p:cNvSpPr>
            <a:spLocks noGrp="1"/>
          </p:cNvSpPr>
          <p:nvPr>
            <p:ph type="dt" sz="half" idx="10"/>
          </p:nvPr>
        </p:nvSpPr>
        <p:spPr/>
        <p:txBody>
          <a:bodyPr/>
          <a:lstStyle/>
          <a:p>
            <a:fld id="{69CAA762-8B9B-4E9E-9242-1A63E09582AC}" type="datetime1">
              <a:rPr lang="en-US" smtClean="0"/>
              <a:t>11/18/2019</a:t>
            </a:fld>
            <a:endParaRPr lang="en-US"/>
          </a:p>
        </p:txBody>
      </p:sp>
      <p:sp>
        <p:nvSpPr>
          <p:cNvPr id="6" name="Slide Number Placeholder 5"/>
          <p:cNvSpPr>
            <a:spLocks noGrp="1"/>
          </p:cNvSpPr>
          <p:nvPr>
            <p:ph type="sldNum" sz="quarter" idx="12"/>
          </p:nvPr>
        </p:nvSpPr>
        <p:spPr>
          <a:xfrm>
            <a:off x="7882128" y="6356350"/>
            <a:ext cx="633222" cy="365125"/>
          </a:xfrm>
        </p:spPr>
        <p:txBody>
          <a:bodyPr/>
          <a:lstStyle>
            <a:lvl1pPr>
              <a:defRPr sz="1800"/>
            </a:lvl1pPr>
          </a:lstStyle>
          <a:p>
            <a:fld id="{E632488C-DC10-4997-9506-1AB07A532E75}" type="slidenum">
              <a:rPr lang="en-US" smtClean="0"/>
              <a:pPr/>
              <a:t>‹Nº›</a:t>
            </a:fld>
            <a:endParaRPr lang="en-US" dirty="0"/>
          </a:p>
        </p:txBody>
      </p:sp>
      <p:cxnSp>
        <p:nvCxnSpPr>
          <p:cNvPr id="10" name="Conector recto 9">
            <a:extLst>
              <a:ext uri="{FF2B5EF4-FFF2-40B4-BE49-F238E27FC236}">
                <a16:creationId xmlns:a16="http://schemas.microsoft.com/office/drawing/2014/main" xmlns="" id="{2934FF12-274E-4678-8BB9-2C4D21A03174}"/>
              </a:ext>
            </a:extLst>
          </p:cNvPr>
          <p:cNvCxnSpPr/>
          <p:nvPr userDrawn="1"/>
        </p:nvCxnSpPr>
        <p:spPr>
          <a:xfrm>
            <a:off x="0" y="6190488"/>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Marcador de pie de página 4">
            <a:extLst>
              <a:ext uri="{FF2B5EF4-FFF2-40B4-BE49-F238E27FC236}">
                <a16:creationId xmlns:a16="http://schemas.microsoft.com/office/drawing/2014/main" xmlns="" id="{6335424A-82AF-44E0-9F40-CE8142FC561A}"/>
              </a:ext>
            </a:extLst>
          </p:cNvPr>
          <p:cNvSpPr>
            <a:spLocks noGrp="1"/>
          </p:cNvSpPr>
          <p:nvPr>
            <p:ph type="ftr" sz="quarter" idx="11"/>
          </p:nvPr>
        </p:nvSpPr>
        <p:spPr>
          <a:xfrm>
            <a:off x="3028950" y="6356351"/>
            <a:ext cx="4633722" cy="365125"/>
          </a:xfrm>
          <a:prstGeom prst="rect">
            <a:avLst/>
          </a:prstGeom>
        </p:spPr>
        <p:txBody>
          <a:bodyPr/>
          <a:lstStyle/>
          <a:p>
            <a:r>
              <a:rPr lang="en-US" dirty="0" smtClean="0"/>
              <a:t>M3.02 – Data Life Cycle                    Fernando Aguilar</a:t>
            </a:r>
            <a:endParaRPr lang="en-US" dirty="0"/>
          </a:p>
        </p:txBody>
      </p:sp>
    </p:spTree>
    <p:extLst>
      <p:ext uri="{BB962C8B-B14F-4D97-AF65-F5344CB8AC3E}">
        <p14:creationId xmlns:p14="http://schemas.microsoft.com/office/powerpoint/2010/main" val="1617503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62962" y="45720"/>
            <a:ext cx="8357583" cy="804672"/>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62962" y="1042417"/>
            <a:ext cx="8352388" cy="500176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1C6938E-4683-46A4-9B5E-18358A8B980A}" type="datetime1">
              <a:rPr lang="en-US" smtClean="0"/>
              <a:t>11/18/2019</a:t>
            </a:fld>
            <a:endParaRPr lang="en-US"/>
          </a:p>
        </p:txBody>
      </p:sp>
      <p:sp>
        <p:nvSpPr>
          <p:cNvPr id="6" name="Slide Number Placeholder 5"/>
          <p:cNvSpPr>
            <a:spLocks noGrp="1"/>
          </p:cNvSpPr>
          <p:nvPr>
            <p:ph type="sldNum" sz="quarter" idx="12"/>
          </p:nvPr>
        </p:nvSpPr>
        <p:spPr>
          <a:xfrm>
            <a:off x="7955279" y="6356351"/>
            <a:ext cx="565265" cy="365125"/>
          </a:xfrm>
        </p:spPr>
        <p:txBody>
          <a:bodyPr/>
          <a:lstStyle/>
          <a:p>
            <a:fld id="{E632488C-DC10-4997-9506-1AB07A532E75}" type="slidenum">
              <a:rPr lang="en-US" smtClean="0"/>
              <a:t>‹Nº›</a:t>
            </a:fld>
            <a:endParaRPr lang="en-US"/>
          </a:p>
        </p:txBody>
      </p:sp>
      <p:sp>
        <p:nvSpPr>
          <p:cNvPr id="7" name="Marcador de pie de página 4">
            <a:extLst>
              <a:ext uri="{FF2B5EF4-FFF2-40B4-BE49-F238E27FC236}">
                <a16:creationId xmlns:a16="http://schemas.microsoft.com/office/drawing/2014/main" xmlns="" id="{6335424A-82AF-44E0-9F40-CE8142FC561A}"/>
              </a:ext>
            </a:extLst>
          </p:cNvPr>
          <p:cNvSpPr>
            <a:spLocks noGrp="1"/>
          </p:cNvSpPr>
          <p:nvPr>
            <p:ph type="ftr" sz="quarter" idx="11"/>
          </p:nvPr>
        </p:nvSpPr>
        <p:spPr>
          <a:xfrm>
            <a:off x="3028950" y="6356351"/>
            <a:ext cx="4633722" cy="365125"/>
          </a:xfrm>
          <a:prstGeom prst="rect">
            <a:avLst/>
          </a:prstGeom>
        </p:spPr>
        <p:txBody>
          <a:bodyPr/>
          <a:lstStyle/>
          <a:p>
            <a:r>
              <a:rPr lang="en-US" dirty="0" smtClean="0"/>
              <a:t>M3.02 – Data Life Cycle                    Fernando Aguilar</a:t>
            </a:r>
            <a:endParaRPr lang="en-US" dirty="0"/>
          </a:p>
        </p:txBody>
      </p:sp>
    </p:spTree>
    <p:extLst>
      <p:ext uri="{BB962C8B-B14F-4D97-AF65-F5344CB8AC3E}">
        <p14:creationId xmlns:p14="http://schemas.microsoft.com/office/powerpoint/2010/main" val="2723820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Final Slide">
    <p:spTree>
      <p:nvGrpSpPr>
        <p:cNvPr id="1" name=""/>
        <p:cNvGrpSpPr/>
        <p:nvPr/>
      </p:nvGrpSpPr>
      <p:grpSpPr>
        <a:xfrm>
          <a:off x="0" y="0"/>
          <a:ext cx="0" cy="0"/>
          <a:chOff x="0" y="0"/>
          <a:chExt cx="0" cy="0"/>
        </a:xfrm>
      </p:grpSpPr>
      <p:pic>
        <p:nvPicPr>
          <p:cNvPr id="10" name="Immagine 14" descr="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9065" y="996170"/>
            <a:ext cx="1227219" cy="1193800"/>
          </a:xfrm>
          <a:prstGeom prst="rect">
            <a:avLst/>
          </a:prstGeom>
        </p:spPr>
      </p:pic>
      <p:sp>
        <p:nvSpPr>
          <p:cNvPr id="12" name="Content Placeholder 11"/>
          <p:cNvSpPr>
            <a:spLocks noGrp="1"/>
          </p:cNvSpPr>
          <p:nvPr>
            <p:ph sz="quarter" idx="10"/>
          </p:nvPr>
        </p:nvSpPr>
        <p:spPr>
          <a:xfrm>
            <a:off x="611188" y="3429265"/>
            <a:ext cx="3816350" cy="2303198"/>
          </a:xfrm>
          <a:prstGeom prst="rect">
            <a:avLst/>
          </a:prstGeom>
        </p:spPr>
        <p:txBody>
          <a:bodyPr vert="horz"/>
          <a:lstStyle>
            <a:lvl1pPr marL="0" indent="0">
              <a:buNone/>
              <a:defRPr sz="1800"/>
            </a:lvl1pPr>
          </a:lstStyle>
          <a:p>
            <a:pPr lvl="0"/>
            <a:endParaRPr lang="en-US" dirty="0"/>
          </a:p>
        </p:txBody>
      </p:sp>
      <p:sp>
        <p:nvSpPr>
          <p:cNvPr id="13" name="Content Placeholder 11"/>
          <p:cNvSpPr>
            <a:spLocks noGrp="1"/>
          </p:cNvSpPr>
          <p:nvPr>
            <p:ph sz="quarter" idx="11"/>
          </p:nvPr>
        </p:nvSpPr>
        <p:spPr>
          <a:xfrm>
            <a:off x="4716016" y="3429000"/>
            <a:ext cx="3816350" cy="2302669"/>
          </a:xfrm>
          <a:prstGeom prst="rect">
            <a:avLst/>
          </a:prstGeom>
        </p:spPr>
        <p:txBody>
          <a:bodyPr vert="horz"/>
          <a:lstStyle>
            <a:lvl1pPr marL="0" indent="0">
              <a:buNone/>
              <a:defRPr sz="1800"/>
            </a:lvl1pPr>
          </a:lstStyle>
          <a:p>
            <a:pPr lvl="0"/>
            <a:endParaRPr lang="en-US" dirty="0"/>
          </a:p>
        </p:txBody>
      </p:sp>
      <p:sp>
        <p:nvSpPr>
          <p:cNvPr id="15" name="TextBox 14"/>
          <p:cNvSpPr txBox="1"/>
          <p:nvPr userDrawn="1"/>
        </p:nvSpPr>
        <p:spPr>
          <a:xfrm>
            <a:off x="611560" y="2924944"/>
            <a:ext cx="3816424" cy="430887"/>
          </a:xfrm>
          <a:prstGeom prst="rect">
            <a:avLst/>
          </a:prstGeom>
          <a:noFill/>
        </p:spPr>
        <p:txBody>
          <a:bodyPr wrap="square" rtlCol="0">
            <a:spAutoFit/>
          </a:bodyPr>
          <a:lstStyle/>
          <a:p>
            <a:r>
              <a:rPr lang="en-US" sz="2200" b="1" dirty="0" smtClean="0"/>
              <a:t>Authors</a:t>
            </a:r>
            <a:endParaRPr lang="en-US" sz="2200" b="1" dirty="0"/>
          </a:p>
        </p:txBody>
      </p:sp>
      <p:sp>
        <p:nvSpPr>
          <p:cNvPr id="17" name="TextBox 16"/>
          <p:cNvSpPr txBox="1"/>
          <p:nvPr userDrawn="1"/>
        </p:nvSpPr>
        <p:spPr>
          <a:xfrm>
            <a:off x="4716016" y="2924944"/>
            <a:ext cx="3816424" cy="430887"/>
          </a:xfrm>
          <a:prstGeom prst="rect">
            <a:avLst/>
          </a:prstGeom>
          <a:noFill/>
        </p:spPr>
        <p:txBody>
          <a:bodyPr wrap="square" rtlCol="0">
            <a:spAutoFit/>
          </a:bodyPr>
          <a:lstStyle/>
          <a:p>
            <a:r>
              <a:rPr lang="en-US" sz="2200" b="1" dirty="0" smtClean="0"/>
              <a:t>Contributors</a:t>
            </a:r>
            <a:endParaRPr lang="en-US" sz="2200" b="1" dirty="0"/>
          </a:p>
        </p:txBody>
      </p:sp>
      <p:sp>
        <p:nvSpPr>
          <p:cNvPr id="18" name="Title 17"/>
          <p:cNvSpPr>
            <a:spLocks noGrp="1"/>
          </p:cNvSpPr>
          <p:nvPr>
            <p:ph type="title"/>
          </p:nvPr>
        </p:nvSpPr>
        <p:spPr>
          <a:xfrm>
            <a:off x="467544" y="1700808"/>
            <a:ext cx="8229600" cy="1143000"/>
          </a:xfrm>
          <a:prstGeom prst="rect">
            <a:avLst/>
          </a:prstGeom>
        </p:spPr>
        <p:txBody>
          <a:bodyPr vert="horz"/>
          <a:lstStyle/>
          <a:p>
            <a:r>
              <a:rPr lang="nl-NL" smtClean="0"/>
              <a:t>Click to edit Master title style</a:t>
            </a:r>
            <a:endParaRPr lang="en-US"/>
          </a:p>
        </p:txBody>
      </p:sp>
      <p:pic>
        <p:nvPicPr>
          <p:cNvPr id="20" name="Picture 19" descr="cc-by.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7333" y="1073229"/>
            <a:ext cx="870685" cy="304632"/>
          </a:xfrm>
          <a:prstGeom prst="rect">
            <a:avLst/>
          </a:prstGeom>
        </p:spPr>
      </p:pic>
      <p:sp>
        <p:nvSpPr>
          <p:cNvPr id="23" name="TextBox 22"/>
          <p:cNvSpPr txBox="1"/>
          <p:nvPr userDrawn="1"/>
        </p:nvSpPr>
        <p:spPr>
          <a:xfrm>
            <a:off x="1403648" y="1087045"/>
            <a:ext cx="7056784" cy="276999"/>
          </a:xfrm>
          <a:prstGeom prst="rect">
            <a:avLst/>
          </a:prstGeom>
          <a:noFill/>
        </p:spPr>
        <p:txBody>
          <a:bodyPr wrap="square"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This work is licensed under the Creative Commons CC-BY 4.0 licence</a:t>
            </a:r>
          </a:p>
        </p:txBody>
      </p:sp>
      <p:sp>
        <p:nvSpPr>
          <p:cNvPr id="24" name="CasellaDiTesto 10"/>
          <p:cNvSpPr txBox="1"/>
          <p:nvPr userDrawn="1"/>
        </p:nvSpPr>
        <p:spPr>
          <a:xfrm>
            <a:off x="1470876" y="1376916"/>
            <a:ext cx="7056784" cy="400110"/>
          </a:xfrm>
          <a:prstGeom prst="rect">
            <a:avLst/>
          </a:prstGeom>
          <a:noFill/>
          <a:ln>
            <a:noFill/>
          </a:ln>
        </p:spPr>
        <p:txBody>
          <a:bodyPr wrap="square" rtlCol="0">
            <a:noAutofit/>
          </a:bodyPr>
          <a:lstStyle/>
          <a:p>
            <a:pPr algn="l"/>
            <a:r>
              <a:rPr lang="en-GB" sz="1000" noProof="0" dirty="0" smtClean="0">
                <a:latin typeface="Century Gothic"/>
                <a:cs typeface="Century Gothic"/>
              </a:rPr>
              <a:t>EUDAT receives funding from the European Union's Horizon 2020 programme - DG CONNECT e-Infrastructures.</a:t>
            </a:r>
            <a:br>
              <a:rPr lang="en-GB" sz="1000" noProof="0" dirty="0" smtClean="0">
                <a:latin typeface="Century Gothic"/>
                <a:cs typeface="Century Gothic"/>
              </a:rPr>
            </a:br>
            <a:r>
              <a:rPr lang="en-GB" sz="1000" noProof="0" dirty="0" smtClean="0">
                <a:latin typeface="Century Gothic"/>
                <a:cs typeface="Century Gothic"/>
              </a:rPr>
              <a:t>Contract No. 654065</a:t>
            </a:r>
            <a:endParaRPr lang="en-GB" sz="1000" noProof="0" dirty="0">
              <a:latin typeface="Century Gothic"/>
              <a:cs typeface="Century Gothic"/>
            </a:endParaRPr>
          </a:p>
        </p:txBody>
      </p:sp>
    </p:spTree>
    <p:extLst>
      <p:ext uri="{BB962C8B-B14F-4D97-AF65-F5344CB8AC3E}">
        <p14:creationId xmlns:p14="http://schemas.microsoft.com/office/powerpoint/2010/main" val="3274450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6"/>
          <p:cNvSpPr>
            <a:spLocks noGrp="1"/>
          </p:cNvSpPr>
          <p:nvPr>
            <p:ph type="dt" sz="half" idx="10"/>
          </p:nvPr>
        </p:nvSpPr>
        <p:spPr>
          <a:xfrm>
            <a:off x="457200" y="6304235"/>
            <a:ext cx="2133600" cy="365125"/>
          </a:xfrm>
        </p:spPr>
        <p:txBody>
          <a:bodyPr/>
          <a:lstStyle/>
          <a:p>
            <a:r>
              <a:rPr lang="en-US" dirty="0" err="1" smtClean="0"/>
              <a:t>www.eudat.eu</a:t>
            </a:r>
            <a:endParaRPr lang="en-US" dirty="0"/>
          </a:p>
        </p:txBody>
      </p:sp>
      <p:sp>
        <p:nvSpPr>
          <p:cNvPr id="8" name="Slide Number Placeholder 8"/>
          <p:cNvSpPr>
            <a:spLocks noGrp="1"/>
          </p:cNvSpPr>
          <p:nvPr>
            <p:ph type="sldNum" sz="quarter" idx="12"/>
          </p:nvPr>
        </p:nvSpPr>
        <p:spPr>
          <a:xfrm>
            <a:off x="6553200" y="6304235"/>
            <a:ext cx="2133600" cy="365125"/>
          </a:xfrm>
        </p:spPr>
        <p:txBody>
          <a:bodyPr/>
          <a:lstStyle/>
          <a:p>
            <a:fld id="{B6F15528-21DE-4FAA-801E-634DDDAF4B2B}" type="slidenum">
              <a:rPr lang="en-US" smtClean="0"/>
              <a:pPr/>
              <a:t>‹Nº›</a:t>
            </a:fld>
            <a:endParaRPr lang="en-US"/>
          </a:p>
        </p:txBody>
      </p:sp>
      <p:sp>
        <p:nvSpPr>
          <p:cNvPr id="9" name="Footer Placeholder 4"/>
          <p:cNvSpPr>
            <a:spLocks noGrp="1"/>
          </p:cNvSpPr>
          <p:nvPr>
            <p:ph type="ftr" sz="quarter" idx="11"/>
          </p:nvPr>
        </p:nvSpPr>
        <p:spPr>
          <a:xfrm>
            <a:off x="3124200" y="6304235"/>
            <a:ext cx="2895600" cy="365125"/>
          </a:xfrm>
        </p:spPr>
        <p:txBody>
          <a:bodyPr/>
          <a:lstStyle/>
          <a:p>
            <a:r>
              <a:rPr lang="en-US" dirty="0" smtClean="0"/>
              <a:t>PID Training</a:t>
            </a:r>
            <a:endParaRPr lang="en-US" dirty="0"/>
          </a:p>
        </p:txBody>
      </p:sp>
    </p:spTree>
    <p:extLst>
      <p:ext uri="{BB962C8B-B14F-4D97-AF65-F5344CB8AC3E}">
        <p14:creationId xmlns:p14="http://schemas.microsoft.com/office/powerpoint/2010/main" val="3944032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lank Slide">
    <p:bg>
      <p:bgPr>
        <a:solidFill>
          <a:schemeClr val="bg1"/>
        </a:solidFill>
        <a:effectLst/>
      </p:bgPr>
    </p:bg>
    <p:spTree>
      <p:nvGrpSpPr>
        <p:cNvPr id="1" name=""/>
        <p:cNvGrpSpPr/>
        <p:nvPr/>
      </p:nvGrpSpPr>
      <p:grpSpPr>
        <a:xfrm>
          <a:off x="0" y="0"/>
          <a:ext cx="0" cy="0"/>
          <a:chOff x="0" y="0"/>
          <a:chExt cx="0" cy="0"/>
        </a:xfrm>
      </p:grpSpPr>
      <p:pic>
        <p:nvPicPr>
          <p:cNvPr id="4" name="Immagine 14" descr="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800" y="-211138"/>
            <a:ext cx="1227138" cy="1193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p:cNvSpPr>
            <a:spLocks noGrp="1"/>
          </p:cNvSpPr>
          <p:nvPr>
            <p:ph idx="1"/>
          </p:nvPr>
        </p:nvSpPr>
        <p:spPr>
          <a:xfrm>
            <a:off x="457200" y="1371600"/>
            <a:ext cx="8229600" cy="4525963"/>
          </a:xfrm>
        </p:spPr>
        <p:txBody>
          <a:bodyPr>
            <a:normAutofit/>
          </a:bodyPr>
          <a:lstStyle>
            <a:lvl1pPr>
              <a:defRPr sz="2400">
                <a:latin typeface="Century Gothic" pitchFamily="34" charset="0"/>
              </a:defRPr>
            </a:lvl1pPr>
            <a:lvl2pPr>
              <a:defRPr sz="2400">
                <a:latin typeface="Century Gothic" pitchFamily="34" charset="0"/>
              </a:defRPr>
            </a:lvl2pPr>
            <a:lvl3pPr>
              <a:defRPr sz="2400">
                <a:latin typeface="Century Gothic" pitchFamily="34" charset="0"/>
              </a:defRPr>
            </a:lvl3pPr>
            <a:lvl4pPr>
              <a:defRPr sz="2400">
                <a:latin typeface="Century Gothic" pitchFamily="34" charset="0"/>
              </a:defRPr>
            </a:lvl4pPr>
            <a:lvl5pPr>
              <a:defRPr sz="2400">
                <a:latin typeface="Century Gothic" pitchFamily="34" charset="0"/>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13" name="Title 1"/>
          <p:cNvSpPr>
            <a:spLocks noGrp="1"/>
          </p:cNvSpPr>
          <p:nvPr>
            <p:ph type="title"/>
          </p:nvPr>
        </p:nvSpPr>
        <p:spPr>
          <a:xfrm>
            <a:off x="1371600" y="274638"/>
            <a:ext cx="7304856" cy="792162"/>
          </a:xfrm>
        </p:spPr>
        <p:txBody>
          <a:bodyPr/>
          <a:lstStyle/>
          <a:p>
            <a:r>
              <a:rPr lang="en-GB" smtClean="0"/>
              <a:t>Click to edit Master title style</a:t>
            </a:r>
            <a:endParaRPr lang="en-US" dirty="0"/>
          </a:p>
        </p:txBody>
      </p:sp>
      <p:pic>
        <p:nvPicPr>
          <p:cNvPr id="5" name="Immagine 14" descr="logo.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800" y="-211138"/>
            <a:ext cx="1227138" cy="1193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5754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5" name="Date Placeholder 6"/>
          <p:cNvSpPr>
            <a:spLocks noGrp="1"/>
          </p:cNvSpPr>
          <p:nvPr>
            <p:ph type="dt" sz="half" idx="10"/>
          </p:nvPr>
        </p:nvSpPr>
        <p:spPr>
          <a:xfrm>
            <a:off x="457200" y="6304235"/>
            <a:ext cx="2133600" cy="365125"/>
          </a:xfrm>
        </p:spPr>
        <p:txBody>
          <a:bodyPr/>
          <a:lstStyle/>
          <a:p>
            <a:r>
              <a:rPr lang="en-US" dirty="0" err="1" smtClean="0"/>
              <a:t>www.eudat.eu</a:t>
            </a:r>
            <a:endParaRPr lang="en-US" dirty="0"/>
          </a:p>
        </p:txBody>
      </p:sp>
      <p:sp>
        <p:nvSpPr>
          <p:cNvPr id="6" name="Slide Number Placeholder 8"/>
          <p:cNvSpPr>
            <a:spLocks noGrp="1"/>
          </p:cNvSpPr>
          <p:nvPr>
            <p:ph type="sldNum" sz="quarter" idx="12"/>
          </p:nvPr>
        </p:nvSpPr>
        <p:spPr>
          <a:xfrm>
            <a:off x="6553200" y="6304235"/>
            <a:ext cx="2133600" cy="365125"/>
          </a:xfrm>
        </p:spPr>
        <p:txBody>
          <a:bodyPr/>
          <a:lstStyle/>
          <a:p>
            <a:fld id="{B6F15528-21DE-4FAA-801E-634DDDAF4B2B}" type="slidenum">
              <a:rPr lang="en-US" smtClean="0"/>
              <a:pPr/>
              <a:t>‹Nº›</a:t>
            </a:fld>
            <a:endParaRPr lang="en-US"/>
          </a:p>
        </p:txBody>
      </p:sp>
      <p:sp>
        <p:nvSpPr>
          <p:cNvPr id="7" name="Footer Placeholder 4"/>
          <p:cNvSpPr>
            <a:spLocks noGrp="1"/>
          </p:cNvSpPr>
          <p:nvPr>
            <p:ph type="ftr" sz="quarter" idx="11"/>
          </p:nvPr>
        </p:nvSpPr>
        <p:spPr>
          <a:xfrm>
            <a:off x="3124200" y="6304235"/>
            <a:ext cx="2895600" cy="365125"/>
          </a:xfrm>
        </p:spPr>
        <p:txBody>
          <a:bodyPr/>
          <a:lstStyle/>
          <a:p>
            <a:r>
              <a:rPr lang="en-US" dirty="0" smtClean="0"/>
              <a:t>PID Training</a:t>
            </a:r>
            <a:endParaRPr lang="en-US" dirty="0"/>
          </a:p>
        </p:txBody>
      </p:sp>
    </p:spTree>
    <p:extLst>
      <p:ext uri="{BB962C8B-B14F-4D97-AF65-F5344CB8AC3E}">
        <p14:creationId xmlns:p14="http://schemas.microsoft.com/office/powerpoint/2010/main" val="2251953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749" y="237744"/>
            <a:ext cx="8393796" cy="530352"/>
          </a:xfrm>
          <a:prstGeom prst="rect">
            <a:avLst/>
          </a:prstGeom>
        </p:spPr>
        <p:txBody>
          <a:bodyPr vert="horz" lIns="91440" tIns="45720" rIns="91440" bIns="45720" rtlCol="0" anchor="ctr">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44854" y="1170433"/>
            <a:ext cx="8763755" cy="4898714"/>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9D3AED9E-31CF-4D9C-86D9-4276746109C6}" type="datetime1">
              <a:rPr lang="en-US" smtClean="0"/>
              <a:t>11/18/2019</a:t>
            </a:fld>
            <a:endParaRPr lang="en-US"/>
          </a:p>
        </p:txBody>
      </p:sp>
      <p:sp>
        <p:nvSpPr>
          <p:cNvPr id="6" name="Slide Number Placeholder 5"/>
          <p:cNvSpPr>
            <a:spLocks noGrp="1"/>
          </p:cNvSpPr>
          <p:nvPr>
            <p:ph type="sldNum" sz="quarter" idx="4"/>
          </p:nvPr>
        </p:nvSpPr>
        <p:spPr>
          <a:xfrm>
            <a:off x="7845551" y="6356351"/>
            <a:ext cx="674993" cy="365125"/>
          </a:xfrm>
          <a:prstGeom prst="rect">
            <a:avLst/>
          </a:prstGeom>
        </p:spPr>
        <p:txBody>
          <a:bodyPr vert="horz" lIns="91440" tIns="45720" rIns="91440" bIns="45720" rtlCol="0" anchor="ctr"/>
          <a:lstStyle>
            <a:lvl1pPr algn="r">
              <a:defRPr sz="1600" b="0">
                <a:solidFill>
                  <a:schemeClr val="tx1">
                    <a:tint val="75000"/>
                  </a:schemeClr>
                </a:solidFill>
              </a:defRPr>
            </a:lvl1pPr>
          </a:lstStyle>
          <a:p>
            <a:fld id="{E632488C-DC10-4997-9506-1AB07A532E75}" type="slidenum">
              <a:rPr lang="en-US" smtClean="0"/>
              <a:pPr/>
              <a:t>‹Nº›</a:t>
            </a:fld>
            <a:endParaRPr lang="en-US" dirty="0"/>
          </a:p>
        </p:txBody>
      </p:sp>
      <p:pic>
        <p:nvPicPr>
          <p:cNvPr id="10" name="Imagen 9"/>
          <p:cNvPicPr>
            <a:picLocks noChangeAspect="1"/>
          </p:cNvPicPr>
          <p:nvPr userDrawn="1"/>
        </p:nvPicPr>
        <p:blipFill>
          <a:blip r:embed="rId8"/>
          <a:stretch>
            <a:fillRect/>
          </a:stretch>
        </p:blipFill>
        <p:spPr>
          <a:xfrm>
            <a:off x="0" y="6205671"/>
            <a:ext cx="2975106" cy="652329"/>
          </a:xfrm>
          <a:prstGeom prst="rect">
            <a:avLst/>
          </a:prstGeom>
        </p:spPr>
      </p:pic>
      <p:cxnSp>
        <p:nvCxnSpPr>
          <p:cNvPr id="9" name="Conector recto 8">
            <a:extLst>
              <a:ext uri="{FF2B5EF4-FFF2-40B4-BE49-F238E27FC236}">
                <a16:creationId xmlns:a16="http://schemas.microsoft.com/office/drawing/2014/main" xmlns="" id="{14EBBC03-979D-4049-A092-45DE5892018A}"/>
              </a:ext>
            </a:extLst>
          </p:cNvPr>
          <p:cNvCxnSpPr/>
          <p:nvPr userDrawn="1"/>
        </p:nvCxnSpPr>
        <p:spPr>
          <a:xfrm>
            <a:off x="0" y="6190488"/>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xmlns="" id="{46072601-E48B-4DD0-BF4E-EFBDC6FBAC56}"/>
              </a:ext>
            </a:extLst>
          </p:cNvPr>
          <p:cNvCxnSpPr/>
          <p:nvPr userDrawn="1"/>
        </p:nvCxnSpPr>
        <p:spPr>
          <a:xfrm>
            <a:off x="0" y="896112"/>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Marcador de pie de página 4">
            <a:extLst>
              <a:ext uri="{FF2B5EF4-FFF2-40B4-BE49-F238E27FC236}">
                <a16:creationId xmlns:a16="http://schemas.microsoft.com/office/drawing/2014/main" xmlns="" id="{6335424A-82AF-44E0-9F40-CE8142FC561A}"/>
              </a:ext>
            </a:extLst>
          </p:cNvPr>
          <p:cNvSpPr>
            <a:spLocks noGrp="1"/>
          </p:cNvSpPr>
          <p:nvPr>
            <p:ph type="ftr" sz="quarter" idx="3"/>
          </p:nvPr>
        </p:nvSpPr>
        <p:spPr>
          <a:xfrm>
            <a:off x="3028950" y="6356351"/>
            <a:ext cx="4633722" cy="365125"/>
          </a:xfrm>
          <a:prstGeom prst="rect">
            <a:avLst/>
          </a:prstGeom>
        </p:spPr>
        <p:txBody>
          <a:bodyPr/>
          <a:lstStyle>
            <a:lvl1pPr>
              <a:defRPr sz="1600"/>
            </a:lvl1pPr>
          </a:lstStyle>
          <a:p>
            <a:r>
              <a:rPr lang="en-US" dirty="0" smtClean="0"/>
              <a:t>M3.02 – Data Life Cycle                    Fernando Aguilar</a:t>
            </a:r>
            <a:endParaRPr lang="en-US" dirty="0"/>
          </a:p>
        </p:txBody>
      </p:sp>
    </p:spTree>
    <p:extLst>
      <p:ext uri="{BB962C8B-B14F-4D97-AF65-F5344CB8AC3E}">
        <p14:creationId xmlns:p14="http://schemas.microsoft.com/office/powerpoint/2010/main" val="7845527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zid.cdlib.org/id/ark:/87278/s6057dv2" TargetMode="External"/><Relationship Id="rId2" Type="http://schemas.openxmlformats.org/officeDocument/2006/relationships/hyperlink" Target="https://ezid.cdlib.org/search"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dx.doi.org/" TargetMode="External"/><Relationship Id="rId2" Type="http://schemas.openxmlformats.org/officeDocument/2006/relationships/hyperlink" Target="http://hdl.handle.net/" TargetMode="External"/><Relationship Id="rId1" Type="http://schemas.openxmlformats.org/officeDocument/2006/relationships/slideLayout" Target="../slideLayouts/slideLayout2.xml"/><Relationship Id="rId4" Type="http://schemas.openxmlformats.org/officeDocument/2006/relationships/hyperlink" Target="https://nbn-resolving.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42999" y="1124530"/>
            <a:ext cx="7142747" cy="2387600"/>
          </a:xfrm>
        </p:spPr>
        <p:txBody>
          <a:bodyPr>
            <a:normAutofit/>
          </a:bodyPr>
          <a:lstStyle/>
          <a:p>
            <a:r>
              <a:rPr lang="es-ES" dirty="0" err="1" smtClean="0"/>
              <a:t>Persistent</a:t>
            </a:r>
            <a:r>
              <a:rPr lang="es-ES" dirty="0" smtClean="0"/>
              <a:t> </a:t>
            </a:r>
            <a:r>
              <a:rPr lang="es-ES" dirty="0" err="1" smtClean="0"/>
              <a:t>Identifiers</a:t>
            </a:r>
            <a:r>
              <a:rPr lang="es-ES" dirty="0" smtClean="0"/>
              <a:t> [1]</a:t>
            </a:r>
            <a:endParaRPr lang="es-ES" dirty="0"/>
          </a:p>
        </p:txBody>
      </p:sp>
      <p:sp>
        <p:nvSpPr>
          <p:cNvPr id="3" name="Subtítulo 2"/>
          <p:cNvSpPr>
            <a:spLocks noGrp="1"/>
          </p:cNvSpPr>
          <p:nvPr>
            <p:ph type="subTitle" idx="1"/>
          </p:nvPr>
        </p:nvSpPr>
        <p:spPr/>
        <p:txBody>
          <a:bodyPr/>
          <a:lstStyle/>
          <a:p>
            <a:endParaRPr lang="es-ES" dirty="0"/>
          </a:p>
          <a:p>
            <a:r>
              <a:rPr lang="es-ES" dirty="0" smtClean="0"/>
              <a:t>Fernando Aguilar</a:t>
            </a:r>
            <a:endParaRPr lang="es-ES" dirty="0"/>
          </a:p>
        </p:txBody>
      </p:sp>
      <p:sp>
        <p:nvSpPr>
          <p:cNvPr id="4" name="3 Rectángulo"/>
          <p:cNvSpPr/>
          <p:nvPr/>
        </p:nvSpPr>
        <p:spPr>
          <a:xfrm>
            <a:off x="0" y="5556626"/>
            <a:ext cx="7853881" cy="584775"/>
          </a:xfrm>
          <a:prstGeom prst="rect">
            <a:avLst/>
          </a:prstGeom>
        </p:spPr>
        <p:txBody>
          <a:bodyPr wrap="square">
            <a:spAutoFit/>
          </a:bodyPr>
          <a:lstStyle/>
          <a:p>
            <a:r>
              <a:rPr lang="en-US" sz="1600" dirty="0">
                <a:solidFill>
                  <a:schemeClr val="bg1">
                    <a:lumMod val="65000"/>
                  </a:schemeClr>
                </a:solidFill>
              </a:rPr>
              <a:t>[1] Data Discoverability and Persistent Identifiers</a:t>
            </a:r>
            <a:br>
              <a:rPr lang="en-US" sz="1600" dirty="0">
                <a:solidFill>
                  <a:schemeClr val="bg1">
                    <a:lumMod val="65000"/>
                  </a:schemeClr>
                </a:solidFill>
              </a:rPr>
            </a:br>
            <a:r>
              <a:rPr lang="en-US" sz="1600" spc="-5" dirty="0">
                <a:solidFill>
                  <a:schemeClr val="bg1">
                    <a:lumMod val="65000"/>
                  </a:schemeClr>
                </a:solidFill>
                <a:cs typeface="Century Gothic"/>
              </a:rPr>
              <a:t>EUDAT Summer School, </a:t>
            </a:r>
            <a:r>
              <a:rPr lang="en-US" sz="1600" spc="-5" dirty="0" err="1" smtClean="0">
                <a:solidFill>
                  <a:schemeClr val="bg1">
                    <a:lumMod val="65000"/>
                  </a:schemeClr>
                </a:solidFill>
                <a:cs typeface="Century Gothic"/>
              </a:rPr>
              <a:t>Herakalion</a:t>
            </a:r>
            <a:r>
              <a:rPr lang="en-US" sz="1600" spc="-5" dirty="0">
                <a:solidFill>
                  <a:schemeClr val="bg1">
                    <a:lumMod val="65000"/>
                  </a:schemeClr>
                </a:solidFill>
                <a:cs typeface="Century Gothic"/>
              </a:rPr>
              <a:t>, 2017</a:t>
            </a:r>
            <a:endParaRPr lang="en-US" sz="1600" dirty="0">
              <a:solidFill>
                <a:schemeClr val="bg1">
                  <a:lumMod val="65000"/>
                </a:schemeClr>
              </a:solidFill>
            </a:endParaRPr>
          </a:p>
        </p:txBody>
      </p:sp>
    </p:spTree>
    <p:extLst>
      <p:ext uri="{BB962C8B-B14F-4D97-AF65-F5344CB8AC3E}">
        <p14:creationId xmlns:p14="http://schemas.microsoft.com/office/powerpoint/2010/main" val="61791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Life </a:t>
            </a:r>
            <a:r>
              <a:rPr lang="en-US" dirty="0" smtClean="0"/>
              <a:t>Cycle with PID system</a:t>
            </a:r>
            <a:endParaRPr lang="en-US" dirty="0"/>
          </a:p>
        </p:txBody>
      </p:sp>
      <p:sp>
        <p:nvSpPr>
          <p:cNvPr id="5" name="Shape 377"/>
          <p:cNvSpPr/>
          <p:nvPr/>
        </p:nvSpPr>
        <p:spPr>
          <a:xfrm>
            <a:off x="1828801" y="3329866"/>
            <a:ext cx="6756698" cy="2598645"/>
          </a:xfrm>
          <a:prstGeom prst="roundRect">
            <a:avLst>
              <a:gd name="adj" fmla="val 5132"/>
            </a:avLst>
          </a:prstGeom>
          <a:solidFill>
            <a:srgbClr val="DCDEE0"/>
          </a:solidFill>
          <a:ln w="12700">
            <a:miter lim="400000"/>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latin typeface="Century Gothic" charset="0"/>
              <a:ea typeface="Century Gothic" charset="0"/>
              <a:cs typeface="Century Gothic" charset="0"/>
            </a:endParaRPr>
          </a:p>
        </p:txBody>
      </p:sp>
      <p:sp>
        <p:nvSpPr>
          <p:cNvPr id="4" name="Shape 376"/>
          <p:cNvSpPr/>
          <p:nvPr/>
        </p:nvSpPr>
        <p:spPr>
          <a:xfrm>
            <a:off x="1794203" y="1032898"/>
            <a:ext cx="6756699" cy="1905958"/>
          </a:xfrm>
          <a:prstGeom prst="roundRect">
            <a:avLst>
              <a:gd name="adj" fmla="val 9995"/>
            </a:avLst>
          </a:prstGeom>
          <a:solidFill>
            <a:srgbClr val="DCDEE0"/>
          </a:solidFill>
          <a:ln w="12700">
            <a:miter lim="400000"/>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latin typeface="Century Gothic" charset="0"/>
              <a:ea typeface="Century Gothic" charset="0"/>
              <a:cs typeface="Century Gothic" charset="0"/>
            </a:endParaRPr>
          </a:p>
        </p:txBody>
      </p:sp>
      <p:sp>
        <p:nvSpPr>
          <p:cNvPr id="7" name="Shape 379"/>
          <p:cNvSpPr/>
          <p:nvPr/>
        </p:nvSpPr>
        <p:spPr>
          <a:xfrm flipV="1">
            <a:off x="5603984" y="4264811"/>
            <a:ext cx="1244601" cy="1"/>
          </a:xfrm>
          <a:prstGeom prst="line">
            <a:avLst/>
          </a:prstGeom>
          <a:ln w="38100" cap="rnd">
            <a:solidFill>
              <a:schemeClr val="accent4"/>
            </a:solidFill>
            <a:custDash>
              <a:ds d="100000" sp="200000"/>
            </a:custDash>
            <a:miter lim="400000"/>
            <a:tailEnd type="triangle"/>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latin typeface="Century Gothic" charset="0"/>
              <a:ea typeface="Century Gothic" charset="0"/>
              <a:cs typeface="Century Gothic" charset="0"/>
            </a:endParaRPr>
          </a:p>
        </p:txBody>
      </p:sp>
      <p:sp>
        <p:nvSpPr>
          <p:cNvPr id="8" name="Shape 380"/>
          <p:cNvSpPr/>
          <p:nvPr/>
        </p:nvSpPr>
        <p:spPr>
          <a:xfrm flipV="1">
            <a:off x="3216670" y="4264811"/>
            <a:ext cx="1244601" cy="1"/>
          </a:xfrm>
          <a:prstGeom prst="line">
            <a:avLst/>
          </a:prstGeom>
          <a:ln w="38100" cap="rnd">
            <a:solidFill>
              <a:schemeClr val="accent4"/>
            </a:solidFill>
            <a:custDash>
              <a:ds d="100000" sp="200000"/>
            </a:custDash>
            <a:miter lim="400000"/>
            <a:tailEnd type="triangle"/>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latin typeface="Century Gothic" charset="0"/>
              <a:ea typeface="Century Gothic" charset="0"/>
              <a:cs typeface="Century Gothic" charset="0"/>
            </a:endParaRPr>
          </a:p>
        </p:txBody>
      </p:sp>
      <p:sp>
        <p:nvSpPr>
          <p:cNvPr id="10" name="Shape 382"/>
          <p:cNvSpPr/>
          <p:nvPr/>
        </p:nvSpPr>
        <p:spPr>
          <a:xfrm>
            <a:off x="1337003" y="4252111"/>
            <a:ext cx="933606" cy="12700"/>
          </a:xfrm>
          <a:prstGeom prst="line">
            <a:avLst/>
          </a:prstGeom>
          <a:ln w="38100" cap="rnd">
            <a:solidFill>
              <a:schemeClr val="accent4"/>
            </a:solidFill>
            <a:custDash>
              <a:ds d="100000" sp="200000"/>
            </a:custDash>
            <a:miter lim="400000"/>
            <a:tailEnd type="triangle"/>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latin typeface="Century Gothic" charset="0"/>
              <a:ea typeface="Century Gothic" charset="0"/>
              <a:cs typeface="Century Gothic" charset="0"/>
            </a:endParaRPr>
          </a:p>
        </p:txBody>
      </p:sp>
      <p:sp>
        <p:nvSpPr>
          <p:cNvPr id="11" name="Shape 383"/>
          <p:cNvSpPr/>
          <p:nvPr/>
        </p:nvSpPr>
        <p:spPr>
          <a:xfrm flipV="1">
            <a:off x="5625560" y="2202520"/>
            <a:ext cx="1244601" cy="1"/>
          </a:xfrm>
          <a:prstGeom prst="line">
            <a:avLst/>
          </a:prstGeom>
          <a:ln w="38100" cap="rnd">
            <a:solidFill>
              <a:schemeClr val="accent4"/>
            </a:solidFill>
            <a:custDash>
              <a:ds d="100000" sp="200000"/>
            </a:custDash>
            <a:miter lim="400000"/>
            <a:tailEnd type="triangle"/>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latin typeface="Century Gothic" charset="0"/>
              <a:ea typeface="Century Gothic" charset="0"/>
              <a:cs typeface="Century Gothic" charset="0"/>
            </a:endParaRPr>
          </a:p>
        </p:txBody>
      </p:sp>
      <p:sp>
        <p:nvSpPr>
          <p:cNvPr id="12" name="Shape 384"/>
          <p:cNvSpPr/>
          <p:nvPr/>
        </p:nvSpPr>
        <p:spPr>
          <a:xfrm flipV="1">
            <a:off x="3238245" y="2202520"/>
            <a:ext cx="1244601" cy="1"/>
          </a:xfrm>
          <a:prstGeom prst="line">
            <a:avLst/>
          </a:prstGeom>
          <a:ln w="38100" cap="rnd">
            <a:solidFill>
              <a:schemeClr val="accent4"/>
            </a:solidFill>
            <a:custDash>
              <a:ds d="100000" sp="200000"/>
            </a:custDash>
            <a:miter lim="400000"/>
            <a:tailEnd type="triangle"/>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latin typeface="Century Gothic" charset="0"/>
              <a:ea typeface="Century Gothic" charset="0"/>
              <a:cs typeface="Century Gothic" charset="0"/>
            </a:endParaRPr>
          </a:p>
        </p:txBody>
      </p:sp>
      <p:pic>
        <p:nvPicPr>
          <p:cNvPr id="13" name="data45.png"/>
          <p:cNvPicPr>
            <a:picLocks noChangeAspect="1"/>
          </p:cNvPicPr>
          <p:nvPr/>
        </p:nvPicPr>
        <p:blipFill>
          <a:blip r:embed="rId3">
            <a:extLst/>
          </a:blip>
          <a:stretch>
            <a:fillRect/>
          </a:stretch>
        </p:blipFill>
        <p:spPr>
          <a:xfrm>
            <a:off x="173005" y="1777256"/>
            <a:ext cx="850528" cy="850528"/>
          </a:xfrm>
          <a:prstGeom prst="rect">
            <a:avLst/>
          </a:prstGeom>
          <a:ln w="12700">
            <a:miter lim="400000"/>
          </a:ln>
        </p:spPr>
      </p:pic>
      <p:sp>
        <p:nvSpPr>
          <p:cNvPr id="14" name="Shape 392"/>
          <p:cNvSpPr/>
          <p:nvPr/>
        </p:nvSpPr>
        <p:spPr>
          <a:xfrm>
            <a:off x="2321624" y="1656420"/>
            <a:ext cx="1033320" cy="1092201"/>
          </a:xfrm>
          <a:prstGeom prst="roundRect">
            <a:avLst>
              <a:gd name="adj" fmla="val 15855"/>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1800">
                <a:solidFill>
                  <a:srgbClr val="FFFFFF"/>
                </a:solidFill>
                <a:latin typeface="+mj-lt"/>
                <a:ea typeface="+mj-ea"/>
                <a:cs typeface="+mj-cs"/>
                <a:sym typeface="Opificio"/>
              </a:defRPr>
            </a:lvl1pPr>
          </a:lstStyle>
          <a:p>
            <a:pPr algn="ctr"/>
            <a:r>
              <a:rPr sz="1600" dirty="0">
                <a:latin typeface="Century Gothic" charset="0"/>
                <a:ea typeface="Century Gothic" charset="0"/>
                <a:cs typeface="Century Gothic" charset="0"/>
              </a:rPr>
              <a:t>Publish online</a:t>
            </a:r>
          </a:p>
        </p:txBody>
      </p:sp>
      <p:sp>
        <p:nvSpPr>
          <p:cNvPr id="15" name="Shape 393"/>
          <p:cNvSpPr/>
          <p:nvPr/>
        </p:nvSpPr>
        <p:spPr>
          <a:xfrm>
            <a:off x="4513472" y="1656420"/>
            <a:ext cx="1318161" cy="1092201"/>
          </a:xfrm>
          <a:prstGeom prst="roundRect">
            <a:avLst>
              <a:gd name="adj" fmla="val 15000"/>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1800">
                <a:solidFill>
                  <a:srgbClr val="FFFFFF"/>
                </a:solidFill>
                <a:latin typeface="+mj-lt"/>
                <a:ea typeface="+mj-ea"/>
                <a:cs typeface="+mj-cs"/>
                <a:sym typeface="Opificio"/>
              </a:defRPr>
            </a:lvl1pPr>
          </a:lstStyle>
          <a:p>
            <a:pPr algn="ctr"/>
            <a:r>
              <a:rPr sz="1600" dirty="0">
                <a:latin typeface="Century Gothic" charset="0"/>
                <a:ea typeface="Century Gothic" charset="0"/>
                <a:cs typeface="Century Gothic" charset="0"/>
              </a:rPr>
              <a:t>Move to another location</a:t>
            </a:r>
          </a:p>
        </p:txBody>
      </p:sp>
      <p:sp>
        <p:nvSpPr>
          <p:cNvPr id="16" name="Shape 394"/>
          <p:cNvSpPr/>
          <p:nvPr/>
        </p:nvSpPr>
        <p:spPr>
          <a:xfrm>
            <a:off x="6937317" y="1656420"/>
            <a:ext cx="1318161" cy="1092201"/>
          </a:xfrm>
          <a:prstGeom prst="roundRect">
            <a:avLst>
              <a:gd name="adj" fmla="val 15000"/>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1800">
                <a:solidFill>
                  <a:srgbClr val="FFFFFF"/>
                </a:solidFill>
                <a:latin typeface="+mj-lt"/>
                <a:ea typeface="+mj-ea"/>
                <a:cs typeface="+mj-cs"/>
                <a:sym typeface="Opificio"/>
              </a:defRPr>
            </a:lvl1pPr>
          </a:lstStyle>
          <a:p>
            <a:pPr algn="ctr"/>
            <a:r>
              <a:rPr lang="en-US" sz="1600" dirty="0">
                <a:latin typeface="Century Gothic" charset="0"/>
                <a:ea typeface="Century Gothic" charset="0"/>
                <a:cs typeface="Century Gothic" charset="0"/>
              </a:rPr>
              <a:t>U</a:t>
            </a:r>
            <a:r>
              <a:rPr sz="1600" dirty="0" smtClean="0">
                <a:latin typeface="Century Gothic" charset="0"/>
                <a:ea typeface="Century Gothic" charset="0"/>
                <a:cs typeface="Century Gothic" charset="0"/>
              </a:rPr>
              <a:t>sed </a:t>
            </a:r>
            <a:r>
              <a:rPr sz="1600" dirty="0">
                <a:latin typeface="Century Gothic" charset="0"/>
                <a:ea typeface="Century Gothic" charset="0"/>
                <a:cs typeface="Century Gothic" charset="0"/>
              </a:rPr>
              <a:t>by another researcher</a:t>
            </a:r>
          </a:p>
        </p:txBody>
      </p:sp>
      <p:sp>
        <p:nvSpPr>
          <p:cNvPr id="17" name="Shape 395"/>
          <p:cNvSpPr/>
          <p:nvPr/>
        </p:nvSpPr>
        <p:spPr>
          <a:xfrm flipV="1">
            <a:off x="1047583" y="2202520"/>
            <a:ext cx="1244601" cy="1"/>
          </a:xfrm>
          <a:prstGeom prst="line">
            <a:avLst/>
          </a:prstGeom>
          <a:ln w="38100" cap="rnd">
            <a:solidFill>
              <a:schemeClr val="accent4"/>
            </a:solidFill>
            <a:custDash>
              <a:ds d="100000" sp="200000"/>
            </a:custDash>
            <a:miter lim="400000"/>
            <a:tailEnd type="triangle"/>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latin typeface="Century Gothic" charset="0"/>
              <a:ea typeface="Century Gothic" charset="0"/>
              <a:cs typeface="Century Gothic" charset="0"/>
            </a:endParaRPr>
          </a:p>
        </p:txBody>
      </p:sp>
      <p:sp>
        <p:nvSpPr>
          <p:cNvPr id="34" name="Shape 412"/>
          <p:cNvSpPr/>
          <p:nvPr/>
        </p:nvSpPr>
        <p:spPr>
          <a:xfrm>
            <a:off x="5143650" y="2626992"/>
            <a:ext cx="3353" cy="1001737"/>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latin typeface="Century Gothic" charset="0"/>
              <a:ea typeface="Century Gothic" charset="0"/>
              <a:cs typeface="Century Gothic" charset="0"/>
            </a:endParaRPr>
          </a:p>
        </p:txBody>
      </p:sp>
      <p:sp>
        <p:nvSpPr>
          <p:cNvPr id="35" name="Shape 413"/>
          <p:cNvSpPr/>
          <p:nvPr/>
        </p:nvSpPr>
        <p:spPr>
          <a:xfrm>
            <a:off x="2115026" y="3261511"/>
            <a:ext cx="6108048" cy="34881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defTabSz="1625600">
              <a:spcBef>
                <a:spcPts val="500"/>
              </a:spcBef>
              <a:buClr>
                <a:srgbClr val="929292"/>
              </a:buClr>
              <a:buFont typeface="Brixton Medium"/>
              <a:defRPr sz="2000">
                <a:solidFill>
                  <a:srgbClr val="929292"/>
                </a:solidFill>
                <a:uFill>
                  <a:solidFill>
                    <a:srgbClr val="929292"/>
                  </a:solidFill>
                </a:uFill>
                <a:latin typeface="Brixton Medium"/>
                <a:ea typeface="Brixton Medium"/>
                <a:cs typeface="Brixton Medium"/>
                <a:sym typeface="Brixton Medium"/>
              </a:defRPr>
            </a:lvl1pPr>
          </a:lstStyle>
          <a:p>
            <a:pPr algn="ctr">
              <a:defRPr>
                <a:latin typeface="Calibri"/>
                <a:ea typeface="Calibri"/>
                <a:cs typeface="Calibri"/>
                <a:sym typeface="Calibri"/>
              </a:defRPr>
            </a:pPr>
            <a:r>
              <a:rPr sz="1600" dirty="0">
                <a:solidFill>
                  <a:schemeClr val="tx1"/>
                </a:solidFill>
                <a:latin typeface="Century Gothic" charset="0"/>
                <a:ea typeface="Century Gothic" charset="0"/>
                <a:cs typeface="Century Gothic" charset="0"/>
                <a:sym typeface="Brixton Medium"/>
              </a:rPr>
              <a:t>PIDs are subject to the same life cycle</a:t>
            </a:r>
          </a:p>
        </p:txBody>
      </p:sp>
      <p:sp>
        <p:nvSpPr>
          <p:cNvPr id="44" name="Shape 422"/>
          <p:cNvSpPr/>
          <p:nvPr/>
        </p:nvSpPr>
        <p:spPr>
          <a:xfrm flipH="1">
            <a:off x="2843302" y="2604057"/>
            <a:ext cx="11175" cy="1038454"/>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latin typeface="Century Gothic" charset="0"/>
              <a:ea typeface="Century Gothic" charset="0"/>
              <a:cs typeface="Century Gothic" charset="0"/>
            </a:endParaRPr>
          </a:p>
        </p:txBody>
      </p:sp>
      <p:sp>
        <p:nvSpPr>
          <p:cNvPr id="37" name="Shape 415"/>
          <p:cNvSpPr/>
          <p:nvPr/>
        </p:nvSpPr>
        <p:spPr>
          <a:xfrm flipH="1">
            <a:off x="7585402" y="2600319"/>
            <a:ext cx="10995" cy="1028410"/>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latin typeface="Century Gothic" charset="0"/>
              <a:ea typeface="Century Gothic" charset="0"/>
              <a:cs typeface="Century Gothic" charset="0"/>
            </a:endParaRPr>
          </a:p>
        </p:txBody>
      </p:sp>
      <p:sp>
        <p:nvSpPr>
          <p:cNvPr id="48" name="Shape 381"/>
          <p:cNvSpPr/>
          <p:nvPr/>
        </p:nvSpPr>
        <p:spPr>
          <a:xfrm>
            <a:off x="4519451" y="4988710"/>
            <a:ext cx="1318161" cy="837901"/>
          </a:xfrm>
          <a:prstGeom prst="roundRect">
            <a:avLst>
              <a:gd name="adj" fmla="val 15000"/>
            </a:avLst>
          </a:prstGeom>
          <a:solidFill>
            <a:srgbClr val="1F497D"/>
          </a:solidFill>
          <a:ln/>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lIns="50800" tIns="50800" rIns="50800" bIns="50800" anchor="ctr"/>
          <a:lstStyle>
            <a:lvl1pPr>
              <a:defRPr sz="1800">
                <a:latin typeface="+mj-lt"/>
                <a:ea typeface="+mj-ea"/>
                <a:cs typeface="+mj-cs"/>
                <a:sym typeface="Opificio"/>
              </a:defRPr>
            </a:lvl1pPr>
          </a:lstStyle>
          <a:p>
            <a:pPr algn="ctr"/>
            <a:r>
              <a:rPr lang="en-US" sz="1600" dirty="0">
                <a:solidFill>
                  <a:schemeClr val="bg1"/>
                </a:solidFill>
                <a:latin typeface="Century Gothic" charset="0"/>
                <a:ea typeface="Century Gothic" charset="0"/>
                <a:cs typeface="Century Gothic" charset="0"/>
              </a:rPr>
              <a:t>Resolve</a:t>
            </a:r>
          </a:p>
          <a:p>
            <a:pPr algn="ctr"/>
            <a:r>
              <a:rPr lang="en-US" sz="1600" dirty="0">
                <a:solidFill>
                  <a:schemeClr val="bg1"/>
                </a:solidFill>
                <a:latin typeface="Century Gothic" charset="0"/>
                <a:ea typeface="Century Gothic" charset="0"/>
                <a:cs typeface="Century Gothic" charset="0"/>
              </a:rPr>
              <a:t>PID</a:t>
            </a:r>
          </a:p>
        </p:txBody>
      </p:sp>
      <p:sp>
        <p:nvSpPr>
          <p:cNvPr id="49" name="Shape 416"/>
          <p:cNvSpPr/>
          <p:nvPr/>
        </p:nvSpPr>
        <p:spPr>
          <a:xfrm>
            <a:off x="6943297" y="4988710"/>
            <a:ext cx="1318161" cy="837901"/>
          </a:xfrm>
          <a:prstGeom prst="roundRect">
            <a:avLst>
              <a:gd name="adj" fmla="val 15000"/>
            </a:avLst>
          </a:prstGeom>
          <a:solidFill>
            <a:srgbClr val="1F497D"/>
          </a:solidFill>
          <a:ln/>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lIns="50800" tIns="50800" rIns="50800" bIns="50800" anchor="ctr"/>
          <a:lstStyle>
            <a:lvl1pPr>
              <a:defRPr sz="1800">
                <a:latin typeface="+mj-lt"/>
                <a:ea typeface="+mj-ea"/>
                <a:cs typeface="+mj-cs"/>
                <a:sym typeface="Opificio"/>
              </a:defRPr>
            </a:lvl1pPr>
          </a:lstStyle>
          <a:p>
            <a:pPr algn="ctr"/>
            <a:r>
              <a:rPr lang="en-US" sz="1600" dirty="0">
                <a:solidFill>
                  <a:schemeClr val="bg1"/>
                </a:solidFill>
                <a:latin typeface="Century Gothic" charset="0"/>
                <a:ea typeface="Century Gothic" charset="0"/>
                <a:cs typeface="Century Gothic" charset="0"/>
              </a:rPr>
              <a:t>Resolve</a:t>
            </a:r>
          </a:p>
          <a:p>
            <a:pPr algn="ctr"/>
            <a:r>
              <a:rPr lang="en-US" sz="1600" dirty="0">
                <a:solidFill>
                  <a:schemeClr val="bg1"/>
                </a:solidFill>
                <a:latin typeface="Century Gothic" charset="0"/>
                <a:ea typeface="Century Gothic" charset="0"/>
                <a:cs typeface="Century Gothic" charset="0"/>
              </a:rPr>
              <a:t>PID</a:t>
            </a:r>
          </a:p>
        </p:txBody>
      </p:sp>
      <p:sp>
        <p:nvSpPr>
          <p:cNvPr id="50" name="Shape 423"/>
          <p:cNvSpPr/>
          <p:nvPr/>
        </p:nvSpPr>
        <p:spPr>
          <a:xfrm>
            <a:off x="2327603" y="4988710"/>
            <a:ext cx="1188441" cy="837901"/>
          </a:xfrm>
          <a:prstGeom prst="roundRect">
            <a:avLst>
              <a:gd name="adj" fmla="val 15855"/>
            </a:avLst>
          </a:prstGeom>
          <a:solidFill>
            <a:schemeClr val="tx2"/>
          </a:solidFill>
          <a:ln/>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lIns="50800" tIns="50800" rIns="50800" bIns="50800" anchor="ctr"/>
          <a:lstStyle>
            <a:lvl1pPr>
              <a:defRPr sz="1800">
                <a:latin typeface="+mj-lt"/>
                <a:ea typeface="+mj-ea"/>
                <a:cs typeface="+mj-cs"/>
                <a:sym typeface="Opificio"/>
              </a:defRPr>
            </a:lvl1pPr>
          </a:lstStyle>
          <a:p>
            <a:pPr algn="ctr"/>
            <a:r>
              <a:rPr lang="en-US" sz="1600" dirty="0" smtClean="0">
                <a:solidFill>
                  <a:schemeClr val="bg1"/>
                </a:solidFill>
                <a:latin typeface="Century Gothic" charset="0"/>
                <a:ea typeface="Century Gothic" charset="0"/>
                <a:cs typeface="Century Gothic" charset="0"/>
              </a:rPr>
              <a:t>Resolve</a:t>
            </a:r>
          </a:p>
          <a:p>
            <a:pPr algn="ctr"/>
            <a:r>
              <a:rPr lang="en-US" sz="1600" dirty="0" smtClean="0">
                <a:solidFill>
                  <a:schemeClr val="bg1"/>
                </a:solidFill>
                <a:latin typeface="Century Gothic" charset="0"/>
                <a:ea typeface="Century Gothic" charset="0"/>
                <a:cs typeface="Century Gothic" charset="0"/>
              </a:rPr>
              <a:t>PID</a:t>
            </a:r>
            <a:endParaRPr sz="1600" dirty="0">
              <a:solidFill>
                <a:schemeClr val="bg1"/>
              </a:solidFill>
              <a:latin typeface="Century Gothic" charset="0"/>
              <a:ea typeface="Century Gothic" charset="0"/>
              <a:cs typeface="Century Gothic" charset="0"/>
            </a:endParaRPr>
          </a:p>
        </p:txBody>
      </p:sp>
      <p:sp>
        <p:nvSpPr>
          <p:cNvPr id="45" name="Shape 423"/>
          <p:cNvSpPr/>
          <p:nvPr/>
        </p:nvSpPr>
        <p:spPr>
          <a:xfrm>
            <a:off x="2300048" y="3718711"/>
            <a:ext cx="1188441" cy="1092201"/>
          </a:xfrm>
          <a:prstGeom prst="roundRect">
            <a:avLst>
              <a:gd name="adj" fmla="val 15855"/>
            </a:avLst>
          </a:prstGeom>
          <a:solidFill>
            <a:srgbClr val="A6AAA9"/>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1800">
                <a:latin typeface="+mj-lt"/>
                <a:ea typeface="+mj-ea"/>
                <a:cs typeface="+mj-cs"/>
                <a:sym typeface="Opificio"/>
              </a:defRPr>
            </a:lvl1pPr>
          </a:lstStyle>
          <a:p>
            <a:pPr algn="ctr"/>
            <a:r>
              <a:rPr sz="1600" dirty="0">
                <a:latin typeface="Century Gothic" charset="0"/>
                <a:ea typeface="Century Gothic" charset="0"/>
                <a:cs typeface="Century Gothic" charset="0"/>
              </a:rPr>
              <a:t>Register PID</a:t>
            </a:r>
          </a:p>
        </p:txBody>
      </p:sp>
      <p:sp>
        <p:nvSpPr>
          <p:cNvPr id="9" name="Shape 381"/>
          <p:cNvSpPr/>
          <p:nvPr/>
        </p:nvSpPr>
        <p:spPr>
          <a:xfrm>
            <a:off x="4491896" y="3718711"/>
            <a:ext cx="1318161" cy="1092201"/>
          </a:xfrm>
          <a:prstGeom prst="roundRect">
            <a:avLst>
              <a:gd name="adj" fmla="val 15000"/>
            </a:avLst>
          </a:prstGeom>
          <a:solidFill>
            <a:srgbClr val="A6AAA9"/>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1800">
                <a:latin typeface="+mj-lt"/>
                <a:ea typeface="+mj-ea"/>
                <a:cs typeface="+mj-cs"/>
                <a:sym typeface="Opificio"/>
              </a:defRPr>
            </a:lvl1pPr>
          </a:lstStyle>
          <a:p>
            <a:pPr algn="ctr"/>
            <a:r>
              <a:rPr sz="1600">
                <a:latin typeface="Century Gothic" charset="0"/>
                <a:ea typeface="Century Gothic" charset="0"/>
                <a:cs typeface="Century Gothic" charset="0"/>
              </a:rPr>
              <a:t>Update PID</a:t>
            </a:r>
          </a:p>
        </p:txBody>
      </p:sp>
      <p:sp>
        <p:nvSpPr>
          <p:cNvPr id="38" name="Shape 416"/>
          <p:cNvSpPr/>
          <p:nvPr/>
        </p:nvSpPr>
        <p:spPr>
          <a:xfrm>
            <a:off x="6915742" y="3718711"/>
            <a:ext cx="1318161" cy="1092201"/>
          </a:xfrm>
          <a:prstGeom prst="roundRect">
            <a:avLst>
              <a:gd name="adj" fmla="val 15000"/>
            </a:avLst>
          </a:prstGeom>
          <a:solidFill>
            <a:srgbClr val="A6AAA9"/>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1800">
                <a:latin typeface="+mj-lt"/>
                <a:ea typeface="+mj-ea"/>
                <a:cs typeface="+mj-cs"/>
                <a:sym typeface="Opificio"/>
              </a:defRPr>
            </a:lvl1pPr>
          </a:lstStyle>
          <a:p>
            <a:pPr algn="ctr"/>
            <a:r>
              <a:rPr sz="1600" dirty="0">
                <a:latin typeface="Century Gothic" charset="0"/>
                <a:ea typeface="Century Gothic" charset="0"/>
                <a:cs typeface="Century Gothic" charset="0"/>
              </a:rPr>
              <a:t>Get PID Details</a:t>
            </a:r>
          </a:p>
        </p:txBody>
      </p:sp>
      <p:sp>
        <p:nvSpPr>
          <p:cNvPr id="54" name="Shape 397"/>
          <p:cNvSpPr/>
          <p:nvPr/>
        </p:nvSpPr>
        <p:spPr>
          <a:xfrm>
            <a:off x="117803" y="4937911"/>
            <a:ext cx="1075001" cy="907941"/>
          </a:xfrm>
          <a:prstGeom prst="rect">
            <a:avLst/>
          </a:prstGeom>
          <a:ln w="12700"/>
          <a:extLst>
            <a:ext uri="{C572A759-6A51-4108-AA02-DFA0A04FC94B}">
              <ma14:wrappingTextBoxFlag xmlns="" xmlns:ma14="http://schemas.microsoft.com/office/mac/drawingml/2011/main" val="1"/>
            </a:ext>
          </a:extLst>
        </p:spPr>
        <p:txBody>
          <a:bodyPr wrap="none" lIns="38100" tIns="38100" rIns="38100" bIns="38100">
            <a:spAutoFit/>
          </a:bodyPr>
          <a:lstStyle>
            <a:lvl1pPr defTabSz="1625600">
              <a:buClr>
                <a:srgbClr val="FFFFFF"/>
              </a:buClr>
              <a:buFont typeface="Opificio"/>
              <a:defRPr sz="3000">
                <a:solidFill>
                  <a:srgbClr val="323232"/>
                </a:solidFill>
                <a:uFill>
                  <a:solidFill>
                    <a:srgbClr val="323232"/>
                  </a:solidFill>
                </a:uFill>
                <a:latin typeface="+mj-lt"/>
                <a:ea typeface="+mj-ea"/>
                <a:cs typeface="+mj-cs"/>
                <a:sym typeface="Opificio"/>
              </a:defRPr>
            </a:lvl1pPr>
          </a:lstStyle>
          <a:p>
            <a:pPr>
              <a:defRPr>
                <a:latin typeface="Calibri"/>
                <a:ea typeface="Calibri"/>
                <a:cs typeface="Calibri"/>
                <a:sym typeface="Calibri"/>
              </a:defRPr>
            </a:pPr>
            <a:r>
              <a:rPr lang="en-US" sz="1800" dirty="0" smtClean="0">
                <a:latin typeface="Calibri"/>
                <a:ea typeface="Century Gothic" charset="0"/>
                <a:cs typeface="Calibri"/>
                <a:sym typeface="Opificio"/>
              </a:rPr>
              <a:t>Handle</a:t>
            </a:r>
          </a:p>
          <a:p>
            <a:pPr>
              <a:defRPr>
                <a:latin typeface="Calibri"/>
                <a:ea typeface="Calibri"/>
                <a:cs typeface="Calibri"/>
                <a:sym typeface="Calibri"/>
              </a:defRPr>
            </a:pPr>
            <a:r>
              <a:rPr lang="en-US" sz="1800" dirty="0" smtClean="0">
                <a:latin typeface="Calibri"/>
                <a:ea typeface="Century Gothic" charset="0"/>
                <a:cs typeface="Calibri"/>
              </a:rPr>
              <a:t>Resolution</a:t>
            </a:r>
          </a:p>
          <a:p>
            <a:pPr>
              <a:defRPr>
                <a:latin typeface="Calibri"/>
                <a:ea typeface="Calibri"/>
                <a:cs typeface="Calibri"/>
                <a:sym typeface="Calibri"/>
              </a:defRPr>
            </a:pPr>
            <a:r>
              <a:rPr lang="en-US" sz="1800" dirty="0" smtClean="0">
                <a:latin typeface="Calibri"/>
                <a:ea typeface="Century Gothic" charset="0"/>
                <a:cs typeface="Calibri"/>
                <a:sym typeface="Opificio"/>
              </a:rPr>
              <a:t>service</a:t>
            </a:r>
            <a:endParaRPr sz="1800" dirty="0">
              <a:latin typeface="Calibri"/>
              <a:ea typeface="Century Gothic" charset="0"/>
              <a:cs typeface="Calibri"/>
              <a:sym typeface="Opificio"/>
            </a:endParaRPr>
          </a:p>
        </p:txBody>
      </p:sp>
      <p:sp>
        <p:nvSpPr>
          <p:cNvPr id="55" name="Shape 382"/>
          <p:cNvSpPr/>
          <p:nvPr/>
        </p:nvSpPr>
        <p:spPr>
          <a:xfrm flipV="1">
            <a:off x="1260803" y="5395109"/>
            <a:ext cx="1016001" cy="1"/>
          </a:xfrm>
          <a:prstGeom prst="line">
            <a:avLst/>
          </a:prstGeom>
          <a:ln w="38100" cap="rnd">
            <a:solidFill>
              <a:schemeClr val="accent4"/>
            </a:solidFill>
            <a:custDash>
              <a:ds d="100000" sp="200000"/>
            </a:custDash>
            <a:miter lim="400000"/>
            <a:tailEnd type="triangle"/>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latin typeface="Century Gothic" charset="0"/>
              <a:ea typeface="Century Gothic" charset="0"/>
              <a:cs typeface="Century Gothic" charset="0"/>
            </a:endParaRPr>
          </a:p>
        </p:txBody>
      </p:sp>
      <p:sp>
        <p:nvSpPr>
          <p:cNvPr id="3" name="TextBox 2"/>
          <p:cNvSpPr txBox="1"/>
          <p:nvPr/>
        </p:nvSpPr>
        <p:spPr>
          <a:xfrm>
            <a:off x="117803" y="4099711"/>
            <a:ext cx="1217889" cy="369332"/>
          </a:xfrm>
          <a:prstGeom prst="rect">
            <a:avLst/>
          </a:prstGeom>
          <a:noFill/>
        </p:spPr>
        <p:txBody>
          <a:bodyPr wrap="none" rtlCol="0">
            <a:spAutoFit/>
          </a:bodyPr>
          <a:lstStyle/>
          <a:p>
            <a:r>
              <a:rPr lang="en-US" dirty="0" smtClean="0"/>
              <a:t>PID system</a:t>
            </a:r>
            <a:endParaRPr lang="en-US" dirty="0"/>
          </a:p>
        </p:txBody>
      </p:sp>
      <p:sp>
        <p:nvSpPr>
          <p:cNvPr id="32" name="Shape 364"/>
          <p:cNvSpPr/>
          <p:nvPr/>
        </p:nvSpPr>
        <p:spPr>
          <a:xfrm>
            <a:off x="2751490" y="1083898"/>
            <a:ext cx="4757713" cy="348813"/>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defTabSz="1625600">
              <a:buClr>
                <a:srgbClr val="929292"/>
              </a:buClr>
              <a:buFont typeface="Brixton Medium"/>
              <a:defRPr sz="2000">
                <a:solidFill>
                  <a:srgbClr val="929292"/>
                </a:solidFill>
                <a:uFill>
                  <a:solidFill>
                    <a:srgbClr val="929292"/>
                  </a:solidFill>
                </a:uFill>
                <a:latin typeface="Brixton Medium"/>
                <a:ea typeface="Brixton Medium"/>
                <a:cs typeface="Brixton Medium"/>
                <a:sym typeface="Brixton Medium"/>
              </a:defRPr>
            </a:lvl1pPr>
          </a:lstStyle>
          <a:p>
            <a:pPr>
              <a:defRPr>
                <a:solidFill>
                  <a:srgbClr val="000000"/>
                </a:solidFill>
                <a:uFill>
                  <a:solidFill>
                    <a:srgbClr val="000000"/>
                  </a:solidFill>
                </a:uFill>
                <a:latin typeface="Calibri"/>
                <a:ea typeface="Calibri"/>
                <a:cs typeface="Calibri"/>
                <a:sym typeface="Calibri"/>
              </a:defRPr>
            </a:pPr>
            <a:r>
              <a:rPr lang="en-US" sz="1600" dirty="0" smtClean="0">
                <a:solidFill>
                  <a:schemeClr val="tx1"/>
                </a:solidFill>
                <a:uFill>
                  <a:solidFill>
                    <a:srgbClr val="929292"/>
                  </a:solidFill>
                </a:uFill>
                <a:latin typeface="Century Gothic" charset="0"/>
                <a:ea typeface="Century Gothic" charset="0"/>
                <a:cs typeface="Century Gothic" charset="0"/>
                <a:sym typeface="Brixton Medium"/>
              </a:rPr>
              <a:t>Publish data online, data is accessed by others </a:t>
            </a:r>
            <a:endParaRPr sz="1600" dirty="0">
              <a:solidFill>
                <a:schemeClr val="tx1"/>
              </a:solidFill>
              <a:uFill>
                <a:solidFill>
                  <a:srgbClr val="929292"/>
                </a:solidFill>
              </a:uFill>
              <a:latin typeface="Century Gothic" charset="0"/>
              <a:ea typeface="Century Gothic" charset="0"/>
              <a:cs typeface="Century Gothic" charset="0"/>
              <a:sym typeface="Brixton Medium"/>
            </a:endParaRPr>
          </a:p>
        </p:txBody>
      </p:sp>
      <p:sp>
        <p:nvSpPr>
          <p:cNvPr id="29" name="4 Marcador de pie de página"/>
          <p:cNvSpPr>
            <a:spLocks noGrp="1"/>
          </p:cNvSpPr>
          <p:nvPr>
            <p:ph type="ftr" sz="quarter" idx="11"/>
          </p:nvPr>
        </p:nvSpPr>
        <p:spPr>
          <a:xfrm>
            <a:off x="3028950" y="6356351"/>
            <a:ext cx="4633722" cy="365125"/>
          </a:xfrm>
        </p:spPr>
        <p:txBody>
          <a:bodyPr/>
          <a:lstStyle/>
          <a:p>
            <a:r>
              <a:rPr lang="en-US" smtClean="0"/>
              <a:t>M3.02 – Data Life Cycle                    Fernando Aguilar</a:t>
            </a:r>
            <a:endParaRPr lang="en-US" dirty="0"/>
          </a:p>
        </p:txBody>
      </p:sp>
    </p:spTree>
    <p:extLst>
      <p:ext uri="{BB962C8B-B14F-4D97-AF65-F5344CB8AC3E}">
        <p14:creationId xmlns:p14="http://schemas.microsoft.com/office/powerpoint/2010/main" val="22500890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and </a:t>
            </a:r>
            <a:r>
              <a:rPr lang="en-US" dirty="0" smtClean="0"/>
              <a:t>Disadvantages</a:t>
            </a:r>
            <a:endParaRPr lang="en-US" dirty="0"/>
          </a:p>
        </p:txBody>
      </p:sp>
      <p:sp>
        <p:nvSpPr>
          <p:cNvPr id="5" name="TextBox 4"/>
          <p:cNvSpPr txBox="1"/>
          <p:nvPr/>
        </p:nvSpPr>
        <p:spPr>
          <a:xfrm>
            <a:off x="342901" y="1689100"/>
            <a:ext cx="4114800" cy="3139321"/>
          </a:xfrm>
          <a:prstGeom prst="rect">
            <a:avLst/>
          </a:prstGeom>
          <a:noFill/>
        </p:spPr>
        <p:txBody>
          <a:bodyPr wrap="square" rtlCol="0">
            <a:spAutoFit/>
          </a:bodyPr>
          <a:lstStyle/>
          <a:p>
            <a:r>
              <a:rPr lang="en-US" sz="2200" dirty="0" smtClean="0"/>
              <a:t>Pro:</a:t>
            </a:r>
          </a:p>
          <a:p>
            <a:endParaRPr lang="en-US" sz="2200" dirty="0" smtClean="0"/>
          </a:p>
          <a:p>
            <a:pPr marL="285750" indent="-285750">
              <a:buFont typeface="Arial"/>
              <a:buChar char="•"/>
            </a:pPr>
            <a:r>
              <a:rPr lang="en-US" sz="2200" dirty="0" smtClean="0"/>
              <a:t>Static reference, </a:t>
            </a:r>
          </a:p>
          <a:p>
            <a:r>
              <a:rPr lang="en-US" sz="2200" dirty="0"/>
              <a:t>	</a:t>
            </a:r>
            <a:r>
              <a:rPr lang="en-US" sz="2200" dirty="0" smtClean="0"/>
              <a:t>even if data moves or </a:t>
            </a:r>
          </a:p>
          <a:p>
            <a:r>
              <a:rPr lang="en-US" sz="2200" dirty="0" smtClean="0"/>
              <a:t>	changes</a:t>
            </a:r>
          </a:p>
          <a:p>
            <a:pPr marL="342900" indent="-342900">
              <a:buFont typeface="Arial"/>
              <a:buChar char="•"/>
            </a:pPr>
            <a:endParaRPr lang="en-US" sz="2200" dirty="0"/>
          </a:p>
          <a:p>
            <a:pPr marL="342900" indent="-342900">
              <a:buFont typeface="Arial"/>
              <a:buChar char="•"/>
            </a:pPr>
            <a:r>
              <a:rPr lang="en-US" sz="2200" dirty="0" smtClean="0"/>
              <a:t>Network of persistent links</a:t>
            </a:r>
          </a:p>
          <a:p>
            <a:r>
              <a:rPr lang="en-US" sz="2200" dirty="0" smtClean="0"/>
              <a:t>	Data – metadata relations</a:t>
            </a:r>
          </a:p>
          <a:p>
            <a:r>
              <a:rPr lang="en-US" sz="2200" dirty="0"/>
              <a:t>	</a:t>
            </a:r>
            <a:r>
              <a:rPr lang="en-US" sz="2200" dirty="0" smtClean="0"/>
              <a:t>Provenance chains</a:t>
            </a:r>
            <a:endParaRPr lang="en-US" sz="2200" dirty="0"/>
          </a:p>
        </p:txBody>
      </p:sp>
      <p:sp>
        <p:nvSpPr>
          <p:cNvPr id="6" name="TextBox 5"/>
          <p:cNvSpPr txBox="1"/>
          <p:nvPr/>
        </p:nvSpPr>
        <p:spPr>
          <a:xfrm>
            <a:off x="4724401" y="1689100"/>
            <a:ext cx="4114800" cy="3139321"/>
          </a:xfrm>
          <a:prstGeom prst="rect">
            <a:avLst/>
          </a:prstGeom>
          <a:noFill/>
        </p:spPr>
        <p:txBody>
          <a:bodyPr wrap="square" rtlCol="0">
            <a:spAutoFit/>
          </a:bodyPr>
          <a:lstStyle/>
          <a:p>
            <a:r>
              <a:rPr lang="en-US" sz="2200" dirty="0" smtClean="0"/>
              <a:t>Con:</a:t>
            </a:r>
          </a:p>
          <a:p>
            <a:endParaRPr lang="en-US" sz="2200" dirty="0" smtClean="0"/>
          </a:p>
          <a:p>
            <a:pPr marL="342900" indent="-342900">
              <a:buFont typeface="Arial"/>
              <a:buChar char="•"/>
            </a:pPr>
            <a:r>
              <a:rPr lang="en-US" sz="2200" dirty="0" smtClean="0"/>
              <a:t>Extra effort</a:t>
            </a:r>
          </a:p>
          <a:p>
            <a:pPr marL="800100" lvl="1" indent="-342900">
              <a:buFont typeface="Arial"/>
              <a:buChar char="•"/>
            </a:pPr>
            <a:r>
              <a:rPr lang="en-US" sz="2200" dirty="0" smtClean="0"/>
              <a:t>What to identify?</a:t>
            </a:r>
          </a:p>
          <a:p>
            <a:pPr marL="800100" lvl="1" indent="-342900">
              <a:buFont typeface="Arial"/>
              <a:buChar char="•"/>
            </a:pPr>
            <a:r>
              <a:rPr lang="en-US" sz="2200" dirty="0" smtClean="0"/>
              <a:t>Coordination across </a:t>
            </a:r>
            <a:r>
              <a:rPr lang="en-US" sz="2200" dirty="0" err="1" smtClean="0"/>
              <a:t>organisations</a:t>
            </a:r>
            <a:r>
              <a:rPr lang="en-US" sz="2200" dirty="0"/>
              <a:t> </a:t>
            </a:r>
            <a:r>
              <a:rPr lang="en-US" sz="2200" dirty="0" smtClean="0"/>
              <a:t>and people</a:t>
            </a:r>
          </a:p>
          <a:p>
            <a:pPr lvl="1"/>
            <a:endParaRPr lang="en-US" sz="2200" dirty="0"/>
          </a:p>
          <a:p>
            <a:pPr marL="342900" indent="-342900">
              <a:buFont typeface="Arial"/>
              <a:buChar char="•"/>
            </a:pPr>
            <a:r>
              <a:rPr lang="en-US" sz="2200" dirty="0" err="1" smtClean="0"/>
              <a:t>Organisational</a:t>
            </a:r>
            <a:r>
              <a:rPr lang="en-US" sz="2200" dirty="0" smtClean="0"/>
              <a:t> discipline to ensure persistence</a:t>
            </a:r>
            <a:endParaRPr lang="en-US" sz="2200" dirty="0"/>
          </a:p>
        </p:txBody>
      </p:sp>
      <p:sp>
        <p:nvSpPr>
          <p:cNvPr id="7" name="4 Marcador de pie de página"/>
          <p:cNvSpPr>
            <a:spLocks noGrp="1"/>
          </p:cNvSpPr>
          <p:nvPr>
            <p:ph type="ftr" sz="quarter" idx="11"/>
          </p:nvPr>
        </p:nvSpPr>
        <p:spPr>
          <a:xfrm>
            <a:off x="3028950" y="6356351"/>
            <a:ext cx="4633722" cy="365125"/>
          </a:xfrm>
        </p:spPr>
        <p:txBody>
          <a:bodyPr/>
          <a:lstStyle/>
          <a:p>
            <a:r>
              <a:rPr lang="en-US" dirty="0" smtClean="0"/>
              <a:t>M3.02 – Data Life Cycle                    Fernando Aguilar</a:t>
            </a:r>
            <a:endParaRPr lang="en-US" dirty="0"/>
          </a:p>
        </p:txBody>
      </p:sp>
    </p:spTree>
    <p:extLst>
      <p:ext uri="{BB962C8B-B14F-4D97-AF65-F5344CB8AC3E}">
        <p14:creationId xmlns:p14="http://schemas.microsoft.com/office/powerpoint/2010/main" val="6913676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a:t>Data Life Cycle with </a:t>
            </a:r>
            <a:r>
              <a:rPr lang="en-US" dirty="0" smtClean="0"/>
              <a:t>PID-DOI</a:t>
            </a:r>
            <a:endParaRPr lang="en-US" dirty="0"/>
          </a:p>
        </p:txBody>
      </p:sp>
      <p:sp>
        <p:nvSpPr>
          <p:cNvPr id="3" name="2 Marcador de número de diapositiva"/>
          <p:cNvSpPr>
            <a:spLocks noGrp="1"/>
          </p:cNvSpPr>
          <p:nvPr>
            <p:ph type="sldNum" sz="quarter" idx="12"/>
          </p:nvPr>
        </p:nvSpPr>
        <p:spPr/>
        <p:txBody>
          <a:bodyPr/>
          <a:lstStyle/>
          <a:p>
            <a:fld id="{B6F15528-21DE-4FAA-801E-634DDDAF4B2B}" type="slidenum">
              <a:rPr lang="en-US" smtClean="0"/>
              <a:pPr/>
              <a:t>12</a:t>
            </a:fld>
            <a:endParaRPr lang="en-US"/>
          </a:p>
        </p:txBody>
      </p:sp>
      <p:pic>
        <p:nvPicPr>
          <p:cNvPr id="5" name="Picture 2" descr="C:\Users\ifca\Dropbox\Tesis\Tesis\Fer\images\dataLevel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9623" y="959683"/>
            <a:ext cx="6480721" cy="48796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69"/>
          <p:cNvSpPr txBox="1"/>
          <p:nvPr/>
        </p:nvSpPr>
        <p:spPr>
          <a:xfrm>
            <a:off x="2230178" y="2501081"/>
            <a:ext cx="503664"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PID</a:t>
            </a:r>
            <a:endParaRPr lang="en-US" sz="2400" dirty="0"/>
          </a:p>
        </p:txBody>
      </p:sp>
      <p:sp>
        <p:nvSpPr>
          <p:cNvPr id="7" name="TextBox 69"/>
          <p:cNvSpPr txBox="1"/>
          <p:nvPr/>
        </p:nvSpPr>
        <p:spPr>
          <a:xfrm>
            <a:off x="4656507" y="2501081"/>
            <a:ext cx="503664"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PID</a:t>
            </a:r>
            <a:endParaRPr lang="en-US" sz="2400" dirty="0"/>
          </a:p>
        </p:txBody>
      </p:sp>
      <p:sp>
        <p:nvSpPr>
          <p:cNvPr id="8" name="TextBox 69"/>
          <p:cNvSpPr txBox="1"/>
          <p:nvPr/>
        </p:nvSpPr>
        <p:spPr>
          <a:xfrm>
            <a:off x="7136680" y="2501081"/>
            <a:ext cx="503664"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PID</a:t>
            </a:r>
            <a:endParaRPr lang="en-US" sz="2400" dirty="0"/>
          </a:p>
        </p:txBody>
      </p:sp>
      <p:sp>
        <p:nvSpPr>
          <p:cNvPr id="9" name="8 Rectángulo"/>
          <p:cNvSpPr/>
          <p:nvPr/>
        </p:nvSpPr>
        <p:spPr>
          <a:xfrm>
            <a:off x="5160171" y="3612333"/>
            <a:ext cx="606886" cy="316871"/>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11 Rectángulo"/>
          <p:cNvSpPr/>
          <p:nvPr/>
        </p:nvSpPr>
        <p:spPr>
          <a:xfrm>
            <a:off x="5160171" y="4861712"/>
            <a:ext cx="606886" cy="316871"/>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4 Marcador de pie de página"/>
          <p:cNvSpPr>
            <a:spLocks noGrp="1"/>
          </p:cNvSpPr>
          <p:nvPr>
            <p:ph type="ftr" sz="quarter" idx="11"/>
          </p:nvPr>
        </p:nvSpPr>
        <p:spPr>
          <a:xfrm>
            <a:off x="3028950" y="6356351"/>
            <a:ext cx="4633722" cy="365125"/>
          </a:xfrm>
        </p:spPr>
        <p:txBody>
          <a:bodyPr/>
          <a:lstStyle/>
          <a:p>
            <a:r>
              <a:rPr lang="en-US" dirty="0" smtClean="0"/>
              <a:t>M3.02 – Data Life Cycle                    Fernando Aguilar</a:t>
            </a:r>
            <a:endParaRPr lang="en-US" dirty="0"/>
          </a:p>
        </p:txBody>
      </p:sp>
    </p:spTree>
    <p:extLst>
      <p:ext uri="{BB962C8B-B14F-4D97-AF65-F5344CB8AC3E}">
        <p14:creationId xmlns:p14="http://schemas.microsoft.com/office/powerpoint/2010/main" val="1650803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PIDs Systems (Technical Solutions)</a:t>
            </a:r>
            <a:endParaRPr lang="en-US" dirty="0"/>
          </a:p>
        </p:txBody>
      </p:sp>
      <p:sp>
        <p:nvSpPr>
          <p:cNvPr id="3" name="2 Marcador de contenido"/>
          <p:cNvSpPr>
            <a:spLocks noGrp="1"/>
          </p:cNvSpPr>
          <p:nvPr>
            <p:ph idx="1"/>
          </p:nvPr>
        </p:nvSpPr>
        <p:spPr/>
        <p:txBody>
          <a:bodyPr>
            <a:normAutofit/>
          </a:bodyPr>
          <a:lstStyle/>
          <a:p>
            <a:r>
              <a:rPr lang="en-US" sz="2400" dirty="0" smtClean="0"/>
              <a:t>Handle System</a:t>
            </a:r>
          </a:p>
          <a:p>
            <a:pPr lvl="1"/>
            <a:r>
              <a:rPr lang="en-US" sz="2000" dirty="0" smtClean="0"/>
              <a:t>The </a:t>
            </a:r>
            <a:r>
              <a:rPr lang="en-US" sz="2000" dirty="0"/>
              <a:t>first persistent identifier (PID) systems were released soon after the world wide web was launched, in the mid-90s, in order to face the problems of non-persistence of the URLs. </a:t>
            </a:r>
            <a:endParaRPr lang="en-US" sz="2000" dirty="0" smtClean="0"/>
          </a:p>
          <a:p>
            <a:pPr lvl="1"/>
            <a:r>
              <a:rPr lang="en-US" sz="2000" dirty="0" smtClean="0"/>
              <a:t>The </a:t>
            </a:r>
            <a:r>
              <a:rPr lang="en-US" sz="2000" dirty="0"/>
              <a:t>Handle system was the first PID solution and it was implemented in 1994. It is a distributed, general-purpose mechanism for not only identify resources but also resolve the identifiers. </a:t>
            </a:r>
            <a:endParaRPr lang="en-US" sz="2000" dirty="0" smtClean="0"/>
          </a:p>
          <a:p>
            <a:pPr lvl="1"/>
            <a:r>
              <a:rPr lang="en-US" sz="2000" dirty="0" smtClean="0"/>
              <a:t>It </a:t>
            </a:r>
            <a:r>
              <a:rPr lang="en-US" sz="2000" dirty="0"/>
              <a:t>is composed of master and mirror sites administrated by the Corporation for National Research </a:t>
            </a:r>
            <a:r>
              <a:rPr lang="en-US" sz="2000" dirty="0" smtClean="0"/>
              <a:t>Initiatives, </a:t>
            </a:r>
            <a:r>
              <a:rPr lang="en-US" sz="2000" dirty="0"/>
              <a:t>and thanks to this distributed structure, the service ensures reliable availability and persistence. </a:t>
            </a:r>
            <a:endParaRPr lang="en-US" sz="2000" dirty="0" smtClean="0"/>
          </a:p>
          <a:p>
            <a:pPr lvl="1"/>
            <a:r>
              <a:rPr lang="en-US" sz="2000" dirty="0" smtClean="0"/>
              <a:t>Example: </a:t>
            </a:r>
            <a:r>
              <a:rPr lang="en-US" sz="2000" dirty="0" err="1" smtClean="0"/>
              <a:t>Digital.CSIC</a:t>
            </a:r>
            <a:endParaRPr lang="en-US" sz="2000" dirty="0" smtClean="0"/>
          </a:p>
          <a:p>
            <a:r>
              <a:rPr lang="en-US" sz="2400" dirty="0" smtClean="0"/>
              <a:t>Persistent </a:t>
            </a:r>
            <a:r>
              <a:rPr lang="en-US" sz="2400" dirty="0"/>
              <a:t>Uniform Resource Locators (PURLs) </a:t>
            </a:r>
            <a:endParaRPr lang="en-US" sz="2400" dirty="0" smtClean="0"/>
          </a:p>
          <a:p>
            <a:pPr lvl="1"/>
            <a:r>
              <a:rPr lang="en-US" sz="2000" dirty="0" smtClean="0"/>
              <a:t>It was </a:t>
            </a:r>
            <a:r>
              <a:rPr lang="en-US" sz="2000" dirty="0"/>
              <a:t>proposed in 1995 as actionable identifiers, consisting in a URI pointing to a resolver that looks up the correct URL for the digital resource and returns it to the client via HTTP protocol. </a:t>
            </a:r>
          </a:p>
        </p:txBody>
      </p:sp>
      <p:sp>
        <p:nvSpPr>
          <p:cNvPr id="4" name="3 Marcador de número de diapositiva"/>
          <p:cNvSpPr>
            <a:spLocks noGrp="1"/>
          </p:cNvSpPr>
          <p:nvPr>
            <p:ph type="sldNum" sz="quarter" idx="12"/>
          </p:nvPr>
        </p:nvSpPr>
        <p:spPr/>
        <p:txBody>
          <a:bodyPr/>
          <a:lstStyle/>
          <a:p>
            <a:fld id="{E632488C-DC10-4997-9506-1AB07A532E75}" type="slidenum">
              <a:rPr lang="en-US" smtClean="0"/>
              <a:t>13</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spTree>
    <p:extLst>
      <p:ext uri="{BB962C8B-B14F-4D97-AF65-F5344CB8AC3E}">
        <p14:creationId xmlns:p14="http://schemas.microsoft.com/office/powerpoint/2010/main" val="2524724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PIDs Systems (Technical Solutions)</a:t>
            </a:r>
          </a:p>
        </p:txBody>
      </p:sp>
      <p:sp>
        <p:nvSpPr>
          <p:cNvPr id="3" name="2 Marcador de contenido"/>
          <p:cNvSpPr>
            <a:spLocks noGrp="1"/>
          </p:cNvSpPr>
          <p:nvPr>
            <p:ph idx="1"/>
          </p:nvPr>
        </p:nvSpPr>
        <p:spPr/>
        <p:txBody>
          <a:bodyPr/>
          <a:lstStyle/>
          <a:p>
            <a:pPr marL="171450" lvl="1">
              <a:spcBef>
                <a:spcPts val="750"/>
              </a:spcBef>
            </a:pPr>
            <a:r>
              <a:rPr lang="en-US" sz="2400" dirty="0"/>
              <a:t>The Uniform Resource Name (URN) </a:t>
            </a:r>
            <a:endParaRPr lang="en-US" sz="2400" dirty="0" smtClean="0"/>
          </a:p>
          <a:p>
            <a:pPr marL="514350" lvl="2">
              <a:spcBef>
                <a:spcPts val="750"/>
              </a:spcBef>
            </a:pPr>
            <a:r>
              <a:rPr lang="en-US" sz="1800" dirty="0" smtClean="0"/>
              <a:t>It was </a:t>
            </a:r>
            <a:r>
              <a:rPr lang="en-US" sz="1800" dirty="0"/>
              <a:t>specified in 1997 and it is a solution that does require that the resource being referred is available, but it is not extended to resolve, and other actionable features are missing. </a:t>
            </a:r>
            <a:endParaRPr lang="en-US" sz="1800" dirty="0" smtClean="0"/>
          </a:p>
          <a:p>
            <a:pPr marL="171450" lvl="1">
              <a:spcBef>
                <a:spcPts val="750"/>
              </a:spcBef>
            </a:pPr>
            <a:r>
              <a:rPr lang="en-US" sz="2400" dirty="0" smtClean="0"/>
              <a:t>The </a:t>
            </a:r>
            <a:r>
              <a:rPr lang="en-US" sz="2400" dirty="0"/>
              <a:t>Archival Resource Key (</a:t>
            </a:r>
            <a:r>
              <a:rPr lang="en-US" sz="2400" dirty="0" smtClean="0"/>
              <a:t>ARK)</a:t>
            </a:r>
          </a:p>
          <a:p>
            <a:pPr marL="514350" lvl="2">
              <a:spcBef>
                <a:spcPts val="750"/>
              </a:spcBef>
            </a:pPr>
            <a:r>
              <a:rPr lang="en-US" sz="1800" dirty="0" smtClean="0"/>
              <a:t>It </a:t>
            </a:r>
            <a:r>
              <a:rPr lang="en-US" sz="1800" dirty="0"/>
              <a:t>is one of the most extended solutions for PIDs. It was released by the US National Library of Medicine and its URL-based structure includes information within the identifier like the name of the hosting authority, the name or resource ID and the qualifier. </a:t>
            </a:r>
            <a:endParaRPr lang="en-US" sz="1800" dirty="0" smtClean="0"/>
          </a:p>
          <a:p>
            <a:pPr marL="514350" lvl="2">
              <a:spcBef>
                <a:spcPts val="750"/>
              </a:spcBef>
            </a:pPr>
            <a:r>
              <a:rPr lang="en-US" sz="1800" dirty="0" smtClean="0"/>
              <a:t>ARK </a:t>
            </a:r>
            <a:r>
              <a:rPr lang="en-US" sz="1800" dirty="0"/>
              <a:t>is used to get three elements: the digital object itself, the metadata and the statement indicating the current provider</a:t>
            </a:r>
            <a:r>
              <a:rPr lang="en-US" sz="1800" dirty="0" smtClean="0"/>
              <a:t>.</a:t>
            </a:r>
          </a:p>
          <a:p>
            <a:pPr marL="514350" lvl="2">
              <a:spcBef>
                <a:spcPts val="750"/>
              </a:spcBef>
            </a:pPr>
            <a:r>
              <a:rPr lang="en-US" sz="1800" dirty="0">
                <a:hlinkClick r:id="rId2"/>
              </a:rPr>
              <a:t>https://</a:t>
            </a:r>
            <a:r>
              <a:rPr lang="en-US" sz="1800" dirty="0" smtClean="0">
                <a:hlinkClick r:id="rId2"/>
              </a:rPr>
              <a:t>ezid.cdlib.org/search</a:t>
            </a:r>
            <a:endParaRPr lang="en-US" sz="1800" dirty="0" smtClean="0"/>
          </a:p>
          <a:p>
            <a:pPr marL="514350" lvl="2">
              <a:spcBef>
                <a:spcPts val="750"/>
              </a:spcBef>
            </a:pPr>
            <a:r>
              <a:rPr lang="en-US" sz="1800" dirty="0">
                <a:hlinkClick r:id="rId3"/>
              </a:rPr>
              <a:t>https://ezid.cdlib.org/id/ark:/</a:t>
            </a:r>
            <a:r>
              <a:rPr lang="en-US" sz="1800" dirty="0" smtClean="0">
                <a:hlinkClick r:id="rId3"/>
              </a:rPr>
              <a:t>87278/s6057dv2</a:t>
            </a:r>
            <a:endParaRPr lang="en-US" sz="1800" dirty="0" smtClean="0"/>
          </a:p>
          <a:p>
            <a:pPr marL="514350" lvl="2">
              <a:spcBef>
                <a:spcPts val="750"/>
              </a:spcBef>
            </a:pPr>
            <a:endParaRPr lang="en-US" sz="1800" dirty="0" smtClean="0"/>
          </a:p>
          <a:p>
            <a:pPr marL="171450" lvl="1">
              <a:spcBef>
                <a:spcPts val="750"/>
              </a:spcBef>
            </a:pPr>
            <a:endParaRPr lang="en-US" dirty="0"/>
          </a:p>
          <a:p>
            <a:endParaRPr lang="en-US" dirty="0"/>
          </a:p>
        </p:txBody>
      </p:sp>
      <p:sp>
        <p:nvSpPr>
          <p:cNvPr id="4" name="3 Marcador de número de diapositiva"/>
          <p:cNvSpPr>
            <a:spLocks noGrp="1"/>
          </p:cNvSpPr>
          <p:nvPr>
            <p:ph type="sldNum" sz="quarter" idx="12"/>
          </p:nvPr>
        </p:nvSpPr>
        <p:spPr/>
        <p:txBody>
          <a:bodyPr/>
          <a:lstStyle/>
          <a:p>
            <a:fld id="{E632488C-DC10-4997-9506-1AB07A532E75}" type="slidenum">
              <a:rPr lang="en-US" smtClean="0"/>
              <a:t>14</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spTree>
    <p:extLst>
      <p:ext uri="{BB962C8B-B14F-4D97-AF65-F5344CB8AC3E}">
        <p14:creationId xmlns:p14="http://schemas.microsoft.com/office/powerpoint/2010/main" val="2245304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Digital Object </a:t>
            </a:r>
            <a:r>
              <a:rPr lang="en-US" dirty="0" smtClean="0"/>
              <a:t>Identifier (DOI)</a:t>
            </a:r>
            <a:endParaRPr lang="en-US" dirty="0"/>
          </a:p>
        </p:txBody>
      </p:sp>
      <p:sp>
        <p:nvSpPr>
          <p:cNvPr id="3" name="2 Marcador de contenido"/>
          <p:cNvSpPr>
            <a:spLocks noGrp="1"/>
          </p:cNvSpPr>
          <p:nvPr>
            <p:ph idx="1"/>
          </p:nvPr>
        </p:nvSpPr>
        <p:spPr/>
        <p:txBody>
          <a:bodyPr/>
          <a:lstStyle/>
          <a:p>
            <a:pPr marL="171450" lvl="1">
              <a:spcBef>
                <a:spcPts val="750"/>
              </a:spcBef>
            </a:pPr>
            <a:r>
              <a:rPr lang="en-US" dirty="0" smtClean="0"/>
              <a:t>It </a:t>
            </a:r>
            <a:r>
              <a:rPr lang="en-US" dirty="0"/>
              <a:t>was released in 1998, is currently one of the most extended and used solutions in the academic environment. </a:t>
            </a:r>
            <a:endParaRPr lang="en-US" dirty="0" smtClean="0"/>
          </a:p>
          <a:p>
            <a:pPr marL="171450" lvl="1">
              <a:spcBef>
                <a:spcPts val="750"/>
              </a:spcBef>
            </a:pPr>
            <a:r>
              <a:rPr lang="en-US" dirty="0" smtClean="0"/>
              <a:t>The </a:t>
            </a:r>
            <a:r>
              <a:rPr lang="en-US" dirty="0"/>
              <a:t>DOI is an indirect identifier for electronic documents based on Handle resolvers, that are a mechanism for permanent identification of digital content, which first tries to resolve the resource address and if it is not available, it returns the information or metadata attached to the identifier. </a:t>
            </a:r>
            <a:endParaRPr lang="en-US" dirty="0" smtClean="0"/>
          </a:p>
          <a:p>
            <a:pPr marL="171450" lvl="1">
              <a:spcBef>
                <a:spcPts val="750"/>
              </a:spcBef>
            </a:pPr>
            <a:r>
              <a:rPr lang="en-US" dirty="0" smtClean="0"/>
              <a:t>Many </a:t>
            </a:r>
            <a:r>
              <a:rPr lang="en-US" dirty="0"/>
              <a:t>journals and editorials use currently the DOI as a bibliographic identifier, complementing other standards like ISBN. Currently, about </a:t>
            </a:r>
            <a:r>
              <a:rPr lang="en-US" b="1" dirty="0" smtClean="0"/>
              <a:t>190</a:t>
            </a:r>
            <a:r>
              <a:rPr lang="en-US" dirty="0" smtClean="0"/>
              <a:t> million </a:t>
            </a:r>
            <a:r>
              <a:rPr lang="en-US" dirty="0"/>
              <a:t>DOIs have been assigned by commercial and non-commercial providers that participate in the International DOI </a:t>
            </a:r>
            <a:r>
              <a:rPr lang="en-US" dirty="0" smtClean="0"/>
              <a:t>Foundation.</a:t>
            </a:r>
          </a:p>
          <a:p>
            <a:pPr marL="171450" lvl="1">
              <a:spcBef>
                <a:spcPts val="750"/>
              </a:spcBef>
            </a:pPr>
            <a:r>
              <a:rPr lang="en-US" dirty="0"/>
              <a:t>The DOI format is composed of two sections: a numeric identifier that includes a prefix identifying the term as a DOI (10.) and a suffix identifying the publisher. The document is then identified with a separate </a:t>
            </a:r>
            <a:r>
              <a:rPr lang="en-US" dirty="0" smtClean="0"/>
              <a:t>code.</a:t>
            </a:r>
            <a:endParaRPr lang="en-US" dirty="0"/>
          </a:p>
          <a:p>
            <a:endParaRPr lang="en-US" dirty="0"/>
          </a:p>
        </p:txBody>
      </p:sp>
      <p:sp>
        <p:nvSpPr>
          <p:cNvPr id="4" name="3 Marcador de número de diapositiva"/>
          <p:cNvSpPr>
            <a:spLocks noGrp="1"/>
          </p:cNvSpPr>
          <p:nvPr>
            <p:ph type="sldNum" sz="quarter" idx="12"/>
          </p:nvPr>
        </p:nvSpPr>
        <p:spPr/>
        <p:txBody>
          <a:bodyPr/>
          <a:lstStyle/>
          <a:p>
            <a:fld id="{E632488C-DC10-4997-9506-1AB07A532E75}" type="slidenum">
              <a:rPr lang="en-US" smtClean="0"/>
              <a:t>15</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3111" y="4946258"/>
            <a:ext cx="3110244" cy="558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3277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ORCID</a:t>
            </a:r>
            <a:endParaRPr lang="en-US" dirty="0"/>
          </a:p>
        </p:txBody>
      </p:sp>
      <p:sp>
        <p:nvSpPr>
          <p:cNvPr id="4" name="3 Marcador de número de diapositiva"/>
          <p:cNvSpPr>
            <a:spLocks noGrp="1"/>
          </p:cNvSpPr>
          <p:nvPr>
            <p:ph type="sldNum" sz="quarter" idx="12"/>
          </p:nvPr>
        </p:nvSpPr>
        <p:spPr/>
        <p:txBody>
          <a:bodyPr/>
          <a:lstStyle/>
          <a:p>
            <a:fld id="{E632488C-DC10-4997-9506-1AB07A532E75}" type="slidenum">
              <a:rPr lang="en-US" smtClean="0"/>
              <a:t>16</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pic>
        <p:nvPicPr>
          <p:cNvPr id="1026" name="Picture 2" descr="ORCID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5367" y="5652516"/>
            <a:ext cx="1333500" cy="4095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573" y="1168719"/>
            <a:ext cx="5941466" cy="4015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CuadroTexto"/>
          <p:cNvSpPr txBox="1"/>
          <p:nvPr/>
        </p:nvSpPr>
        <p:spPr>
          <a:xfrm>
            <a:off x="6647687" y="2161021"/>
            <a:ext cx="2321179" cy="2031325"/>
          </a:xfrm>
          <a:prstGeom prst="rect">
            <a:avLst/>
          </a:prstGeom>
          <a:noFill/>
        </p:spPr>
        <p:txBody>
          <a:bodyPr wrap="square" rtlCol="0">
            <a:spAutoFit/>
          </a:bodyPr>
          <a:lstStyle/>
          <a:p>
            <a:r>
              <a:rPr lang="en-US" dirty="0" smtClean="0"/>
              <a:t>Authors: Same name, surname</a:t>
            </a:r>
          </a:p>
          <a:p>
            <a:endParaRPr lang="en-US" dirty="0"/>
          </a:p>
          <a:p>
            <a:r>
              <a:rPr lang="en-US" dirty="0" smtClean="0"/>
              <a:t>Wrong reference</a:t>
            </a:r>
          </a:p>
          <a:p>
            <a:endParaRPr lang="en-US" dirty="0"/>
          </a:p>
          <a:p>
            <a:r>
              <a:rPr lang="en-US" dirty="0" smtClean="0"/>
              <a:t>Difficult to measure some indexes</a:t>
            </a:r>
            <a:endParaRPr lang="en-US" dirty="0"/>
          </a:p>
        </p:txBody>
      </p:sp>
    </p:spTree>
    <p:extLst>
      <p:ext uri="{BB962C8B-B14F-4D97-AF65-F5344CB8AC3E}">
        <p14:creationId xmlns:p14="http://schemas.microsoft.com/office/powerpoint/2010/main" val="3148892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ORCID</a:t>
            </a:r>
          </a:p>
        </p:txBody>
      </p:sp>
      <p:sp>
        <p:nvSpPr>
          <p:cNvPr id="4" name="3 Marcador de número de diapositiva"/>
          <p:cNvSpPr>
            <a:spLocks noGrp="1"/>
          </p:cNvSpPr>
          <p:nvPr>
            <p:ph type="sldNum" sz="quarter" idx="12"/>
          </p:nvPr>
        </p:nvSpPr>
        <p:spPr/>
        <p:txBody>
          <a:bodyPr/>
          <a:lstStyle/>
          <a:p>
            <a:fld id="{E632488C-DC10-4997-9506-1AB07A532E75}" type="slidenum">
              <a:rPr lang="en-US" smtClean="0"/>
              <a:t>17</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168" y="1187006"/>
            <a:ext cx="8357615" cy="4763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7660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ORCID</a:t>
            </a:r>
            <a:endParaRPr lang="en-US" dirty="0"/>
          </a:p>
        </p:txBody>
      </p:sp>
      <p:sp>
        <p:nvSpPr>
          <p:cNvPr id="4" name="3 Marcador de número de diapositiva"/>
          <p:cNvSpPr>
            <a:spLocks noGrp="1"/>
          </p:cNvSpPr>
          <p:nvPr>
            <p:ph type="sldNum" sz="quarter" idx="12"/>
          </p:nvPr>
        </p:nvSpPr>
        <p:spPr/>
        <p:txBody>
          <a:bodyPr/>
          <a:lstStyle/>
          <a:p>
            <a:fld id="{E632488C-DC10-4997-9506-1AB07A532E75}" type="slidenum">
              <a:rPr lang="en-US" smtClean="0"/>
              <a:t>18</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373" y="981266"/>
            <a:ext cx="8314563" cy="5096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4789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How it works?</a:t>
            </a:r>
            <a:endParaRPr lang="en-US" dirty="0"/>
          </a:p>
        </p:txBody>
      </p:sp>
      <p:sp>
        <p:nvSpPr>
          <p:cNvPr id="3" name="2 Marcador de contenido"/>
          <p:cNvSpPr>
            <a:spLocks noGrp="1"/>
          </p:cNvSpPr>
          <p:nvPr>
            <p:ph idx="1"/>
          </p:nvPr>
        </p:nvSpPr>
        <p:spPr/>
        <p:txBody>
          <a:bodyPr>
            <a:normAutofit fontScale="85000" lnSpcReduction="20000"/>
          </a:bodyPr>
          <a:lstStyle/>
          <a:p>
            <a:pPr marL="0" indent="0">
              <a:buNone/>
            </a:pPr>
            <a:r>
              <a:rPr lang="en-US" sz="2400" dirty="0"/>
              <a:t>Below you find three different PIDs from three different providers.</a:t>
            </a:r>
            <a:endParaRPr lang="en-US" dirty="0"/>
          </a:p>
          <a:p>
            <a:pPr marL="0" indent="0">
              <a:buNone/>
            </a:pPr>
            <a:r>
              <a:rPr lang="en-US" sz="2400" b="1" dirty="0"/>
              <a:t>Resolve the PIDs</a:t>
            </a:r>
            <a:endParaRPr lang="en-US" dirty="0"/>
          </a:p>
          <a:p>
            <a:pPr marL="0" indent="0" fontAlgn="base">
              <a:buNone/>
            </a:pPr>
            <a:r>
              <a:rPr lang="en-US" dirty="0"/>
              <a:t/>
            </a:r>
            <a:br>
              <a:rPr lang="en-US" dirty="0"/>
            </a:br>
            <a:r>
              <a:rPr lang="en-US" sz="2400" dirty="0"/>
              <a:t>Handle</a:t>
            </a:r>
          </a:p>
          <a:p>
            <a:pPr lvl="1" fontAlgn="base"/>
            <a:r>
              <a:rPr lang="en-US" dirty="0"/>
              <a:t>Resolver </a:t>
            </a:r>
            <a:r>
              <a:rPr lang="en-US" u="sng" dirty="0">
                <a:hlinkClick r:id="rId2"/>
              </a:rPr>
              <a:t>http://hdl.handle.net</a:t>
            </a:r>
            <a:endParaRPr lang="en-US" dirty="0"/>
          </a:p>
          <a:p>
            <a:pPr lvl="1" fontAlgn="base"/>
            <a:r>
              <a:rPr lang="en-US" dirty="0"/>
              <a:t>PID </a:t>
            </a:r>
            <a:r>
              <a:rPr lang="en-US" dirty="0" smtClean="0"/>
              <a:t>10261/100658</a:t>
            </a:r>
            <a:endParaRPr lang="en-US" dirty="0" smtClean="0"/>
          </a:p>
          <a:p>
            <a:pPr marL="0" indent="0" fontAlgn="base">
              <a:buNone/>
            </a:pPr>
            <a:r>
              <a:rPr lang="en-US" sz="2400" dirty="0" smtClean="0"/>
              <a:t>DOI</a:t>
            </a:r>
          </a:p>
          <a:p>
            <a:pPr lvl="1" fontAlgn="base"/>
            <a:r>
              <a:rPr lang="en-US" dirty="0" smtClean="0"/>
              <a:t>Resolver </a:t>
            </a:r>
            <a:r>
              <a:rPr lang="en-US" u="sng" dirty="0">
                <a:hlinkClick r:id="rId3"/>
              </a:rPr>
              <a:t>http://dx.doi.org</a:t>
            </a:r>
            <a:endParaRPr lang="en-US" dirty="0"/>
          </a:p>
          <a:p>
            <a:pPr lvl="1" fontAlgn="base"/>
            <a:r>
              <a:rPr lang="en-US" dirty="0"/>
              <a:t>PID 10.1038/sdata.2016.18</a:t>
            </a:r>
          </a:p>
          <a:p>
            <a:pPr marL="0" indent="0" fontAlgn="base">
              <a:buNone/>
            </a:pPr>
            <a:r>
              <a:rPr lang="en-US" sz="2400" dirty="0"/>
              <a:t>ARK</a:t>
            </a:r>
          </a:p>
          <a:p>
            <a:pPr lvl="1" fontAlgn="base"/>
            <a:r>
              <a:rPr lang="en-US" dirty="0"/>
              <a:t>Resolver </a:t>
            </a:r>
            <a:r>
              <a:rPr lang="en-US" u="sng" dirty="0">
                <a:hlinkClick r:id="rId4"/>
              </a:rPr>
              <a:t>https://nbn-resolving.org/</a:t>
            </a:r>
            <a:endParaRPr lang="en-US" dirty="0"/>
          </a:p>
          <a:p>
            <a:pPr lvl="1" fontAlgn="base"/>
            <a:r>
              <a:rPr lang="en-US" dirty="0"/>
              <a:t>PID ark:/13030/tf5p30086k</a:t>
            </a:r>
          </a:p>
          <a:p>
            <a:pPr marL="0" indent="0">
              <a:buNone/>
            </a:pPr>
            <a:r>
              <a:rPr lang="en-US" dirty="0"/>
              <a:t/>
            </a:r>
            <a:br>
              <a:rPr lang="en-US" dirty="0"/>
            </a:br>
            <a:r>
              <a:rPr lang="en-US" sz="2400" b="1" dirty="0"/>
              <a:t>Try to resolve the ARK PID with the handle resolver.</a:t>
            </a:r>
            <a:endParaRPr lang="en-US" dirty="0"/>
          </a:p>
          <a:p>
            <a:pPr marL="0" indent="0">
              <a:buNone/>
            </a:pPr>
            <a:r>
              <a:rPr lang="en-US" sz="2400" b="1" dirty="0"/>
              <a:t>Try to resolve the DOI PID with the handle resolver.</a:t>
            </a:r>
            <a:endParaRPr lang="en-US" dirty="0"/>
          </a:p>
          <a:p>
            <a:pPr marL="0" indent="0">
              <a:buNone/>
            </a:pPr>
            <a:r>
              <a:rPr lang="en-US" dirty="0"/>
              <a:t/>
            </a:r>
            <a:br>
              <a:rPr lang="en-US" dirty="0"/>
            </a:br>
            <a:r>
              <a:rPr lang="en-US" sz="2400" b="1" dirty="0"/>
              <a:t>In the handle resolver you will find a box "Don't redirect to URLs", if you tick this box, which information do you get</a:t>
            </a:r>
            <a:r>
              <a:rPr lang="en-US" sz="2400" b="1" dirty="0" smtClean="0"/>
              <a:t>?</a:t>
            </a:r>
            <a:r>
              <a:rPr lang="en-US" dirty="0"/>
              <a:t/>
            </a:r>
            <a:br>
              <a:rPr lang="en-US" dirty="0"/>
            </a:br>
            <a:endParaRPr lang="en-US" dirty="0"/>
          </a:p>
        </p:txBody>
      </p:sp>
      <p:sp>
        <p:nvSpPr>
          <p:cNvPr id="4" name="3 Marcador de número de diapositiva"/>
          <p:cNvSpPr>
            <a:spLocks noGrp="1"/>
          </p:cNvSpPr>
          <p:nvPr>
            <p:ph type="sldNum" sz="quarter" idx="12"/>
          </p:nvPr>
        </p:nvSpPr>
        <p:spPr/>
        <p:txBody>
          <a:bodyPr/>
          <a:lstStyle/>
          <a:p>
            <a:fld id="{E632488C-DC10-4997-9506-1AB07A532E75}" type="slidenum">
              <a:rPr lang="en-US" smtClean="0"/>
              <a:t>19</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spTree>
    <p:extLst>
      <p:ext uri="{BB962C8B-B14F-4D97-AF65-F5344CB8AC3E}">
        <p14:creationId xmlns:p14="http://schemas.microsoft.com/office/powerpoint/2010/main" val="285794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What are Persistent Identifiers?</a:t>
            </a:r>
            <a:endParaRPr lang="en-US" dirty="0"/>
          </a:p>
        </p:txBody>
      </p:sp>
      <p:sp>
        <p:nvSpPr>
          <p:cNvPr id="3" name="2 Marcador de contenido"/>
          <p:cNvSpPr>
            <a:spLocks noGrp="1"/>
          </p:cNvSpPr>
          <p:nvPr>
            <p:ph idx="1"/>
          </p:nvPr>
        </p:nvSpPr>
        <p:spPr/>
        <p:txBody>
          <a:bodyPr/>
          <a:lstStyle/>
          <a:p>
            <a:r>
              <a:rPr lang="en-US" dirty="0" smtClean="0"/>
              <a:t>PIDs are long-lasting references to digital objects (files, webs, entity references, etc.).</a:t>
            </a:r>
          </a:p>
          <a:p>
            <a:r>
              <a:rPr lang="en-US" dirty="0" smtClean="0"/>
              <a:t>An identifier is a label or code which gives a unique name to an entity: a person, place, thing…</a:t>
            </a:r>
          </a:p>
          <a:p>
            <a:r>
              <a:rPr lang="en-US" dirty="0" smtClean="0"/>
              <a:t>URLs are identifiers, but they can break. A </a:t>
            </a:r>
            <a:r>
              <a:rPr lang="en-US" u="sng" dirty="0" smtClean="0"/>
              <a:t>persistent identifier</a:t>
            </a:r>
            <a:r>
              <a:rPr lang="en-US" dirty="0" smtClean="0"/>
              <a:t> remains pointing to a digital entity.</a:t>
            </a:r>
          </a:p>
          <a:p>
            <a:r>
              <a:rPr lang="en-US" dirty="0" smtClean="0"/>
              <a:t>PIDs have traditionally used for books, journal articles, datasets, etc. </a:t>
            </a:r>
            <a:endParaRPr lang="en-US" dirty="0"/>
          </a:p>
          <a:p>
            <a:r>
              <a:rPr lang="en-US" dirty="0" smtClean="0"/>
              <a:t>They are extending to different entities: people, sensors, software, research or data objects…</a:t>
            </a:r>
          </a:p>
          <a:p>
            <a:pPr algn="ctr"/>
            <a:endParaRPr lang="en-US" dirty="0"/>
          </a:p>
        </p:txBody>
      </p:sp>
      <p:sp>
        <p:nvSpPr>
          <p:cNvPr id="4" name="3 Marcador de número de diapositiva"/>
          <p:cNvSpPr>
            <a:spLocks noGrp="1"/>
          </p:cNvSpPr>
          <p:nvPr>
            <p:ph type="sldNum" sz="quarter" idx="12"/>
          </p:nvPr>
        </p:nvSpPr>
        <p:spPr/>
        <p:txBody>
          <a:bodyPr/>
          <a:lstStyle/>
          <a:p>
            <a:fld id="{E632488C-DC10-4997-9506-1AB07A532E75}" type="slidenum">
              <a:rPr lang="en-US" smtClean="0"/>
              <a:t>2</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pic>
        <p:nvPicPr>
          <p:cNvPr id="1026" name="Picture 2" descr="C:\Users\ifca\AppData\Local\Microsoft\Windows\INetCache\IE\67S16Y3T\1024px-Application-x-gerber.sv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35260" y="4917829"/>
            <a:ext cx="926123" cy="926123"/>
          </a:xfrm>
          <a:prstGeom prst="rect">
            <a:avLst/>
          </a:prstGeom>
          <a:noFill/>
          <a:extLst>
            <a:ext uri="{909E8E84-426E-40DD-AFC4-6F175D3DCCD1}">
              <a14:hiddenFill xmlns:a14="http://schemas.microsoft.com/office/drawing/2010/main">
                <a:solidFill>
                  <a:srgbClr val="FFFFFF"/>
                </a:solidFill>
              </a14:hiddenFill>
            </a:ext>
          </a:extLst>
        </p:spPr>
      </p:pic>
      <p:sp>
        <p:nvSpPr>
          <p:cNvPr id="6" name="5 Rectángulo"/>
          <p:cNvSpPr/>
          <p:nvPr/>
        </p:nvSpPr>
        <p:spPr>
          <a:xfrm>
            <a:off x="1652954" y="4970583"/>
            <a:ext cx="1535723" cy="820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Metadata</a:t>
            </a:r>
            <a:endParaRPr lang="en-US" dirty="0"/>
          </a:p>
        </p:txBody>
      </p:sp>
      <p:sp>
        <p:nvSpPr>
          <p:cNvPr id="7" name="6 Elipse"/>
          <p:cNvSpPr/>
          <p:nvPr/>
        </p:nvSpPr>
        <p:spPr>
          <a:xfrm>
            <a:off x="4501662" y="4917829"/>
            <a:ext cx="1008185" cy="100818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PID</a:t>
            </a:r>
            <a:endParaRPr lang="en-US" dirty="0"/>
          </a:p>
        </p:txBody>
      </p:sp>
      <p:sp>
        <p:nvSpPr>
          <p:cNvPr id="8" name="7 Flecha curvada hacia abajo"/>
          <p:cNvSpPr/>
          <p:nvPr/>
        </p:nvSpPr>
        <p:spPr>
          <a:xfrm>
            <a:off x="2790092" y="4021016"/>
            <a:ext cx="4536831" cy="1125413"/>
          </a:xfrm>
          <a:prstGeom prst="curved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9" name="8 Flecha derecha"/>
          <p:cNvSpPr/>
          <p:nvPr/>
        </p:nvSpPr>
        <p:spPr>
          <a:xfrm>
            <a:off x="3188677" y="5263658"/>
            <a:ext cx="1312985" cy="316525"/>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 name="10 Flecha derecha"/>
          <p:cNvSpPr/>
          <p:nvPr/>
        </p:nvSpPr>
        <p:spPr>
          <a:xfrm>
            <a:off x="5474678" y="5281240"/>
            <a:ext cx="1312985" cy="316525"/>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 name="9 CuadroTexto"/>
          <p:cNvSpPr txBox="1"/>
          <p:nvPr/>
        </p:nvSpPr>
        <p:spPr>
          <a:xfrm>
            <a:off x="4671647" y="4003487"/>
            <a:ext cx="762000" cy="369332"/>
          </a:xfrm>
          <a:prstGeom prst="rect">
            <a:avLst/>
          </a:prstGeom>
          <a:noFill/>
        </p:spPr>
        <p:txBody>
          <a:bodyPr wrap="square" rtlCol="0">
            <a:spAutoFit/>
          </a:bodyPr>
          <a:lstStyle/>
          <a:p>
            <a:pPr algn="ctr"/>
            <a:r>
              <a:rPr lang="en-US" dirty="0" smtClean="0"/>
              <a:t>URL</a:t>
            </a:r>
            <a:endParaRPr lang="en-US" dirty="0"/>
          </a:p>
        </p:txBody>
      </p:sp>
      <p:sp>
        <p:nvSpPr>
          <p:cNvPr id="13" name="12 CuadroTexto"/>
          <p:cNvSpPr txBox="1"/>
          <p:nvPr/>
        </p:nvSpPr>
        <p:spPr>
          <a:xfrm>
            <a:off x="3352800" y="5498177"/>
            <a:ext cx="984737" cy="369332"/>
          </a:xfrm>
          <a:prstGeom prst="rect">
            <a:avLst/>
          </a:prstGeom>
          <a:noFill/>
        </p:spPr>
        <p:txBody>
          <a:bodyPr wrap="square" rtlCol="0">
            <a:spAutoFit/>
          </a:bodyPr>
          <a:lstStyle/>
          <a:p>
            <a:pPr algn="ctr"/>
            <a:r>
              <a:rPr lang="en-US" dirty="0" smtClean="0"/>
              <a:t>Handle</a:t>
            </a:r>
            <a:endParaRPr lang="en-US" dirty="0"/>
          </a:p>
        </p:txBody>
      </p:sp>
      <p:sp>
        <p:nvSpPr>
          <p:cNvPr id="14" name="13 CuadroTexto"/>
          <p:cNvSpPr txBox="1"/>
          <p:nvPr/>
        </p:nvSpPr>
        <p:spPr>
          <a:xfrm>
            <a:off x="5474678" y="5498177"/>
            <a:ext cx="1160582" cy="369332"/>
          </a:xfrm>
          <a:prstGeom prst="rect">
            <a:avLst/>
          </a:prstGeom>
          <a:noFill/>
        </p:spPr>
        <p:txBody>
          <a:bodyPr wrap="square" rtlCol="0">
            <a:spAutoFit/>
          </a:bodyPr>
          <a:lstStyle/>
          <a:p>
            <a:pPr algn="ctr"/>
            <a:r>
              <a:rPr lang="en-US" dirty="0" smtClean="0"/>
              <a:t>Pointer</a:t>
            </a:r>
            <a:endParaRPr lang="en-US" dirty="0"/>
          </a:p>
        </p:txBody>
      </p:sp>
    </p:spTree>
    <p:extLst>
      <p:ext uri="{BB962C8B-B14F-4D97-AF65-F5344CB8AC3E}">
        <p14:creationId xmlns:p14="http://schemas.microsoft.com/office/powerpoint/2010/main" val="2725175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3124200"/>
            <a:ext cx="8229600" cy="609600"/>
          </a:xfrm>
        </p:spPr>
        <p:txBody>
          <a:bodyPr>
            <a:normAutofit fontScale="92500" lnSpcReduction="10000"/>
          </a:bodyPr>
          <a:lstStyle/>
          <a:p>
            <a:pPr marL="0" lvl="0" indent="0" algn="ctr">
              <a:buNone/>
            </a:pPr>
            <a:r>
              <a:rPr lang="en-US" sz="4300" b="1" dirty="0" smtClean="0">
                <a:latin typeface="Calibri"/>
                <a:cs typeface="Calibri"/>
              </a:rPr>
              <a:t>Use</a:t>
            </a:r>
            <a:r>
              <a:rPr lang="en-US" sz="3200" b="1" dirty="0" smtClean="0">
                <a:latin typeface="Calibri"/>
                <a:cs typeface="Calibri"/>
              </a:rPr>
              <a:t> </a:t>
            </a:r>
            <a:r>
              <a:rPr lang="en-US" sz="4300" b="1" dirty="0" smtClean="0">
                <a:latin typeface="Calibri"/>
                <a:cs typeface="Calibri"/>
              </a:rPr>
              <a:t>cases</a:t>
            </a:r>
          </a:p>
        </p:txBody>
      </p:sp>
      <p:sp>
        <p:nvSpPr>
          <p:cNvPr id="4" name="4 Marcador de pie de página"/>
          <p:cNvSpPr>
            <a:spLocks noGrp="1"/>
          </p:cNvSpPr>
          <p:nvPr>
            <p:ph type="ftr" sz="quarter" idx="11"/>
          </p:nvPr>
        </p:nvSpPr>
        <p:spPr>
          <a:xfrm>
            <a:off x="3028950" y="6356351"/>
            <a:ext cx="4633722" cy="365125"/>
          </a:xfrm>
        </p:spPr>
        <p:txBody>
          <a:bodyPr/>
          <a:lstStyle/>
          <a:p>
            <a:r>
              <a:rPr lang="en-US" smtClean="0"/>
              <a:t>M3.02 – Data Life Cycle                    Fernando Aguilar</a:t>
            </a:r>
            <a:endParaRPr lang="en-US" dirty="0"/>
          </a:p>
        </p:txBody>
      </p:sp>
    </p:spTree>
    <p:extLst>
      <p:ext uri="{BB962C8B-B14F-4D97-AF65-F5344CB8AC3E}">
        <p14:creationId xmlns:p14="http://schemas.microsoft.com/office/powerpoint/2010/main" val="36199850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t>Use </a:t>
            </a:r>
            <a:r>
              <a:rPr lang="en-US" dirty="0" smtClean="0"/>
              <a:t>Case: Data publication</a:t>
            </a:r>
            <a:endParaRPr lang="en-US" dirty="0"/>
          </a:p>
        </p:txBody>
      </p:sp>
      <p:sp>
        <p:nvSpPr>
          <p:cNvPr id="5" name="TextBox 4"/>
          <p:cNvSpPr txBox="1"/>
          <p:nvPr/>
        </p:nvSpPr>
        <p:spPr>
          <a:xfrm>
            <a:off x="381000" y="1219200"/>
            <a:ext cx="8507457" cy="4770537"/>
          </a:xfrm>
          <a:prstGeom prst="rect">
            <a:avLst/>
          </a:prstGeom>
          <a:noFill/>
        </p:spPr>
        <p:txBody>
          <a:bodyPr wrap="none" rtlCol="0">
            <a:spAutoFit/>
          </a:bodyPr>
          <a:lstStyle/>
          <a:p>
            <a:pPr marL="285750" indent="-285750">
              <a:buFont typeface="Arial"/>
              <a:buChar char="•"/>
            </a:pPr>
            <a:r>
              <a:rPr lang="en-US" sz="2400" dirty="0"/>
              <a:t>PIDs point to landing page of the digital repository </a:t>
            </a:r>
          </a:p>
          <a:p>
            <a:r>
              <a:rPr lang="en-US" sz="2400" dirty="0"/>
              <a:t>	showing metadata</a:t>
            </a:r>
          </a:p>
          <a:p>
            <a:endParaRPr lang="en-US" sz="2400" dirty="0"/>
          </a:p>
          <a:p>
            <a:pPr marL="285750" indent="-285750">
              <a:buFont typeface="Arial"/>
              <a:buChar char="•"/>
            </a:pPr>
            <a:r>
              <a:rPr lang="en-US" sz="2400" dirty="0"/>
              <a:t>“Real” data can be downloaded from this page with another link</a:t>
            </a:r>
          </a:p>
          <a:p>
            <a:pPr marL="285750" indent="-285750">
              <a:buFont typeface="Arial"/>
              <a:buChar char="•"/>
            </a:pPr>
            <a:endParaRPr lang="en-US" sz="2400" dirty="0"/>
          </a:p>
          <a:p>
            <a:pPr marL="285750" indent="-285750">
              <a:buFont typeface="Arial"/>
              <a:buChar char="•"/>
            </a:pPr>
            <a:r>
              <a:rPr lang="en-US" sz="2400" dirty="0"/>
              <a:t>E.g. B2SHARE, </a:t>
            </a:r>
            <a:r>
              <a:rPr lang="en-US" sz="2400" dirty="0" err="1" smtClean="0"/>
              <a:t>FigShare</a:t>
            </a:r>
            <a:r>
              <a:rPr lang="en-US" sz="2400" dirty="0" smtClean="0"/>
              <a:t>, </a:t>
            </a:r>
            <a:r>
              <a:rPr lang="en-US" sz="2400" dirty="0" err="1" smtClean="0"/>
              <a:t>Zenodo</a:t>
            </a:r>
            <a:r>
              <a:rPr lang="en-US" sz="2400" dirty="0" smtClean="0"/>
              <a:t>, </a:t>
            </a:r>
            <a:r>
              <a:rPr lang="is-IS" sz="2400" dirty="0" smtClean="0"/>
              <a:t>…</a:t>
            </a:r>
          </a:p>
          <a:p>
            <a:endParaRPr lang="en-US" sz="2400" dirty="0"/>
          </a:p>
          <a:p>
            <a:pPr marL="285750" indent="-285750">
              <a:buFont typeface="Arial"/>
              <a:buChar char="•"/>
            </a:pPr>
            <a:r>
              <a:rPr lang="en-US" sz="2400" dirty="0"/>
              <a:t>PID </a:t>
            </a:r>
          </a:p>
          <a:p>
            <a:r>
              <a:rPr lang="fi-FI" sz="2000" dirty="0"/>
              <a:t>http://hdl.handle.net/11304/3265434c-4b34-11e4-81ac-dcbd1b51435e</a:t>
            </a:r>
          </a:p>
          <a:p>
            <a:r>
              <a:rPr lang="fi-FI" sz="2400" dirty="0"/>
              <a:t>	</a:t>
            </a:r>
          </a:p>
          <a:p>
            <a:r>
              <a:rPr lang="fi-FI" sz="2400" dirty="0" err="1"/>
              <a:t>resolves</a:t>
            </a:r>
            <a:r>
              <a:rPr lang="fi-FI" sz="2400" dirty="0"/>
              <a:t> to </a:t>
            </a:r>
            <a:r>
              <a:rPr lang="fi-FI" sz="2400" dirty="0" err="1"/>
              <a:t>landing</a:t>
            </a:r>
            <a:r>
              <a:rPr lang="fi-FI" sz="2400" dirty="0"/>
              <a:t> </a:t>
            </a:r>
            <a:r>
              <a:rPr lang="fi-FI" sz="2400" dirty="0" err="1"/>
              <a:t>page</a:t>
            </a:r>
            <a:r>
              <a:rPr lang="fi-FI" sz="2400" dirty="0"/>
              <a:t> </a:t>
            </a:r>
            <a:endParaRPr lang="fi-FI" sz="2400" dirty="0" smtClean="0"/>
          </a:p>
          <a:p>
            <a:endParaRPr lang="fi-FI" sz="2400" dirty="0" smtClean="0"/>
          </a:p>
          <a:p>
            <a:r>
              <a:rPr lang="fi-FI" sz="2000" dirty="0" smtClean="0"/>
              <a:t>https</a:t>
            </a:r>
            <a:r>
              <a:rPr lang="fi-FI" sz="2000" dirty="0"/>
              <a:t>://b2share.eudat.eu/records/feafb12e810c489b9e878949c6c35345</a:t>
            </a:r>
            <a:endParaRPr lang="en-US" sz="2000" dirty="0"/>
          </a:p>
        </p:txBody>
      </p:sp>
      <p:sp>
        <p:nvSpPr>
          <p:cNvPr id="6" name="4 Marcador de pie de página"/>
          <p:cNvSpPr>
            <a:spLocks noGrp="1"/>
          </p:cNvSpPr>
          <p:nvPr>
            <p:ph type="ftr" sz="quarter" idx="11"/>
          </p:nvPr>
        </p:nvSpPr>
        <p:spPr>
          <a:xfrm>
            <a:off x="3028950" y="6356351"/>
            <a:ext cx="4633722" cy="365125"/>
          </a:xfrm>
        </p:spPr>
        <p:txBody>
          <a:bodyPr/>
          <a:lstStyle/>
          <a:p>
            <a:r>
              <a:rPr lang="en-US" smtClean="0"/>
              <a:t>M3.02 – Data Life Cycle                    Fernando Aguilar</a:t>
            </a:r>
            <a:endParaRPr lang="en-US" dirty="0"/>
          </a:p>
        </p:txBody>
      </p:sp>
    </p:spTree>
    <p:extLst>
      <p:ext uri="{BB962C8B-B14F-4D97-AF65-F5344CB8AC3E}">
        <p14:creationId xmlns:p14="http://schemas.microsoft.com/office/powerpoint/2010/main" val="26276190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Shot 2017-04-14 at 07.27.4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53966"/>
            <a:ext cx="7848600" cy="3703834"/>
          </a:xfrm>
          <a:prstGeom prst="rect">
            <a:avLst/>
          </a:prstGeom>
        </p:spPr>
      </p:pic>
      <p:sp>
        <p:nvSpPr>
          <p:cNvPr id="12" name="Rectangle 11"/>
          <p:cNvSpPr/>
          <p:nvPr/>
        </p:nvSpPr>
        <p:spPr>
          <a:xfrm>
            <a:off x="381000" y="2773166"/>
            <a:ext cx="4267200" cy="6096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en-US" dirty="0" smtClean="0"/>
              <a:t>B2SHARE</a:t>
            </a:r>
            <a:endParaRPr lang="en-US" dirty="0"/>
          </a:p>
        </p:txBody>
      </p:sp>
      <p:sp>
        <p:nvSpPr>
          <p:cNvPr id="7" name="TextBox 6"/>
          <p:cNvSpPr txBox="1"/>
          <p:nvPr/>
        </p:nvSpPr>
        <p:spPr>
          <a:xfrm>
            <a:off x="6019800" y="1219200"/>
            <a:ext cx="2743200" cy="646331"/>
          </a:xfrm>
          <a:prstGeom prst="rect">
            <a:avLst/>
          </a:prstGeom>
          <a:noFill/>
        </p:spPr>
        <p:txBody>
          <a:bodyPr wrap="square" rtlCol="0">
            <a:spAutoFit/>
          </a:bodyPr>
          <a:lstStyle/>
          <a:p>
            <a:r>
              <a:rPr lang="en-US" dirty="0">
                <a:latin typeface="Century Gothic" charset="0"/>
                <a:ea typeface="Century Gothic" charset="0"/>
                <a:cs typeface="Century Gothic" charset="0"/>
              </a:rPr>
              <a:t>The persistent identifier for the </a:t>
            </a:r>
            <a:r>
              <a:rPr lang="en-US" b="1" dirty="0" smtClean="0">
                <a:latin typeface="Century Gothic" charset="0"/>
                <a:ea typeface="Century Gothic" charset="0"/>
                <a:cs typeface="Century Gothic" charset="0"/>
              </a:rPr>
              <a:t>collection</a:t>
            </a:r>
            <a:endParaRPr lang="en-US" b="1" dirty="0">
              <a:latin typeface="Century Gothic" charset="0"/>
              <a:ea typeface="Century Gothic" charset="0"/>
              <a:cs typeface="Century Gothic" charset="0"/>
            </a:endParaRPr>
          </a:p>
        </p:txBody>
      </p:sp>
      <p:cxnSp>
        <p:nvCxnSpPr>
          <p:cNvPr id="9" name="Straight Arrow Connector 8"/>
          <p:cNvCxnSpPr>
            <a:stCxn id="7" idx="1"/>
          </p:cNvCxnSpPr>
          <p:nvPr/>
        </p:nvCxnSpPr>
        <p:spPr>
          <a:xfrm flipH="1">
            <a:off x="3962400" y="1542366"/>
            <a:ext cx="2057400" cy="1200834"/>
          </a:xfrm>
          <a:prstGeom prst="straightConnector1">
            <a:avLst/>
          </a:prstGeom>
          <a:ln w="3492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546850" y="1865531"/>
            <a:ext cx="6350" cy="1487269"/>
          </a:xfrm>
          <a:prstGeom prst="straightConnector1">
            <a:avLst/>
          </a:prstGeom>
          <a:ln w="3492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14" name="Picture 2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05200" y="457200"/>
            <a:ext cx="3397055" cy="526444"/>
          </a:xfrm>
          <a:prstGeom prst="rect">
            <a:avLst/>
          </a:prstGeom>
          <a:noFill/>
          <a:ln w="9525">
            <a:noFill/>
            <a:miter lim="800000"/>
            <a:headEnd/>
            <a:tailEnd/>
          </a:ln>
        </p:spPr>
      </p:pic>
      <p:pic>
        <p:nvPicPr>
          <p:cNvPr id="4" name="Picture 3" descr="Screen Shot 2017-04-14 at 07.39.44.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9200" y="3429000"/>
            <a:ext cx="3733800" cy="1536374"/>
          </a:xfrm>
          <a:prstGeom prst="rect">
            <a:avLst/>
          </a:prstGeom>
        </p:spPr>
      </p:pic>
      <p:pic>
        <p:nvPicPr>
          <p:cNvPr id="5" name="Picture 4" descr="Screen Shot 2017-04-14 at 07.41.4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2600" y="5029200"/>
            <a:ext cx="6906793" cy="1079472"/>
          </a:xfrm>
          <a:prstGeom prst="rect">
            <a:avLst/>
          </a:prstGeom>
        </p:spPr>
      </p:pic>
      <p:sp>
        <p:nvSpPr>
          <p:cNvPr id="13" name="4 Marcador de pie de página"/>
          <p:cNvSpPr txBox="1">
            <a:spLocks/>
          </p:cNvSpPr>
          <p:nvPr/>
        </p:nvSpPr>
        <p:spPr>
          <a:xfrm>
            <a:off x="3028950" y="6356351"/>
            <a:ext cx="573405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M3.02 – Data Life Cycle                    Fernando Aguilar</a:t>
            </a:r>
            <a:endParaRPr lang="en-US" dirty="0"/>
          </a:p>
        </p:txBody>
      </p:sp>
    </p:spTree>
    <p:extLst>
      <p:ext uri="{BB962C8B-B14F-4D97-AF65-F5344CB8AC3E}">
        <p14:creationId xmlns:p14="http://schemas.microsoft.com/office/powerpoint/2010/main" val="39902970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Screen Shot 2017-04-14 at 07.45.3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1" y="5105400"/>
            <a:ext cx="9144000" cy="1623796"/>
          </a:xfrm>
          <a:prstGeom prst="rect">
            <a:avLst/>
          </a:prstGeom>
        </p:spPr>
      </p:pic>
      <p:pic>
        <p:nvPicPr>
          <p:cNvPr id="10" name="Picture 9" descr="Screen Shot 2017-04-14 at 07.27.4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1295400"/>
            <a:ext cx="7848600" cy="3703834"/>
          </a:xfrm>
          <a:prstGeom prst="rect">
            <a:avLst/>
          </a:prstGeom>
        </p:spPr>
      </p:pic>
      <p:sp>
        <p:nvSpPr>
          <p:cNvPr id="3" name="Title 2"/>
          <p:cNvSpPr>
            <a:spLocks noGrp="1"/>
          </p:cNvSpPr>
          <p:nvPr>
            <p:ph type="title"/>
          </p:nvPr>
        </p:nvSpPr>
        <p:spPr/>
        <p:txBody>
          <a:bodyPr/>
          <a:lstStyle/>
          <a:p>
            <a:r>
              <a:rPr lang="en-US" dirty="0" smtClean="0"/>
              <a:t>B2SHARE</a:t>
            </a:r>
            <a:endParaRPr lang="en-US" dirty="0"/>
          </a:p>
        </p:txBody>
      </p:sp>
      <p:sp>
        <p:nvSpPr>
          <p:cNvPr id="7" name="TextBox 6"/>
          <p:cNvSpPr txBox="1"/>
          <p:nvPr/>
        </p:nvSpPr>
        <p:spPr>
          <a:xfrm>
            <a:off x="6019800" y="1219200"/>
            <a:ext cx="2743200" cy="646331"/>
          </a:xfrm>
          <a:prstGeom prst="rect">
            <a:avLst/>
          </a:prstGeom>
          <a:noFill/>
        </p:spPr>
        <p:txBody>
          <a:bodyPr wrap="square" rtlCol="0">
            <a:spAutoFit/>
          </a:bodyPr>
          <a:lstStyle/>
          <a:p>
            <a:r>
              <a:rPr lang="en-US" dirty="0">
                <a:latin typeface="Century Gothic" charset="0"/>
                <a:ea typeface="Century Gothic" charset="0"/>
                <a:cs typeface="Century Gothic" charset="0"/>
              </a:rPr>
              <a:t>The persistent identifier for </a:t>
            </a:r>
            <a:r>
              <a:rPr lang="en-US" b="1" dirty="0" smtClean="0">
                <a:latin typeface="Century Gothic" charset="0"/>
                <a:ea typeface="Century Gothic" charset="0"/>
                <a:cs typeface="Century Gothic" charset="0"/>
              </a:rPr>
              <a:t>files</a:t>
            </a:r>
            <a:endParaRPr lang="en-US" b="1" dirty="0">
              <a:latin typeface="Century Gothic" charset="0"/>
              <a:ea typeface="Century Gothic" charset="0"/>
              <a:cs typeface="Century Gothic" charset="0"/>
            </a:endParaRPr>
          </a:p>
        </p:txBody>
      </p:sp>
      <p:cxnSp>
        <p:nvCxnSpPr>
          <p:cNvPr id="9" name="Straight Arrow Connector 8"/>
          <p:cNvCxnSpPr>
            <a:stCxn id="7" idx="1"/>
          </p:cNvCxnSpPr>
          <p:nvPr/>
        </p:nvCxnSpPr>
        <p:spPr>
          <a:xfrm flipH="1">
            <a:off x="3505200" y="1542366"/>
            <a:ext cx="2514600" cy="3182034"/>
          </a:xfrm>
          <a:prstGeom prst="straightConnector1">
            <a:avLst/>
          </a:prstGeom>
          <a:ln w="3492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876800" y="1865531"/>
            <a:ext cx="1670050" cy="3773269"/>
          </a:xfrm>
          <a:prstGeom prst="straightConnector1">
            <a:avLst/>
          </a:prstGeom>
          <a:ln w="3492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14" name="Picture 23"/>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05200" y="457200"/>
            <a:ext cx="3397055" cy="526444"/>
          </a:xfrm>
          <a:prstGeom prst="rect">
            <a:avLst/>
          </a:prstGeom>
          <a:noFill/>
          <a:ln w="9525">
            <a:noFill/>
            <a:miter lim="800000"/>
            <a:headEnd/>
            <a:tailEnd/>
          </a:ln>
        </p:spPr>
      </p:pic>
    </p:spTree>
    <p:extLst>
      <p:ext uri="{BB962C8B-B14F-4D97-AF65-F5344CB8AC3E}">
        <p14:creationId xmlns:p14="http://schemas.microsoft.com/office/powerpoint/2010/main" val="14334292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9400"/>
            <a:ext cx="8229600" cy="762000"/>
          </a:xfrm>
          <a:prstGeom prst="rect">
            <a:avLst/>
          </a:prstGeom>
        </p:spPr>
        <p:txBody>
          <a:bodyPr>
            <a:normAutofit/>
          </a:bodyPr>
          <a:lstStyle/>
          <a:p>
            <a:pPr algn="ctr" fontAlgn="auto">
              <a:spcAft>
                <a:spcPts val="0"/>
              </a:spcAft>
              <a:defRPr/>
            </a:pPr>
            <a:r>
              <a:rPr lang="en-US" sz="3200" b="1" dirty="0" smtClean="0">
                <a:latin typeface="+mj-lt"/>
                <a:ea typeface="+mj-ea"/>
                <a:cs typeface="+mj-cs"/>
              </a:rPr>
              <a:t>Use case: Modeling Relationships</a:t>
            </a:r>
            <a:endParaRPr lang="en-US" sz="3200" b="1" dirty="0">
              <a:latin typeface="+mj-lt"/>
              <a:ea typeface="+mj-ea"/>
              <a:cs typeface="+mj-cs"/>
            </a:endParaRPr>
          </a:p>
        </p:txBody>
      </p:sp>
      <p:sp>
        <p:nvSpPr>
          <p:cNvPr id="143" name="TextBox 142"/>
          <p:cNvSpPr txBox="1"/>
          <p:nvPr/>
        </p:nvSpPr>
        <p:spPr>
          <a:xfrm>
            <a:off x="5098142" y="1117600"/>
            <a:ext cx="3948054" cy="4401205"/>
          </a:xfrm>
          <a:prstGeom prst="rect">
            <a:avLst/>
          </a:prstGeom>
          <a:noFill/>
        </p:spPr>
        <p:txBody>
          <a:bodyPr wrap="square" rtlCol="0">
            <a:spAutoFit/>
          </a:bodyPr>
          <a:lstStyle/>
          <a:p>
            <a:pPr marL="342900" indent="-342900">
              <a:buFont typeface="Arial"/>
              <a:buChar char="•"/>
            </a:pPr>
            <a:r>
              <a:rPr lang="en-US" sz="2000" dirty="0" smtClean="0"/>
              <a:t>Use tightly coupled metadata</a:t>
            </a:r>
          </a:p>
          <a:p>
            <a:endParaRPr lang="en-US" sz="2000" dirty="0"/>
          </a:p>
          <a:p>
            <a:endParaRPr lang="en-US" sz="2000" dirty="0"/>
          </a:p>
          <a:p>
            <a:pPr marL="285750" indent="-285750">
              <a:buFont typeface="Arial"/>
              <a:buChar char="•"/>
            </a:pPr>
            <a:r>
              <a:rPr lang="en-US" sz="2000" dirty="0" smtClean="0"/>
              <a:t>Part of/has part relationships</a:t>
            </a:r>
          </a:p>
          <a:p>
            <a:pPr marL="285750" indent="-285750">
              <a:buFont typeface="Arial"/>
              <a:buChar char="•"/>
            </a:pPr>
            <a:r>
              <a:rPr lang="en-US" sz="2000" dirty="0" smtClean="0"/>
              <a:t>(B2SAFE) Link replicas</a:t>
            </a:r>
          </a:p>
          <a:p>
            <a:pPr marL="285750" indent="-285750">
              <a:buFont typeface="Arial"/>
              <a:buChar char="•"/>
            </a:pPr>
            <a:endParaRPr lang="en-US" sz="2000" dirty="0"/>
          </a:p>
          <a:p>
            <a:pPr marL="285750" indent="-285750">
              <a:buFont typeface="Arial"/>
              <a:buChar char="•"/>
            </a:pPr>
            <a:endParaRPr lang="en-US" sz="2000" dirty="0" smtClean="0"/>
          </a:p>
          <a:p>
            <a:pPr marL="285750" indent="-285750">
              <a:buFont typeface="Arial"/>
              <a:buChar char="•"/>
            </a:pPr>
            <a:r>
              <a:rPr lang="en-US" sz="2000" dirty="0"/>
              <a:t>Model cohort-patient </a:t>
            </a:r>
            <a:r>
              <a:rPr lang="en-US" sz="2000" dirty="0" smtClean="0"/>
              <a:t>relationship</a:t>
            </a:r>
            <a:endParaRPr lang="en-US" sz="2000" dirty="0"/>
          </a:p>
          <a:p>
            <a:endParaRPr lang="en-US" sz="2000" dirty="0" smtClean="0"/>
          </a:p>
          <a:p>
            <a:pPr marL="285750" indent="-285750">
              <a:buFont typeface="Arial"/>
              <a:buChar char="•"/>
            </a:pPr>
            <a:endParaRPr lang="en-US" sz="2000" dirty="0"/>
          </a:p>
          <a:p>
            <a:pPr marL="285750" indent="-285750">
              <a:buFont typeface="Arial"/>
              <a:buChar char="•"/>
            </a:pPr>
            <a:r>
              <a:rPr lang="en-US" sz="2000" dirty="0" smtClean="0"/>
              <a:t>Model patient-samples relationship</a:t>
            </a:r>
            <a:endParaRPr lang="en-US" sz="2000" dirty="0"/>
          </a:p>
          <a:p>
            <a:endParaRPr lang="en-US" sz="2000" dirty="0">
              <a:solidFill>
                <a:srgbClr val="1F497D"/>
              </a:solidFill>
            </a:endParaRPr>
          </a:p>
        </p:txBody>
      </p:sp>
      <p:sp>
        <p:nvSpPr>
          <p:cNvPr id="4" name="TextBox 3"/>
          <p:cNvSpPr txBox="1"/>
          <p:nvPr/>
        </p:nvSpPr>
        <p:spPr>
          <a:xfrm>
            <a:off x="4644424" y="5397735"/>
            <a:ext cx="4572000" cy="707886"/>
          </a:xfrm>
          <a:prstGeom prst="rect">
            <a:avLst/>
          </a:prstGeom>
          <a:noFill/>
        </p:spPr>
        <p:txBody>
          <a:bodyPr wrap="square" rtlCol="0">
            <a:spAutoFit/>
          </a:bodyPr>
          <a:lstStyle/>
          <a:p>
            <a:r>
              <a:rPr lang="en-US" sz="2000" dirty="0" smtClean="0"/>
              <a:t>Which metadata to store with the PID </a:t>
            </a:r>
          </a:p>
          <a:p>
            <a:r>
              <a:rPr lang="en-US" sz="2000" dirty="0"/>
              <a:t>	</a:t>
            </a:r>
            <a:r>
              <a:rPr lang="en-US" sz="2000" dirty="0" smtClean="0"/>
              <a:t>and which in an extra catalogue?</a:t>
            </a:r>
            <a:endParaRPr lang="en-US" sz="2000" dirty="0"/>
          </a:p>
        </p:txBody>
      </p:sp>
      <p:grpSp>
        <p:nvGrpSpPr>
          <p:cNvPr id="22" name="Group 21"/>
          <p:cNvGrpSpPr/>
          <p:nvPr/>
        </p:nvGrpSpPr>
        <p:grpSpPr>
          <a:xfrm>
            <a:off x="300378" y="2526123"/>
            <a:ext cx="1923048" cy="2237543"/>
            <a:chOff x="952525" y="2189645"/>
            <a:chExt cx="1923048" cy="2237543"/>
          </a:xfrm>
        </p:grpSpPr>
        <p:sp>
          <p:nvSpPr>
            <p:cNvPr id="23" name="Rectangle 22"/>
            <p:cNvSpPr/>
            <p:nvPr/>
          </p:nvSpPr>
          <p:spPr>
            <a:xfrm>
              <a:off x="952525" y="2189645"/>
              <a:ext cx="1923048" cy="223754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4" name="TextBox 23"/>
            <p:cNvSpPr txBox="1"/>
            <p:nvPr/>
          </p:nvSpPr>
          <p:spPr>
            <a:xfrm>
              <a:off x="952526" y="2211944"/>
              <a:ext cx="1778652" cy="338554"/>
            </a:xfrm>
            <a:prstGeom prst="rect">
              <a:avLst/>
            </a:prstGeom>
            <a:noFill/>
          </p:spPr>
          <p:txBody>
            <a:bodyPr wrap="none" rtlCol="0">
              <a:spAutoFit/>
            </a:bodyPr>
            <a:lstStyle/>
            <a:p>
              <a:r>
                <a:rPr lang="en-US" sz="1600" dirty="0" smtClean="0"/>
                <a:t>PID: prefix1/suffix1</a:t>
              </a:r>
              <a:endParaRPr lang="en-US" sz="1600" dirty="0"/>
            </a:p>
          </p:txBody>
        </p:sp>
        <p:sp>
          <p:nvSpPr>
            <p:cNvPr id="26" name="Snip Single Corner Rectangle 25"/>
            <p:cNvSpPr/>
            <p:nvPr/>
          </p:nvSpPr>
          <p:spPr>
            <a:xfrm>
              <a:off x="1062772" y="2672833"/>
              <a:ext cx="349113" cy="520358"/>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27" name="Group 26"/>
          <p:cNvGrpSpPr/>
          <p:nvPr/>
        </p:nvGrpSpPr>
        <p:grpSpPr>
          <a:xfrm>
            <a:off x="2743873" y="1022478"/>
            <a:ext cx="1923048" cy="2237543"/>
            <a:chOff x="952525" y="2189645"/>
            <a:chExt cx="1923048" cy="2237543"/>
          </a:xfrm>
        </p:grpSpPr>
        <p:sp>
          <p:nvSpPr>
            <p:cNvPr id="28" name="Rectangle 27"/>
            <p:cNvSpPr/>
            <p:nvPr/>
          </p:nvSpPr>
          <p:spPr>
            <a:xfrm>
              <a:off x="952525" y="2189645"/>
              <a:ext cx="1923048" cy="223754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9" name="TextBox 28"/>
            <p:cNvSpPr txBox="1"/>
            <p:nvPr/>
          </p:nvSpPr>
          <p:spPr>
            <a:xfrm>
              <a:off x="952526" y="2211944"/>
              <a:ext cx="1778652" cy="338554"/>
            </a:xfrm>
            <a:prstGeom prst="rect">
              <a:avLst/>
            </a:prstGeom>
            <a:noFill/>
          </p:spPr>
          <p:txBody>
            <a:bodyPr wrap="none" rtlCol="0">
              <a:spAutoFit/>
            </a:bodyPr>
            <a:lstStyle/>
            <a:p>
              <a:r>
                <a:rPr lang="en-US" sz="1600" dirty="0" smtClean="0"/>
                <a:t>PID: prefix2/suffix2</a:t>
              </a:r>
              <a:endParaRPr lang="en-US" sz="1600" dirty="0"/>
            </a:p>
          </p:txBody>
        </p:sp>
        <p:sp>
          <p:nvSpPr>
            <p:cNvPr id="30" name="TextBox 29"/>
            <p:cNvSpPr txBox="1"/>
            <p:nvPr/>
          </p:nvSpPr>
          <p:spPr>
            <a:xfrm>
              <a:off x="952526" y="3237795"/>
              <a:ext cx="1774845" cy="646331"/>
            </a:xfrm>
            <a:prstGeom prst="rect">
              <a:avLst/>
            </a:prstGeom>
            <a:noFill/>
          </p:spPr>
          <p:txBody>
            <a:bodyPr wrap="none" rtlCol="0">
              <a:spAutoFit/>
            </a:bodyPr>
            <a:lstStyle/>
            <a:p>
              <a:r>
                <a:rPr lang="en-US" sz="1200" dirty="0" smtClean="0"/>
                <a:t>Metadata:</a:t>
              </a:r>
            </a:p>
            <a:p>
              <a:r>
                <a:rPr lang="en-US" sz="1200" dirty="0"/>
                <a:t> </a:t>
              </a:r>
              <a:r>
                <a:rPr lang="en-US" sz="1200" dirty="0" smtClean="0"/>
                <a:t>        key1: Location2</a:t>
              </a:r>
            </a:p>
            <a:p>
              <a:r>
                <a:rPr lang="en-US" sz="1200" dirty="0"/>
                <a:t> </a:t>
              </a:r>
              <a:r>
                <a:rPr lang="en-US" sz="1200" dirty="0" smtClean="0"/>
                <a:t>        key2: </a:t>
              </a:r>
              <a:r>
                <a:rPr lang="en-US" sz="1200" dirty="0"/>
                <a:t>prefix1/suffix1</a:t>
              </a:r>
            </a:p>
          </p:txBody>
        </p:sp>
        <p:sp>
          <p:nvSpPr>
            <p:cNvPr id="31" name="Snip Single Corner Rectangle 30"/>
            <p:cNvSpPr/>
            <p:nvPr/>
          </p:nvSpPr>
          <p:spPr>
            <a:xfrm>
              <a:off x="1062772" y="2672833"/>
              <a:ext cx="349113" cy="520358"/>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32" name="Group 31"/>
          <p:cNvGrpSpPr/>
          <p:nvPr/>
        </p:nvGrpSpPr>
        <p:grpSpPr>
          <a:xfrm>
            <a:off x="2743874" y="3548532"/>
            <a:ext cx="1923048" cy="2237543"/>
            <a:chOff x="952525" y="2189645"/>
            <a:chExt cx="1923048" cy="2237543"/>
          </a:xfrm>
        </p:grpSpPr>
        <p:sp>
          <p:nvSpPr>
            <p:cNvPr id="33" name="Rectangle 32"/>
            <p:cNvSpPr/>
            <p:nvPr/>
          </p:nvSpPr>
          <p:spPr>
            <a:xfrm>
              <a:off x="952525" y="2189645"/>
              <a:ext cx="1923048" cy="223754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34" name="TextBox 33"/>
            <p:cNvSpPr txBox="1"/>
            <p:nvPr/>
          </p:nvSpPr>
          <p:spPr>
            <a:xfrm>
              <a:off x="952526" y="2211944"/>
              <a:ext cx="1778652" cy="338554"/>
            </a:xfrm>
            <a:prstGeom prst="rect">
              <a:avLst/>
            </a:prstGeom>
            <a:noFill/>
          </p:spPr>
          <p:txBody>
            <a:bodyPr wrap="none" rtlCol="0">
              <a:spAutoFit/>
            </a:bodyPr>
            <a:lstStyle/>
            <a:p>
              <a:r>
                <a:rPr lang="en-US" sz="1600" dirty="0" smtClean="0"/>
                <a:t>PID: prefix3/suffix3</a:t>
              </a:r>
              <a:endParaRPr lang="en-US" sz="1600" dirty="0"/>
            </a:p>
          </p:txBody>
        </p:sp>
        <p:sp>
          <p:nvSpPr>
            <p:cNvPr id="36" name="Snip Single Corner Rectangle 35"/>
            <p:cNvSpPr/>
            <p:nvPr/>
          </p:nvSpPr>
          <p:spPr>
            <a:xfrm>
              <a:off x="1062772" y="2672833"/>
              <a:ext cx="349113" cy="520358"/>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cxnSp>
        <p:nvCxnSpPr>
          <p:cNvPr id="37" name="Straight Arrow Connector 36"/>
          <p:cNvCxnSpPr>
            <a:stCxn id="29" idx="1"/>
          </p:cNvCxnSpPr>
          <p:nvPr/>
        </p:nvCxnSpPr>
        <p:spPr>
          <a:xfrm flipH="1">
            <a:off x="2079031" y="1214054"/>
            <a:ext cx="664843" cy="281766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endCxn id="34" idx="1"/>
          </p:cNvCxnSpPr>
          <p:nvPr/>
        </p:nvCxnSpPr>
        <p:spPr>
          <a:xfrm flipV="1">
            <a:off x="2223426" y="3740108"/>
            <a:ext cx="520449" cy="55115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381000" y="3657600"/>
            <a:ext cx="1774845" cy="1015663"/>
          </a:xfrm>
          <a:prstGeom prst="rect">
            <a:avLst/>
          </a:prstGeom>
          <a:noFill/>
        </p:spPr>
        <p:txBody>
          <a:bodyPr wrap="none" rtlCol="0">
            <a:spAutoFit/>
          </a:bodyPr>
          <a:lstStyle/>
          <a:p>
            <a:r>
              <a:rPr lang="en-US" sz="1200" dirty="0" smtClean="0"/>
              <a:t>Metadata:</a:t>
            </a:r>
          </a:p>
          <a:p>
            <a:r>
              <a:rPr lang="en-US" sz="1200" dirty="0"/>
              <a:t> </a:t>
            </a:r>
            <a:r>
              <a:rPr lang="en-US" sz="1200" dirty="0" smtClean="0"/>
              <a:t>        key1: Location1</a:t>
            </a:r>
          </a:p>
          <a:p>
            <a:r>
              <a:rPr lang="en-US" sz="1200" dirty="0"/>
              <a:t> </a:t>
            </a:r>
            <a:r>
              <a:rPr lang="en-US" sz="1200" dirty="0" smtClean="0"/>
              <a:t>        </a:t>
            </a:r>
            <a:r>
              <a:rPr lang="en-US" sz="1200" dirty="0"/>
              <a:t>key2: prefix2/</a:t>
            </a:r>
            <a:r>
              <a:rPr lang="en-US" sz="1200" dirty="0" smtClean="0"/>
              <a:t>suffix2</a:t>
            </a:r>
          </a:p>
          <a:p>
            <a:r>
              <a:rPr lang="en-US" sz="1200" dirty="0"/>
              <a:t> </a:t>
            </a:r>
            <a:r>
              <a:rPr lang="en-US" sz="1200" dirty="0" smtClean="0"/>
              <a:t>        key3; prefix3/suffix3</a:t>
            </a:r>
            <a:endParaRPr lang="en-US" sz="1200" dirty="0"/>
          </a:p>
          <a:p>
            <a:endParaRPr lang="en-US" sz="1200" dirty="0"/>
          </a:p>
        </p:txBody>
      </p:sp>
      <p:sp>
        <p:nvSpPr>
          <p:cNvPr id="41" name="TextBox 40"/>
          <p:cNvSpPr txBox="1"/>
          <p:nvPr/>
        </p:nvSpPr>
        <p:spPr>
          <a:xfrm>
            <a:off x="2895600" y="4648200"/>
            <a:ext cx="1774845" cy="646331"/>
          </a:xfrm>
          <a:prstGeom prst="rect">
            <a:avLst/>
          </a:prstGeom>
          <a:noFill/>
        </p:spPr>
        <p:txBody>
          <a:bodyPr wrap="none" rtlCol="0">
            <a:spAutoFit/>
          </a:bodyPr>
          <a:lstStyle/>
          <a:p>
            <a:r>
              <a:rPr lang="en-US" sz="1200" dirty="0" smtClean="0"/>
              <a:t>Metadata:</a:t>
            </a:r>
          </a:p>
          <a:p>
            <a:r>
              <a:rPr lang="en-US" sz="1200" dirty="0"/>
              <a:t> </a:t>
            </a:r>
            <a:r>
              <a:rPr lang="en-US" sz="1200" dirty="0" smtClean="0"/>
              <a:t>        key1: Location3</a:t>
            </a:r>
          </a:p>
          <a:p>
            <a:r>
              <a:rPr lang="en-US" sz="1200" dirty="0"/>
              <a:t> </a:t>
            </a:r>
            <a:r>
              <a:rPr lang="en-US" sz="1200" dirty="0" smtClean="0"/>
              <a:t>        key2: </a:t>
            </a:r>
            <a:r>
              <a:rPr lang="en-US" sz="1200" dirty="0"/>
              <a:t>prefix1/suffix1</a:t>
            </a:r>
          </a:p>
        </p:txBody>
      </p:sp>
    </p:spTree>
    <p:extLst>
      <p:ext uri="{BB962C8B-B14F-4D97-AF65-F5344CB8AC3E}">
        <p14:creationId xmlns:p14="http://schemas.microsoft.com/office/powerpoint/2010/main" val="37145008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6054" y="3075057"/>
            <a:ext cx="7842145" cy="707886"/>
          </a:xfrm>
          <a:prstGeom prst="rect">
            <a:avLst/>
          </a:prstGeom>
          <a:noFill/>
        </p:spPr>
        <p:txBody>
          <a:bodyPr wrap="square" rtlCol="0">
            <a:spAutoFit/>
          </a:bodyPr>
          <a:lstStyle/>
          <a:p>
            <a:r>
              <a:rPr lang="en-US" sz="4000" b="1" dirty="0" smtClean="0">
                <a:latin typeface="Calibri"/>
                <a:cs typeface="Calibri"/>
              </a:rPr>
              <a:t>Use case: Enabling data workflows</a:t>
            </a:r>
          </a:p>
        </p:txBody>
      </p:sp>
      <p:sp>
        <p:nvSpPr>
          <p:cNvPr id="7" name="4 Marcador de pie de página"/>
          <p:cNvSpPr>
            <a:spLocks noGrp="1"/>
          </p:cNvSpPr>
          <p:nvPr>
            <p:ph type="ftr" sz="quarter" idx="11"/>
          </p:nvPr>
        </p:nvSpPr>
        <p:spPr>
          <a:xfrm>
            <a:off x="3028950" y="6356351"/>
            <a:ext cx="4633722" cy="365125"/>
          </a:xfrm>
        </p:spPr>
        <p:txBody>
          <a:bodyPr/>
          <a:lstStyle/>
          <a:p>
            <a:r>
              <a:rPr lang="en-US" smtClean="0"/>
              <a:t>M3.02 – Data Life Cycle                    Fernando Aguilar</a:t>
            </a:r>
            <a:endParaRPr lang="en-US" dirty="0"/>
          </a:p>
        </p:txBody>
      </p:sp>
    </p:spTree>
    <p:extLst>
      <p:ext uri="{BB962C8B-B14F-4D97-AF65-F5344CB8AC3E}">
        <p14:creationId xmlns:p14="http://schemas.microsoft.com/office/powerpoint/2010/main" val="14324972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PID Training</a:t>
            </a:r>
            <a:endParaRPr lang="en-US" dirty="0"/>
          </a:p>
        </p:txBody>
      </p:sp>
      <p:pic>
        <p:nvPicPr>
          <p:cNvPr id="6" name="Picture 5" descr="Screen Shot 2016-03-17 at 10.09.0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82" y="-152400"/>
            <a:ext cx="9131318" cy="6858000"/>
          </a:xfrm>
          <a:prstGeom prst="rect">
            <a:avLst/>
          </a:prstGeom>
        </p:spPr>
      </p:pic>
    </p:spTree>
    <p:extLst>
      <p:ext uri="{BB962C8B-B14F-4D97-AF65-F5344CB8AC3E}">
        <p14:creationId xmlns:p14="http://schemas.microsoft.com/office/powerpoint/2010/main" val="42104712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solidFill>
                  <a:srgbClr val="1F497D"/>
                </a:solidFill>
              </a:rPr>
              <a:t>PID Training</a:t>
            </a:r>
            <a:endParaRPr lang="en-US" dirty="0">
              <a:solidFill>
                <a:srgbClr val="1F497D"/>
              </a:solidFill>
            </a:endParaRPr>
          </a:p>
        </p:txBody>
      </p:sp>
      <p:sp>
        <p:nvSpPr>
          <p:cNvPr id="7" name="Title 1"/>
          <p:cNvSpPr txBox="1">
            <a:spLocks/>
          </p:cNvSpPr>
          <p:nvPr/>
        </p:nvSpPr>
        <p:spPr>
          <a:xfrm>
            <a:off x="457200" y="381000"/>
            <a:ext cx="8229600" cy="762000"/>
          </a:xfrm>
          <a:prstGeom prst="rect">
            <a:avLst/>
          </a:prstGeom>
        </p:spPr>
        <p:txBody>
          <a:bodyPr>
            <a:normAutofit/>
          </a:bodyPr>
          <a:lstStyle/>
          <a:p>
            <a:pPr algn="ctr" fontAlgn="auto">
              <a:spcAft>
                <a:spcPts val="0"/>
              </a:spcAft>
              <a:defRPr/>
            </a:pPr>
            <a:r>
              <a:rPr lang="en-US" sz="3200" b="1" dirty="0" smtClean="0">
                <a:latin typeface="+mj-lt"/>
                <a:ea typeface="+mj-ea"/>
                <a:cs typeface="+mj-cs"/>
              </a:rPr>
              <a:t>Use Case: Enabling workflows</a:t>
            </a:r>
            <a:endParaRPr lang="en-US" sz="3200" b="1" dirty="0">
              <a:latin typeface="+mj-lt"/>
              <a:ea typeface="+mj-ea"/>
              <a:cs typeface="+mj-cs"/>
            </a:endParaRPr>
          </a:p>
        </p:txBody>
      </p:sp>
      <p:sp>
        <p:nvSpPr>
          <p:cNvPr id="8" name="TextBox 7"/>
          <p:cNvSpPr txBox="1"/>
          <p:nvPr/>
        </p:nvSpPr>
        <p:spPr>
          <a:xfrm>
            <a:off x="91440" y="1143000"/>
            <a:ext cx="8595360" cy="2308324"/>
          </a:xfrm>
          <a:prstGeom prst="rect">
            <a:avLst/>
          </a:prstGeom>
          <a:noFill/>
        </p:spPr>
        <p:txBody>
          <a:bodyPr wrap="square" rtlCol="0">
            <a:spAutoFit/>
          </a:bodyPr>
          <a:lstStyle/>
          <a:p>
            <a:pPr marL="285750" indent="-285750">
              <a:buFont typeface="Arial"/>
              <a:buChar char="•"/>
            </a:pPr>
            <a:r>
              <a:rPr lang="en-US" sz="2400" dirty="0" smtClean="0"/>
              <a:t>Execute program hidden behind a PID</a:t>
            </a:r>
          </a:p>
          <a:p>
            <a:pPr marL="285750" indent="-285750">
              <a:buFont typeface="Arial"/>
              <a:buChar char="•"/>
            </a:pPr>
            <a:endParaRPr lang="en-US" sz="2400" dirty="0"/>
          </a:p>
          <a:p>
            <a:pPr marL="285750" indent="-285750">
              <a:buFont typeface="Arial"/>
              <a:buChar char="•"/>
            </a:pPr>
            <a:r>
              <a:rPr lang="en-US" sz="2400" dirty="0" smtClean="0"/>
              <a:t>Way to refer to workflows </a:t>
            </a:r>
            <a:r>
              <a:rPr lang="en-US" sz="2400" dirty="0" smtClean="0">
                <a:sym typeface="Wingdings"/>
              </a:rPr>
              <a:t> reproducibility</a:t>
            </a:r>
            <a:endParaRPr lang="en-US" sz="2400" dirty="0" smtClean="0"/>
          </a:p>
          <a:p>
            <a:endParaRPr lang="en-US" dirty="0" smtClean="0">
              <a:solidFill>
                <a:srgbClr val="1F497D"/>
              </a:solidFill>
            </a:endParaRPr>
          </a:p>
          <a:p>
            <a:pPr marL="285750" indent="-285750">
              <a:buFont typeface="Arial"/>
              <a:buChar char="•"/>
            </a:pPr>
            <a:endParaRPr lang="en-US" dirty="0">
              <a:solidFill>
                <a:srgbClr val="1F497D"/>
              </a:solidFill>
            </a:endParaRPr>
          </a:p>
          <a:p>
            <a:endParaRPr lang="en-US" dirty="0" smtClean="0">
              <a:solidFill>
                <a:srgbClr val="1F497D"/>
              </a:solidFill>
            </a:endParaRPr>
          </a:p>
          <a:p>
            <a:pPr marL="285750" indent="-285750">
              <a:buFont typeface="Arial"/>
              <a:buChar char="•"/>
            </a:pPr>
            <a:endParaRPr lang="en-US" dirty="0">
              <a:solidFill>
                <a:srgbClr val="1F497D"/>
              </a:solidFill>
            </a:endParaRPr>
          </a:p>
        </p:txBody>
      </p:sp>
      <p:pic>
        <p:nvPicPr>
          <p:cNvPr id="9" name="Picture 8" descr="Screen Shot 2015-04-24 at 10.00.2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7000"/>
            <a:ext cx="9144000" cy="2992289"/>
          </a:xfrm>
          <a:prstGeom prst="rect">
            <a:avLst/>
          </a:prstGeom>
        </p:spPr>
      </p:pic>
    </p:spTree>
    <p:extLst>
      <p:ext uri="{BB962C8B-B14F-4D97-AF65-F5344CB8AC3E}">
        <p14:creationId xmlns:p14="http://schemas.microsoft.com/office/powerpoint/2010/main" val="23058295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PIDs in EUDAT – Why?</a:t>
            </a:r>
            <a:endParaRPr lang="en-US" dirty="0"/>
          </a:p>
        </p:txBody>
      </p:sp>
      <p:sp>
        <p:nvSpPr>
          <p:cNvPr id="6" name="object 18"/>
          <p:cNvSpPr/>
          <p:nvPr/>
        </p:nvSpPr>
        <p:spPr>
          <a:xfrm>
            <a:off x="2590800" y="1143000"/>
            <a:ext cx="1422196" cy="1649463"/>
          </a:xfrm>
          <a:prstGeom prst="rect">
            <a:avLst/>
          </a:prstGeom>
          <a:blipFill>
            <a:blip r:embed="rId3" cstate="print"/>
            <a:stretch>
              <a:fillRect/>
            </a:stretch>
          </a:blipFill>
        </p:spPr>
        <p:txBody>
          <a:bodyPr wrap="square" lIns="0" tIns="0" rIns="0" bIns="0" rtlCol="0"/>
          <a:lstStyle/>
          <a:p>
            <a:endParaRPr/>
          </a:p>
        </p:txBody>
      </p:sp>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2819400"/>
            <a:ext cx="1368750" cy="1594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descr="b2stag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9400" y="1371600"/>
            <a:ext cx="1440000" cy="1670104"/>
          </a:xfrm>
          <a:prstGeom prst="rect">
            <a:avLst/>
          </a:prstGeom>
        </p:spPr>
      </p:pic>
      <p:pic>
        <p:nvPicPr>
          <p:cNvPr id="9" name="Picture 8" descr="b2saf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5800" y="2209800"/>
            <a:ext cx="1440000" cy="1670103"/>
          </a:xfrm>
          <a:prstGeom prst="rect">
            <a:avLst/>
          </a:prstGeom>
        </p:spPr>
      </p:pic>
      <p:pic>
        <p:nvPicPr>
          <p:cNvPr id="10" name="Picture 9" descr="B2HANDLE ORIGINAL NO PAYOFF.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90700" y="5181600"/>
            <a:ext cx="5562600" cy="963160"/>
          </a:xfrm>
          <a:prstGeom prst="rect">
            <a:avLst/>
          </a:prstGeom>
        </p:spPr>
      </p:pic>
      <p:cxnSp>
        <p:nvCxnSpPr>
          <p:cNvPr id="13" name="Straight Arrow Connector 12"/>
          <p:cNvCxnSpPr>
            <a:stCxn id="9" idx="2"/>
          </p:cNvCxnSpPr>
          <p:nvPr/>
        </p:nvCxnSpPr>
        <p:spPr>
          <a:xfrm>
            <a:off x="1405800" y="3879903"/>
            <a:ext cx="1413600" cy="13016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6" idx="2"/>
          </p:cNvCxnSpPr>
          <p:nvPr/>
        </p:nvCxnSpPr>
        <p:spPr>
          <a:xfrm flipH="1">
            <a:off x="2895600" y="2792463"/>
            <a:ext cx="406298" cy="23891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1752600" y="3733800"/>
            <a:ext cx="1267707" cy="369332"/>
          </a:xfrm>
          <a:prstGeom prst="rect">
            <a:avLst/>
          </a:prstGeom>
          <a:noFill/>
        </p:spPr>
        <p:txBody>
          <a:bodyPr wrap="none" rtlCol="0">
            <a:spAutoFit/>
          </a:bodyPr>
          <a:lstStyle/>
          <a:p>
            <a:r>
              <a:rPr lang="en-US" dirty="0" smtClean="0"/>
              <a:t>Create PIDs</a:t>
            </a:r>
            <a:endParaRPr lang="en-US" dirty="0"/>
          </a:p>
        </p:txBody>
      </p:sp>
      <p:sp>
        <p:nvSpPr>
          <p:cNvPr id="21" name="Rectangle 20"/>
          <p:cNvSpPr/>
          <p:nvPr/>
        </p:nvSpPr>
        <p:spPr>
          <a:xfrm>
            <a:off x="1905000" y="2819400"/>
            <a:ext cx="9906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ID1/25</a:t>
            </a:r>
            <a:endParaRPr lang="en-US" dirty="0"/>
          </a:p>
        </p:txBody>
      </p:sp>
      <p:sp>
        <p:nvSpPr>
          <p:cNvPr id="22" name="Rectangle 21"/>
          <p:cNvSpPr/>
          <p:nvPr/>
        </p:nvSpPr>
        <p:spPr>
          <a:xfrm>
            <a:off x="1905000" y="3200400"/>
            <a:ext cx="9906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ID1/26</a:t>
            </a:r>
            <a:endParaRPr lang="en-US" dirty="0"/>
          </a:p>
        </p:txBody>
      </p:sp>
      <p:sp>
        <p:nvSpPr>
          <p:cNvPr id="23" name="Rectangle 22"/>
          <p:cNvSpPr/>
          <p:nvPr/>
        </p:nvSpPr>
        <p:spPr>
          <a:xfrm>
            <a:off x="3886200" y="1752600"/>
            <a:ext cx="9906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ID2/41</a:t>
            </a:r>
            <a:endParaRPr lang="en-US" dirty="0"/>
          </a:p>
        </p:txBody>
      </p:sp>
      <p:sp>
        <p:nvSpPr>
          <p:cNvPr id="24" name="Rectangle 23"/>
          <p:cNvSpPr/>
          <p:nvPr/>
        </p:nvSpPr>
        <p:spPr>
          <a:xfrm>
            <a:off x="3886200" y="2133600"/>
            <a:ext cx="9906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ID2/42</a:t>
            </a:r>
            <a:endParaRPr lang="en-US" dirty="0"/>
          </a:p>
        </p:txBody>
      </p:sp>
      <p:sp>
        <p:nvSpPr>
          <p:cNvPr id="25" name="Rectangle 24"/>
          <p:cNvSpPr/>
          <p:nvPr/>
        </p:nvSpPr>
        <p:spPr>
          <a:xfrm>
            <a:off x="3505200" y="3276600"/>
            <a:ext cx="9906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ID1/25</a:t>
            </a:r>
            <a:endParaRPr lang="en-US" dirty="0"/>
          </a:p>
        </p:txBody>
      </p:sp>
      <p:sp>
        <p:nvSpPr>
          <p:cNvPr id="26" name="Rectangle 25"/>
          <p:cNvSpPr/>
          <p:nvPr/>
        </p:nvSpPr>
        <p:spPr>
          <a:xfrm>
            <a:off x="3505200" y="3657600"/>
            <a:ext cx="9906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ID1/26</a:t>
            </a:r>
            <a:endParaRPr lang="en-US" dirty="0"/>
          </a:p>
        </p:txBody>
      </p:sp>
      <p:sp>
        <p:nvSpPr>
          <p:cNvPr id="27" name="Rectangle 26"/>
          <p:cNvSpPr/>
          <p:nvPr/>
        </p:nvSpPr>
        <p:spPr>
          <a:xfrm>
            <a:off x="5562600" y="3276600"/>
            <a:ext cx="9906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ID2/41</a:t>
            </a:r>
            <a:endParaRPr lang="en-US" dirty="0"/>
          </a:p>
        </p:txBody>
      </p:sp>
      <p:sp>
        <p:nvSpPr>
          <p:cNvPr id="28" name="Rectangle 27"/>
          <p:cNvSpPr/>
          <p:nvPr/>
        </p:nvSpPr>
        <p:spPr>
          <a:xfrm>
            <a:off x="5562600" y="3657600"/>
            <a:ext cx="9906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ID2/42</a:t>
            </a:r>
            <a:endParaRPr lang="en-US" dirty="0"/>
          </a:p>
        </p:txBody>
      </p:sp>
      <p:sp>
        <p:nvSpPr>
          <p:cNvPr id="30" name="TextBox 29"/>
          <p:cNvSpPr txBox="1"/>
          <p:nvPr/>
        </p:nvSpPr>
        <p:spPr>
          <a:xfrm>
            <a:off x="3733800" y="4419600"/>
            <a:ext cx="2387154" cy="646331"/>
          </a:xfrm>
          <a:prstGeom prst="rect">
            <a:avLst/>
          </a:prstGeom>
          <a:noFill/>
        </p:spPr>
        <p:txBody>
          <a:bodyPr wrap="none" rtlCol="0">
            <a:spAutoFit/>
          </a:bodyPr>
          <a:lstStyle/>
          <a:p>
            <a:r>
              <a:rPr lang="en-US" dirty="0" smtClean="0"/>
              <a:t>Link PIDs and metadata </a:t>
            </a:r>
          </a:p>
          <a:p>
            <a:r>
              <a:rPr lang="en-US" dirty="0" smtClean="0"/>
              <a:t>In human readable way</a:t>
            </a:r>
            <a:endParaRPr lang="en-US" dirty="0"/>
          </a:p>
        </p:txBody>
      </p:sp>
      <p:cxnSp>
        <p:nvCxnSpPr>
          <p:cNvPr id="32" name="Straight Arrow Connector 31"/>
          <p:cNvCxnSpPr>
            <a:endCxn id="8" idx="2"/>
          </p:cNvCxnSpPr>
          <p:nvPr/>
        </p:nvCxnSpPr>
        <p:spPr>
          <a:xfrm flipV="1">
            <a:off x="6172200" y="3041704"/>
            <a:ext cx="1177200" cy="21398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6721876" y="4114800"/>
            <a:ext cx="2117324" cy="646331"/>
          </a:xfrm>
          <a:prstGeom prst="rect">
            <a:avLst/>
          </a:prstGeom>
          <a:noFill/>
        </p:spPr>
        <p:txBody>
          <a:bodyPr wrap="none" rtlCol="0">
            <a:spAutoFit/>
          </a:bodyPr>
          <a:lstStyle/>
          <a:p>
            <a:r>
              <a:rPr lang="en-US" dirty="0" smtClean="0"/>
              <a:t>Resolve PIDs to </a:t>
            </a:r>
          </a:p>
          <a:p>
            <a:r>
              <a:rPr lang="en-US" dirty="0" smtClean="0"/>
              <a:t>real location od data</a:t>
            </a:r>
          </a:p>
        </p:txBody>
      </p:sp>
      <p:sp>
        <p:nvSpPr>
          <p:cNvPr id="29" name="4 Marcador de pie de página"/>
          <p:cNvSpPr>
            <a:spLocks noGrp="1"/>
          </p:cNvSpPr>
          <p:nvPr>
            <p:ph type="ftr" sz="quarter" idx="11"/>
          </p:nvPr>
        </p:nvSpPr>
        <p:spPr>
          <a:xfrm>
            <a:off x="3028950" y="6356351"/>
            <a:ext cx="4633722" cy="365125"/>
          </a:xfrm>
        </p:spPr>
        <p:txBody>
          <a:bodyPr/>
          <a:lstStyle/>
          <a:p>
            <a:r>
              <a:rPr lang="en-US" smtClean="0"/>
              <a:t>M3.02 – Data Life Cycle                    Fernando Aguilar</a:t>
            </a:r>
            <a:endParaRPr lang="en-US" dirty="0"/>
          </a:p>
        </p:txBody>
      </p:sp>
    </p:spTree>
    <p:extLst>
      <p:ext uri="{BB962C8B-B14F-4D97-AF65-F5344CB8AC3E}">
        <p14:creationId xmlns:p14="http://schemas.microsoft.com/office/powerpoint/2010/main" val="33066150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3124200"/>
            <a:ext cx="8229600" cy="609600"/>
          </a:xfrm>
        </p:spPr>
        <p:txBody>
          <a:bodyPr>
            <a:noAutofit/>
          </a:bodyPr>
          <a:lstStyle/>
          <a:p>
            <a:pPr marL="0" lvl="0" indent="0" algn="ctr">
              <a:buNone/>
            </a:pPr>
            <a:r>
              <a:rPr lang="en-US" sz="4000" b="1" dirty="0" smtClean="0">
                <a:latin typeface="Calibri"/>
                <a:cs typeface="Calibri"/>
              </a:rPr>
              <a:t>PID systems</a:t>
            </a:r>
          </a:p>
        </p:txBody>
      </p:sp>
      <p:sp>
        <p:nvSpPr>
          <p:cNvPr id="4" name="4 Marcador de pie de página"/>
          <p:cNvSpPr>
            <a:spLocks noGrp="1"/>
          </p:cNvSpPr>
          <p:nvPr>
            <p:ph type="ftr" sz="quarter" idx="11"/>
          </p:nvPr>
        </p:nvSpPr>
        <p:spPr>
          <a:xfrm>
            <a:off x="3028950" y="6356351"/>
            <a:ext cx="4633722" cy="365125"/>
          </a:xfrm>
        </p:spPr>
        <p:txBody>
          <a:bodyPr/>
          <a:lstStyle/>
          <a:p>
            <a:r>
              <a:rPr lang="en-US" smtClean="0"/>
              <a:t>M3.02 – Data Life Cycle                    Fernando Aguilar</a:t>
            </a:r>
            <a:endParaRPr lang="en-US" dirty="0"/>
          </a:p>
        </p:txBody>
      </p:sp>
    </p:spTree>
    <p:extLst>
      <p:ext uri="{BB962C8B-B14F-4D97-AF65-F5344CB8AC3E}">
        <p14:creationId xmlns:p14="http://schemas.microsoft.com/office/powerpoint/2010/main" val="25963845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urved Connector 11"/>
          <p:cNvCxnSpPr>
            <a:stCxn id="9" idx="3"/>
            <a:endCxn id="10" idx="1"/>
          </p:cNvCxnSpPr>
          <p:nvPr/>
        </p:nvCxnSpPr>
        <p:spPr>
          <a:xfrm flipH="1">
            <a:off x="1790700" y="3806852"/>
            <a:ext cx="647700" cy="1856328"/>
          </a:xfrm>
          <a:prstGeom prst="curvedConnector5">
            <a:avLst>
              <a:gd name="adj1" fmla="val -35294"/>
              <a:gd name="adj2" fmla="val 59521"/>
              <a:gd name="adj3" fmla="val 135294"/>
            </a:avLst>
          </a:prstGeom>
        </p:spPr>
        <p:style>
          <a:lnRef idx="3">
            <a:schemeClr val="accent1"/>
          </a:lnRef>
          <a:fillRef idx="0">
            <a:schemeClr val="accent1"/>
          </a:fillRef>
          <a:effectRef idx="2">
            <a:schemeClr val="accent1"/>
          </a:effectRef>
          <a:fontRef idx="minor">
            <a:schemeClr val="tx1"/>
          </a:fontRef>
        </p:style>
      </p:cxnSp>
      <p:cxnSp>
        <p:nvCxnSpPr>
          <p:cNvPr id="16" name="Curved Connector 15"/>
          <p:cNvCxnSpPr>
            <a:stCxn id="7" idx="1"/>
            <a:endCxn id="10" idx="0"/>
          </p:cNvCxnSpPr>
          <p:nvPr/>
        </p:nvCxnSpPr>
        <p:spPr>
          <a:xfrm rot="10800000" flipH="1" flipV="1">
            <a:off x="2898450" y="2168612"/>
            <a:ext cx="1673550" cy="3012988"/>
          </a:xfrm>
          <a:prstGeom prst="curvedConnector4">
            <a:avLst>
              <a:gd name="adj1" fmla="val -13660"/>
              <a:gd name="adj2" fmla="val 63226"/>
            </a:avLst>
          </a:prstGeom>
        </p:spPr>
        <p:style>
          <a:lnRef idx="3">
            <a:schemeClr val="accent1"/>
          </a:lnRef>
          <a:fillRef idx="0">
            <a:schemeClr val="accent1"/>
          </a:fillRef>
          <a:effectRef idx="2">
            <a:schemeClr val="accent1"/>
          </a:effectRef>
          <a:fontRef idx="minor">
            <a:schemeClr val="tx1"/>
          </a:fontRef>
        </p:style>
      </p:cxnSp>
      <p:cxnSp>
        <p:nvCxnSpPr>
          <p:cNvPr id="18" name="Curved Connector 17"/>
          <p:cNvCxnSpPr>
            <a:stCxn id="6" idx="3"/>
          </p:cNvCxnSpPr>
          <p:nvPr/>
        </p:nvCxnSpPr>
        <p:spPr>
          <a:xfrm flipH="1">
            <a:off x="5715000" y="3899669"/>
            <a:ext cx="507796" cy="1358131"/>
          </a:xfrm>
          <a:prstGeom prst="curvedConnector4">
            <a:avLst>
              <a:gd name="adj1" fmla="val -45018"/>
              <a:gd name="adj2" fmla="val 80363"/>
            </a:avLst>
          </a:prstGeom>
        </p:spPr>
        <p:style>
          <a:lnRef idx="3">
            <a:schemeClr val="accent1"/>
          </a:lnRef>
          <a:fillRef idx="0">
            <a:schemeClr val="accent1"/>
          </a:fillRef>
          <a:effectRef idx="2">
            <a:schemeClr val="accent1"/>
          </a:effectRef>
          <a:fontRef idx="minor">
            <a:schemeClr val="tx1"/>
          </a:fontRef>
        </p:style>
      </p:cxnSp>
      <p:cxnSp>
        <p:nvCxnSpPr>
          <p:cNvPr id="20" name="Curved Connector 19"/>
          <p:cNvCxnSpPr>
            <a:stCxn id="8" idx="1"/>
            <a:endCxn id="10" idx="3"/>
          </p:cNvCxnSpPr>
          <p:nvPr/>
        </p:nvCxnSpPr>
        <p:spPr>
          <a:xfrm rot="10800000" flipH="1" flipV="1">
            <a:off x="7010400" y="2206652"/>
            <a:ext cx="342900" cy="3456528"/>
          </a:xfrm>
          <a:prstGeom prst="curvedConnector5">
            <a:avLst>
              <a:gd name="adj1" fmla="val -66667"/>
              <a:gd name="adj2" fmla="val 55113"/>
              <a:gd name="adj3" fmla="val 166667"/>
            </a:avLst>
          </a:prstGeom>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dirty="0" smtClean="0"/>
              <a:t>PIDs in EUDAT</a:t>
            </a:r>
            <a:endParaRPr lang="en-US" dirty="0"/>
          </a:p>
        </p:txBody>
      </p:sp>
      <p:sp>
        <p:nvSpPr>
          <p:cNvPr id="6" name="object 18"/>
          <p:cNvSpPr/>
          <p:nvPr/>
        </p:nvSpPr>
        <p:spPr>
          <a:xfrm>
            <a:off x="4800600" y="3074937"/>
            <a:ext cx="1422196" cy="1649463"/>
          </a:xfrm>
          <a:prstGeom prst="rect">
            <a:avLst/>
          </a:prstGeom>
          <a:blipFill>
            <a:blip r:embed="rId2" cstate="print"/>
            <a:stretch>
              <a:fillRect/>
            </a:stretch>
          </a:blipFill>
        </p:spPr>
        <p:txBody>
          <a:bodyPr wrap="square" lIns="0" tIns="0" rIns="0" bIns="0" rtlCol="0"/>
          <a:lstStyle/>
          <a:p>
            <a:endParaRP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8450" y="1371600"/>
            <a:ext cx="1368750" cy="1594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descr="b2stag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0400" y="1371600"/>
            <a:ext cx="1440000" cy="1670104"/>
          </a:xfrm>
          <a:prstGeom prst="rect">
            <a:avLst/>
          </a:prstGeom>
        </p:spPr>
      </p:pic>
      <p:pic>
        <p:nvPicPr>
          <p:cNvPr id="9" name="Picture 8" descr="b2saf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400" y="2971800"/>
            <a:ext cx="1440000" cy="1670103"/>
          </a:xfrm>
          <a:prstGeom prst="rect">
            <a:avLst/>
          </a:prstGeom>
        </p:spPr>
      </p:pic>
      <p:pic>
        <p:nvPicPr>
          <p:cNvPr id="10" name="Picture 9" descr="B2HANDLE ORIGINAL NO PAYOFF.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90700" y="5181600"/>
            <a:ext cx="5562600" cy="963160"/>
          </a:xfrm>
          <a:prstGeom prst="rect">
            <a:avLst/>
          </a:prstGeom>
        </p:spPr>
      </p:pic>
      <p:sp>
        <p:nvSpPr>
          <p:cNvPr id="13" name="4 Marcador de pie de página"/>
          <p:cNvSpPr>
            <a:spLocks noGrp="1"/>
          </p:cNvSpPr>
          <p:nvPr>
            <p:ph type="ftr" sz="quarter" idx="11"/>
          </p:nvPr>
        </p:nvSpPr>
        <p:spPr>
          <a:xfrm>
            <a:off x="3028950" y="6356351"/>
            <a:ext cx="4633722" cy="365125"/>
          </a:xfrm>
        </p:spPr>
        <p:txBody>
          <a:bodyPr/>
          <a:lstStyle/>
          <a:p>
            <a:r>
              <a:rPr lang="en-US" smtClean="0"/>
              <a:t>M3.02 – Data Life Cycle                    Fernando Aguilar</a:t>
            </a:r>
            <a:endParaRPr lang="en-US" dirty="0"/>
          </a:p>
        </p:txBody>
      </p:sp>
    </p:spTree>
    <p:extLst>
      <p:ext uri="{BB962C8B-B14F-4D97-AF65-F5344CB8AC3E}">
        <p14:creationId xmlns:p14="http://schemas.microsoft.com/office/powerpoint/2010/main" val="17421801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0"/>
              </a:spcBef>
              <a:defRPr/>
            </a:pPr>
            <a:r>
              <a:rPr lang="en-US" sz="3200" dirty="0">
                <a:latin typeface="Calibri"/>
                <a:ea typeface="+mn-ea"/>
                <a:cs typeface="+mn-cs"/>
              </a:rPr>
              <a:t>Resolving </a:t>
            </a:r>
            <a:r>
              <a:rPr lang="en-US" sz="3200" dirty="0" smtClean="0">
                <a:latin typeface="Calibri"/>
                <a:ea typeface="+mn-ea"/>
                <a:cs typeface="+mn-cs"/>
              </a:rPr>
              <a:t>PIDs</a:t>
            </a:r>
            <a:endParaRPr lang="en-US" dirty="0"/>
          </a:p>
        </p:txBody>
      </p:sp>
      <p:sp>
        <p:nvSpPr>
          <p:cNvPr id="5" name="Oval 4"/>
          <p:cNvSpPr/>
          <p:nvPr/>
        </p:nvSpPr>
        <p:spPr>
          <a:xfrm>
            <a:off x="6655535" y="1505917"/>
            <a:ext cx="2286000" cy="1219200"/>
          </a:xfrm>
          <a:prstGeom prst="ellipse">
            <a:avLst/>
          </a:prstGeom>
          <a:solidFill>
            <a:schemeClr val="bg1">
              <a:lumMod val="75000"/>
            </a:schemeClr>
          </a:solidFill>
          <a:ln>
            <a:solidFill>
              <a:schemeClr val="bg1">
                <a:lumMod val="75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Global Registry</a:t>
            </a:r>
          </a:p>
          <a:p>
            <a:pPr algn="ctr"/>
            <a:r>
              <a:rPr lang="en-US" dirty="0" smtClean="0">
                <a:solidFill>
                  <a:schemeClr val="tx1"/>
                </a:solidFill>
              </a:rPr>
              <a:t>E.g. Handle system</a:t>
            </a:r>
            <a:endParaRPr lang="en-US" dirty="0">
              <a:solidFill>
                <a:schemeClr val="tx1"/>
              </a:solidFill>
            </a:endParaRPr>
          </a:p>
        </p:txBody>
      </p:sp>
      <p:sp>
        <p:nvSpPr>
          <p:cNvPr id="6" name="TextBox 5"/>
          <p:cNvSpPr txBox="1"/>
          <p:nvPr/>
        </p:nvSpPr>
        <p:spPr>
          <a:xfrm>
            <a:off x="2615462" y="2978939"/>
            <a:ext cx="2456134" cy="646331"/>
          </a:xfrm>
          <a:prstGeom prst="rect">
            <a:avLst/>
          </a:prstGeom>
          <a:noFill/>
        </p:spPr>
        <p:txBody>
          <a:bodyPr wrap="none" rtlCol="0">
            <a:spAutoFit/>
          </a:bodyPr>
          <a:lstStyle/>
          <a:p>
            <a:pPr algn="ctr"/>
            <a:r>
              <a:rPr lang="en-US" dirty="0" smtClean="0">
                <a:latin typeface="+mn-lt"/>
              </a:rPr>
              <a:t>3. Client gets request</a:t>
            </a:r>
          </a:p>
          <a:p>
            <a:pPr algn="ctr"/>
            <a:r>
              <a:rPr lang="en-US" dirty="0" smtClean="0">
                <a:latin typeface="+mn-lt"/>
              </a:rPr>
              <a:t>to resolve hdl:123/456</a:t>
            </a:r>
            <a:endParaRPr lang="en-US" dirty="0">
              <a:latin typeface="+mn-lt"/>
            </a:endParaRPr>
          </a:p>
        </p:txBody>
      </p:sp>
      <p:sp>
        <p:nvSpPr>
          <p:cNvPr id="7" name="TextBox 6"/>
          <p:cNvSpPr txBox="1"/>
          <p:nvPr/>
        </p:nvSpPr>
        <p:spPr>
          <a:xfrm>
            <a:off x="1972006" y="1112061"/>
            <a:ext cx="5505129" cy="646331"/>
          </a:xfrm>
          <a:prstGeom prst="rect">
            <a:avLst/>
          </a:prstGeom>
          <a:noFill/>
        </p:spPr>
        <p:txBody>
          <a:bodyPr wrap="square" rtlCol="0">
            <a:spAutoFit/>
          </a:bodyPr>
          <a:lstStyle/>
          <a:p>
            <a:pPr marL="114300" indent="-114300">
              <a:tabLst>
                <a:tab pos="171450" algn="l"/>
              </a:tabLst>
            </a:pPr>
            <a:r>
              <a:rPr lang="en-US" dirty="0" smtClean="0">
                <a:latin typeface="+mn-lt"/>
              </a:rPr>
              <a:t>1. Client sends request to Global to resolve 			0.NA/123 (prefix handle for 123/456)</a:t>
            </a:r>
            <a:endParaRPr lang="en-US" dirty="0">
              <a:latin typeface="+mn-lt"/>
            </a:endParaRPr>
          </a:p>
        </p:txBody>
      </p:sp>
      <p:cxnSp>
        <p:nvCxnSpPr>
          <p:cNvPr id="8" name="Straight Arrow Connector 7"/>
          <p:cNvCxnSpPr/>
          <p:nvPr/>
        </p:nvCxnSpPr>
        <p:spPr>
          <a:xfrm>
            <a:off x="2026657" y="1904538"/>
            <a:ext cx="4682041"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2026657" y="2097088"/>
            <a:ext cx="4628878" cy="691078"/>
            <a:chOff x="2026657" y="2097088"/>
            <a:chExt cx="4628878" cy="691078"/>
          </a:xfrm>
        </p:grpSpPr>
        <p:sp>
          <p:nvSpPr>
            <p:cNvPr id="10" name="TextBox 9"/>
            <p:cNvSpPr txBox="1"/>
            <p:nvPr/>
          </p:nvSpPr>
          <p:spPr>
            <a:xfrm>
              <a:off x="2026657" y="2141835"/>
              <a:ext cx="4628878" cy="646331"/>
            </a:xfrm>
            <a:prstGeom prst="rect">
              <a:avLst/>
            </a:prstGeom>
            <a:noFill/>
          </p:spPr>
          <p:txBody>
            <a:bodyPr wrap="square" rtlCol="0">
              <a:spAutoFit/>
            </a:bodyPr>
            <a:lstStyle/>
            <a:p>
              <a:pPr marL="171450" indent="-171450">
                <a:tabLst>
                  <a:tab pos="57150" algn="l"/>
                </a:tabLst>
              </a:pPr>
              <a:r>
                <a:rPr lang="en-US" dirty="0" smtClean="0">
                  <a:latin typeface="+mn-lt"/>
                </a:rPr>
                <a:t>2. Global Responds with Service </a:t>
              </a:r>
              <a:endParaRPr lang="en-US" dirty="0"/>
            </a:p>
            <a:p>
              <a:pPr marL="171450" indent="-171450">
                <a:tabLst>
                  <a:tab pos="57150" algn="l"/>
                </a:tabLst>
              </a:pPr>
              <a:r>
                <a:rPr lang="en-US" dirty="0" smtClean="0">
                  <a:latin typeface="+mn-lt"/>
                </a:rPr>
                <a:t>     Information for 123</a:t>
              </a:r>
              <a:endParaRPr lang="en-US" dirty="0">
                <a:latin typeface="+mn-lt"/>
              </a:endParaRPr>
            </a:p>
          </p:txBody>
        </p:sp>
        <p:cxnSp>
          <p:nvCxnSpPr>
            <p:cNvPr id="11" name="Straight Arrow Connector 10"/>
            <p:cNvCxnSpPr/>
            <p:nvPr/>
          </p:nvCxnSpPr>
          <p:spPr>
            <a:xfrm>
              <a:off x="2026657" y="2097088"/>
              <a:ext cx="4521774" cy="1"/>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2324606" y="3855092"/>
            <a:ext cx="3590076" cy="2637467"/>
            <a:chOff x="3533019" y="3733800"/>
            <a:chExt cx="5547481" cy="3352989"/>
          </a:xfrm>
        </p:grpSpPr>
        <p:sp>
          <p:nvSpPr>
            <p:cNvPr id="13" name="Oval 17"/>
            <p:cNvSpPr>
              <a:spLocks noChangeArrowheads="1"/>
            </p:cNvSpPr>
            <p:nvPr/>
          </p:nvSpPr>
          <p:spPr bwMode="auto">
            <a:xfrm>
              <a:off x="4051300" y="3733800"/>
              <a:ext cx="5029200" cy="2743200"/>
            </a:xfrm>
            <a:prstGeom prst="ellipse">
              <a:avLst/>
            </a:prstGeom>
            <a:solidFill>
              <a:srgbClr val="C0C0C0"/>
            </a:solidFill>
            <a:ln w="12700">
              <a:noFill/>
              <a:round/>
              <a:headEnd/>
              <a:tailEnd/>
            </a:ln>
            <a:effectLst>
              <a:prstShdw prst="shdw17" dist="17961" dir="2700000">
                <a:srgbClr val="737373">
                  <a:alpha val="74997"/>
                </a:srgbClr>
              </a:prstShdw>
            </a:effectLst>
          </p:spPr>
          <p:txBody>
            <a:bodyPr wrap="none" tIns="0" bIns="0" anchor="ctr"/>
            <a:lstStyle/>
            <a:p>
              <a:endParaRPr lang="en-US" b="1" dirty="0">
                <a:solidFill>
                  <a:schemeClr val="tx1"/>
                </a:solidFill>
              </a:endParaRPr>
            </a:p>
          </p:txBody>
        </p:sp>
        <p:grpSp>
          <p:nvGrpSpPr>
            <p:cNvPr id="14" name="Group 23"/>
            <p:cNvGrpSpPr>
              <a:grpSpLocks/>
            </p:cNvGrpSpPr>
            <p:nvPr/>
          </p:nvGrpSpPr>
          <p:grpSpPr bwMode="auto">
            <a:xfrm>
              <a:off x="6604000" y="4114800"/>
              <a:ext cx="1600200" cy="990600"/>
              <a:chOff x="3096" y="2496"/>
              <a:chExt cx="1008" cy="624"/>
            </a:xfrm>
          </p:grpSpPr>
          <p:sp>
            <p:nvSpPr>
              <p:cNvPr id="28" name="Oval 24"/>
              <p:cNvSpPr>
                <a:spLocks noChangeArrowheads="1"/>
              </p:cNvSpPr>
              <p:nvPr/>
            </p:nvSpPr>
            <p:spPr bwMode="auto">
              <a:xfrm>
                <a:off x="3096" y="2496"/>
                <a:ext cx="1008" cy="624"/>
              </a:xfrm>
              <a:prstGeom prst="ellipse">
                <a:avLst/>
              </a:prstGeom>
              <a:solidFill>
                <a:srgbClr val="FF9966"/>
              </a:solidFill>
              <a:ln w="12700">
                <a:noFill/>
                <a:round/>
                <a:headEnd/>
                <a:tailEnd/>
              </a:ln>
              <a:effectLst>
                <a:prstShdw prst="shdw17" dist="17961" dir="2700000">
                  <a:srgbClr val="995C3D">
                    <a:alpha val="74997"/>
                  </a:srgbClr>
                </a:prstShdw>
              </a:effectLst>
            </p:spPr>
            <p:txBody>
              <a:bodyPr wrap="none" tIns="0" bIns="0" anchor="ctr"/>
              <a:lstStyle/>
              <a:p>
                <a:endParaRPr lang="en-US" b="1" dirty="0">
                  <a:solidFill>
                    <a:schemeClr val="tx1"/>
                  </a:solidFill>
                </a:endParaRPr>
              </a:p>
            </p:txBody>
          </p:sp>
          <p:sp>
            <p:nvSpPr>
              <p:cNvPr id="29" name="Oval 25"/>
              <p:cNvSpPr>
                <a:spLocks noChangeArrowheads="1"/>
              </p:cNvSpPr>
              <p:nvPr/>
            </p:nvSpPr>
            <p:spPr bwMode="auto">
              <a:xfrm>
                <a:off x="3470" y="2663"/>
                <a:ext cx="240" cy="336"/>
              </a:xfrm>
              <a:prstGeom prst="ellipse">
                <a:avLst/>
              </a:prstGeom>
              <a:solidFill>
                <a:schemeClr val="bg2"/>
              </a:solidFill>
              <a:ln w="12700">
                <a:noFill/>
                <a:round/>
                <a:headEnd/>
                <a:tailEnd/>
              </a:ln>
              <a:effectLst>
                <a:prstShdw prst="shdw17" dist="17961" dir="2700000">
                  <a:srgbClr val="4D4D4D"/>
                </a:prstShdw>
              </a:effectLst>
            </p:spPr>
            <p:txBody>
              <a:bodyPr wrap="none" tIns="0" bIns="0" anchor="ctr"/>
              <a:lstStyle/>
              <a:p>
                <a:pPr algn="ctr"/>
                <a:r>
                  <a:rPr lang="en-US" sz="1400" dirty="0"/>
                  <a:t>#1</a:t>
                </a:r>
                <a:endParaRPr lang="en-US" sz="1400" dirty="0">
                  <a:solidFill>
                    <a:schemeClr val="tx1"/>
                  </a:solidFill>
                </a:endParaRPr>
              </a:p>
            </p:txBody>
          </p:sp>
        </p:grpSp>
        <p:sp>
          <p:nvSpPr>
            <p:cNvPr id="15" name="Oval 26"/>
            <p:cNvSpPr>
              <a:spLocks noChangeArrowheads="1"/>
            </p:cNvSpPr>
            <p:nvPr/>
          </p:nvSpPr>
          <p:spPr bwMode="auto">
            <a:xfrm>
              <a:off x="5956300" y="5105400"/>
              <a:ext cx="1600200" cy="990600"/>
            </a:xfrm>
            <a:prstGeom prst="ellipse">
              <a:avLst/>
            </a:prstGeom>
            <a:solidFill>
              <a:srgbClr val="FF9966"/>
            </a:solidFill>
            <a:ln w="12700">
              <a:noFill/>
              <a:round/>
              <a:headEnd/>
              <a:tailEnd/>
            </a:ln>
            <a:effectLst>
              <a:prstShdw prst="shdw17" dist="17961" dir="2700000">
                <a:srgbClr val="995C3D">
                  <a:alpha val="74997"/>
                </a:srgbClr>
              </a:prstShdw>
            </a:effectLst>
          </p:spPr>
          <p:txBody>
            <a:bodyPr wrap="none" tIns="0" bIns="0" anchor="ctr"/>
            <a:lstStyle/>
            <a:p>
              <a:endParaRPr lang="en-US" b="1" dirty="0">
                <a:solidFill>
                  <a:schemeClr val="tx1"/>
                </a:solidFill>
              </a:endParaRPr>
            </a:p>
          </p:txBody>
        </p:sp>
        <p:sp>
          <p:nvSpPr>
            <p:cNvPr id="16" name="Oval 27"/>
            <p:cNvSpPr>
              <a:spLocks noChangeArrowheads="1"/>
            </p:cNvSpPr>
            <p:nvPr/>
          </p:nvSpPr>
          <p:spPr bwMode="auto">
            <a:xfrm>
              <a:off x="6108700" y="5334000"/>
              <a:ext cx="381000" cy="533400"/>
            </a:xfrm>
            <a:prstGeom prst="ellipse">
              <a:avLst/>
            </a:prstGeom>
            <a:solidFill>
              <a:schemeClr val="bg2"/>
            </a:solidFill>
            <a:ln w="12700">
              <a:noFill/>
              <a:round/>
              <a:headEnd/>
              <a:tailEnd/>
            </a:ln>
            <a:effectLst>
              <a:prstShdw prst="shdw17" dist="17961" dir="2700000">
                <a:srgbClr val="4D4D4D"/>
              </a:prstShdw>
            </a:effectLst>
          </p:spPr>
          <p:txBody>
            <a:bodyPr wrap="none" tIns="0" bIns="0" anchor="ctr"/>
            <a:lstStyle/>
            <a:p>
              <a:pPr algn="ctr"/>
              <a:r>
                <a:rPr lang="en-US" sz="1400" dirty="0"/>
                <a:t>#1</a:t>
              </a:r>
              <a:endParaRPr lang="en-US" sz="1400" dirty="0">
                <a:solidFill>
                  <a:schemeClr val="tx1"/>
                </a:solidFill>
              </a:endParaRPr>
            </a:p>
          </p:txBody>
        </p:sp>
        <p:sp>
          <p:nvSpPr>
            <p:cNvPr id="17" name="Oval 28"/>
            <p:cNvSpPr>
              <a:spLocks noChangeArrowheads="1"/>
            </p:cNvSpPr>
            <p:nvPr/>
          </p:nvSpPr>
          <p:spPr bwMode="auto">
            <a:xfrm>
              <a:off x="6565900" y="5181600"/>
              <a:ext cx="381000" cy="533400"/>
            </a:xfrm>
            <a:prstGeom prst="ellipse">
              <a:avLst/>
            </a:prstGeom>
            <a:solidFill>
              <a:schemeClr val="bg2"/>
            </a:solidFill>
            <a:ln w="12700">
              <a:noFill/>
              <a:round/>
              <a:headEnd/>
              <a:tailEnd/>
            </a:ln>
            <a:effectLst>
              <a:prstShdw prst="shdw17" dist="17961" dir="2700000">
                <a:srgbClr val="4D4D4D"/>
              </a:prstShdw>
            </a:effectLst>
          </p:spPr>
          <p:txBody>
            <a:bodyPr wrap="none" tIns="0" bIns="0" anchor="ctr"/>
            <a:lstStyle/>
            <a:p>
              <a:pPr algn="ctr"/>
              <a:r>
                <a:rPr lang="en-US" sz="1400" dirty="0"/>
                <a:t>#2</a:t>
              </a:r>
              <a:endParaRPr lang="en-US" sz="1400" dirty="0">
                <a:solidFill>
                  <a:schemeClr val="tx1"/>
                </a:solidFill>
              </a:endParaRPr>
            </a:p>
          </p:txBody>
        </p:sp>
        <p:sp>
          <p:nvSpPr>
            <p:cNvPr id="18" name="Oval 29"/>
            <p:cNvSpPr>
              <a:spLocks noChangeArrowheads="1"/>
            </p:cNvSpPr>
            <p:nvPr/>
          </p:nvSpPr>
          <p:spPr bwMode="auto">
            <a:xfrm>
              <a:off x="7023100" y="5410200"/>
              <a:ext cx="381000" cy="533400"/>
            </a:xfrm>
            <a:prstGeom prst="ellipse">
              <a:avLst/>
            </a:prstGeom>
            <a:solidFill>
              <a:schemeClr val="bg2"/>
            </a:solidFill>
            <a:ln w="12700">
              <a:noFill/>
              <a:round/>
              <a:headEnd/>
              <a:tailEnd/>
            </a:ln>
            <a:effectLst>
              <a:prstShdw prst="shdw17" dist="17961" dir="2700000">
                <a:srgbClr val="4D4D4D"/>
              </a:prstShdw>
            </a:effectLst>
          </p:spPr>
          <p:txBody>
            <a:bodyPr wrap="none" tIns="0" bIns="0" anchor="ctr"/>
            <a:lstStyle/>
            <a:p>
              <a:pPr algn="ctr"/>
              <a:r>
                <a:rPr lang="en-US" sz="1400" dirty="0"/>
                <a:t>#3</a:t>
              </a:r>
              <a:endParaRPr lang="en-US" sz="1400" dirty="0">
                <a:solidFill>
                  <a:schemeClr val="tx1"/>
                </a:solidFill>
              </a:endParaRPr>
            </a:p>
          </p:txBody>
        </p:sp>
        <p:sp>
          <p:nvSpPr>
            <p:cNvPr id="19" name="Text Box 31"/>
            <p:cNvSpPr txBox="1">
              <a:spLocks noChangeArrowheads="1"/>
            </p:cNvSpPr>
            <p:nvPr/>
          </p:nvSpPr>
          <p:spPr bwMode="auto">
            <a:xfrm>
              <a:off x="5499100" y="6036447"/>
              <a:ext cx="3019962" cy="352147"/>
            </a:xfrm>
            <a:prstGeom prst="rect">
              <a:avLst/>
            </a:prstGeom>
            <a:noFill/>
            <a:ln w="12700">
              <a:noFill/>
              <a:miter lim="800000"/>
              <a:headEnd/>
              <a:tailEnd/>
            </a:ln>
          </p:spPr>
          <p:txBody>
            <a:bodyPr wrap="none" tIns="0" bIns="0" anchor="ctr">
              <a:spAutoFit/>
            </a:bodyPr>
            <a:lstStyle/>
            <a:p>
              <a:r>
                <a:rPr lang="en-US" dirty="0">
                  <a:solidFill>
                    <a:schemeClr val="tx1"/>
                  </a:solidFill>
                  <a:latin typeface="+mn-lt"/>
                </a:rPr>
                <a:t>Secondary Site </a:t>
              </a:r>
              <a:r>
                <a:rPr lang="en-US" dirty="0" smtClean="0">
                  <a:solidFill>
                    <a:schemeClr val="tx1"/>
                  </a:solidFill>
                  <a:latin typeface="+mn-lt"/>
                </a:rPr>
                <a:t>A</a:t>
              </a:r>
            </a:p>
          </p:txBody>
        </p:sp>
        <p:sp>
          <p:nvSpPr>
            <p:cNvPr id="20" name="Text Box 32"/>
            <p:cNvSpPr txBox="1">
              <a:spLocks noChangeArrowheads="1"/>
            </p:cNvSpPr>
            <p:nvPr/>
          </p:nvSpPr>
          <p:spPr bwMode="auto">
            <a:xfrm>
              <a:off x="5565927" y="4025340"/>
              <a:ext cx="3041326" cy="352147"/>
            </a:xfrm>
            <a:prstGeom prst="rect">
              <a:avLst/>
            </a:prstGeom>
            <a:noFill/>
            <a:ln w="12700">
              <a:noFill/>
              <a:miter lim="800000"/>
              <a:headEnd/>
              <a:tailEnd/>
            </a:ln>
          </p:spPr>
          <p:txBody>
            <a:bodyPr wrap="none" tIns="0" bIns="0" anchor="ctr">
              <a:spAutoFit/>
            </a:bodyPr>
            <a:lstStyle/>
            <a:p>
              <a:r>
                <a:rPr lang="en-US" dirty="0">
                  <a:solidFill>
                    <a:schemeClr val="tx1"/>
                  </a:solidFill>
                  <a:latin typeface="+mn-lt"/>
                </a:rPr>
                <a:t>Secondary Site B</a:t>
              </a:r>
            </a:p>
          </p:txBody>
        </p:sp>
        <p:sp>
          <p:nvSpPr>
            <p:cNvPr id="21" name="Text Box 34"/>
            <p:cNvSpPr txBox="1">
              <a:spLocks noChangeArrowheads="1"/>
            </p:cNvSpPr>
            <p:nvPr/>
          </p:nvSpPr>
          <p:spPr bwMode="auto">
            <a:xfrm>
              <a:off x="5041594" y="6656388"/>
              <a:ext cx="2888453" cy="430401"/>
            </a:xfrm>
            <a:prstGeom prst="rect">
              <a:avLst/>
            </a:prstGeom>
            <a:noFill/>
            <a:ln w="12700">
              <a:noFill/>
              <a:miter lim="800000"/>
              <a:headEnd/>
              <a:tailEnd/>
            </a:ln>
          </p:spPr>
          <p:txBody>
            <a:bodyPr wrap="square" tIns="0" bIns="0" anchor="ctr">
              <a:spAutoFit/>
            </a:bodyPr>
            <a:lstStyle/>
            <a:p>
              <a:r>
                <a:rPr lang="en-US" sz="2200" dirty="0" smtClean="0">
                  <a:solidFill>
                    <a:schemeClr val="tx1"/>
                  </a:solidFill>
                  <a:latin typeface="+mn-lt"/>
                </a:rPr>
                <a:t>Local Service</a:t>
              </a:r>
              <a:endParaRPr lang="en-US" sz="2200" dirty="0">
                <a:solidFill>
                  <a:schemeClr val="tx1"/>
                </a:solidFill>
                <a:latin typeface="+mn-lt"/>
              </a:endParaRPr>
            </a:p>
          </p:txBody>
        </p:sp>
        <p:grpSp>
          <p:nvGrpSpPr>
            <p:cNvPr id="22" name="Group 18"/>
            <p:cNvGrpSpPr>
              <a:grpSpLocks/>
            </p:cNvGrpSpPr>
            <p:nvPr/>
          </p:nvGrpSpPr>
          <p:grpSpPr bwMode="auto">
            <a:xfrm>
              <a:off x="4279900" y="4724400"/>
              <a:ext cx="1600200" cy="990600"/>
              <a:chOff x="2016" y="2592"/>
              <a:chExt cx="1008" cy="624"/>
            </a:xfrm>
          </p:grpSpPr>
          <p:sp>
            <p:nvSpPr>
              <p:cNvPr id="24" name="Oval 19"/>
              <p:cNvSpPr>
                <a:spLocks noChangeArrowheads="1"/>
              </p:cNvSpPr>
              <p:nvPr/>
            </p:nvSpPr>
            <p:spPr bwMode="auto">
              <a:xfrm>
                <a:off x="2016" y="2592"/>
                <a:ext cx="1008" cy="624"/>
              </a:xfrm>
              <a:prstGeom prst="ellipse">
                <a:avLst/>
              </a:prstGeom>
              <a:solidFill>
                <a:srgbClr val="FF9966"/>
              </a:solidFill>
              <a:ln w="12700">
                <a:noFill/>
                <a:round/>
                <a:headEnd/>
                <a:tailEnd/>
              </a:ln>
              <a:effectLst>
                <a:prstShdw prst="shdw17" dist="17961" dir="2700000">
                  <a:srgbClr val="995C3D">
                    <a:alpha val="74997"/>
                  </a:srgbClr>
                </a:prstShdw>
              </a:effectLst>
            </p:spPr>
            <p:txBody>
              <a:bodyPr wrap="none" tIns="0" bIns="0" anchor="ctr"/>
              <a:lstStyle/>
              <a:p>
                <a:endParaRPr lang="en-US" b="1" dirty="0">
                  <a:solidFill>
                    <a:schemeClr val="tx1"/>
                  </a:solidFill>
                </a:endParaRPr>
              </a:p>
            </p:txBody>
          </p:sp>
          <p:grpSp>
            <p:nvGrpSpPr>
              <p:cNvPr id="25" name="Group 20"/>
              <p:cNvGrpSpPr>
                <a:grpSpLocks/>
              </p:cNvGrpSpPr>
              <p:nvPr/>
            </p:nvGrpSpPr>
            <p:grpSpPr bwMode="auto">
              <a:xfrm>
                <a:off x="2256" y="2736"/>
                <a:ext cx="528" cy="336"/>
                <a:chOff x="3792" y="2832"/>
                <a:chExt cx="528" cy="336"/>
              </a:xfrm>
            </p:grpSpPr>
            <p:sp>
              <p:nvSpPr>
                <p:cNvPr id="26" name="Oval 21"/>
                <p:cNvSpPr>
                  <a:spLocks noChangeArrowheads="1"/>
                </p:cNvSpPr>
                <p:nvPr/>
              </p:nvSpPr>
              <p:spPr bwMode="auto">
                <a:xfrm>
                  <a:off x="3792" y="2832"/>
                  <a:ext cx="240" cy="336"/>
                </a:xfrm>
                <a:prstGeom prst="ellipse">
                  <a:avLst/>
                </a:prstGeom>
                <a:solidFill>
                  <a:schemeClr val="bg2"/>
                </a:solidFill>
                <a:ln w="12700">
                  <a:noFill/>
                  <a:round/>
                  <a:headEnd/>
                  <a:tailEnd/>
                </a:ln>
                <a:effectLst>
                  <a:prstShdw prst="shdw17" dist="17961" dir="2700000">
                    <a:srgbClr val="4D4D4D"/>
                  </a:prstShdw>
                </a:effectLst>
              </p:spPr>
              <p:txBody>
                <a:bodyPr wrap="none" tIns="0" bIns="0" anchor="ctr"/>
                <a:lstStyle/>
                <a:p>
                  <a:pPr algn="ctr"/>
                  <a:r>
                    <a:rPr lang="en-US" sz="1400" dirty="0"/>
                    <a:t>#1</a:t>
                  </a:r>
                  <a:endParaRPr lang="en-US" sz="1400" dirty="0">
                    <a:solidFill>
                      <a:schemeClr val="tx1"/>
                    </a:solidFill>
                  </a:endParaRPr>
                </a:p>
              </p:txBody>
            </p:sp>
            <p:sp>
              <p:nvSpPr>
                <p:cNvPr id="27" name="Oval 22"/>
                <p:cNvSpPr>
                  <a:spLocks noChangeArrowheads="1"/>
                </p:cNvSpPr>
                <p:nvPr/>
              </p:nvSpPr>
              <p:spPr bwMode="auto">
                <a:xfrm>
                  <a:off x="4080" y="2832"/>
                  <a:ext cx="240" cy="336"/>
                </a:xfrm>
                <a:prstGeom prst="ellipse">
                  <a:avLst/>
                </a:prstGeom>
                <a:solidFill>
                  <a:schemeClr val="bg2"/>
                </a:solidFill>
                <a:ln w="12700">
                  <a:noFill/>
                  <a:round/>
                  <a:headEnd/>
                  <a:tailEnd/>
                </a:ln>
                <a:effectLst>
                  <a:prstShdw prst="shdw17" dist="17961" dir="2700000">
                    <a:srgbClr val="4D4D4D"/>
                  </a:prstShdw>
                </a:effectLst>
              </p:spPr>
              <p:txBody>
                <a:bodyPr wrap="none" tIns="0" bIns="0" anchor="ctr"/>
                <a:lstStyle/>
                <a:p>
                  <a:pPr algn="ctr"/>
                  <a:r>
                    <a:rPr lang="en-US" sz="1400" dirty="0"/>
                    <a:t>#2</a:t>
                  </a:r>
                  <a:endParaRPr lang="en-US" sz="1400" dirty="0">
                    <a:solidFill>
                      <a:schemeClr val="tx1"/>
                    </a:solidFill>
                  </a:endParaRPr>
                </a:p>
              </p:txBody>
            </p:sp>
          </p:grpSp>
        </p:grpSp>
        <p:sp>
          <p:nvSpPr>
            <p:cNvPr id="23" name="Text Box 31"/>
            <p:cNvSpPr txBox="1">
              <a:spLocks noChangeArrowheads="1"/>
            </p:cNvSpPr>
            <p:nvPr/>
          </p:nvSpPr>
          <p:spPr bwMode="auto">
            <a:xfrm>
              <a:off x="3533019" y="5631259"/>
              <a:ext cx="2227631" cy="352147"/>
            </a:xfrm>
            <a:prstGeom prst="rect">
              <a:avLst/>
            </a:prstGeom>
            <a:noFill/>
            <a:ln w="12700">
              <a:noFill/>
              <a:miter lim="800000"/>
              <a:headEnd/>
              <a:tailEnd/>
            </a:ln>
          </p:spPr>
          <p:txBody>
            <a:bodyPr wrap="none" tIns="0" bIns="0" anchor="ctr">
              <a:spAutoFit/>
            </a:bodyPr>
            <a:lstStyle/>
            <a:p>
              <a:r>
                <a:rPr lang="en-US" dirty="0" smtClean="0">
                  <a:solidFill>
                    <a:schemeClr val="tx1"/>
                  </a:solidFill>
                  <a:latin typeface="+mn-lt"/>
                </a:rPr>
                <a:t>Primary Site</a:t>
              </a:r>
              <a:endParaRPr lang="en-US" dirty="0">
                <a:solidFill>
                  <a:schemeClr val="tx1"/>
                </a:solidFill>
                <a:latin typeface="+mn-lt"/>
              </a:endParaRPr>
            </a:p>
          </p:txBody>
        </p:sp>
      </p:grpSp>
      <p:sp>
        <p:nvSpPr>
          <p:cNvPr id="30" name="TextBox 29"/>
          <p:cNvSpPr txBox="1"/>
          <p:nvPr/>
        </p:nvSpPr>
        <p:spPr>
          <a:xfrm>
            <a:off x="100887" y="3835319"/>
            <a:ext cx="2836996" cy="646331"/>
          </a:xfrm>
          <a:prstGeom prst="rect">
            <a:avLst/>
          </a:prstGeom>
          <a:noFill/>
        </p:spPr>
        <p:txBody>
          <a:bodyPr wrap="square" rtlCol="0">
            <a:spAutoFit/>
          </a:bodyPr>
          <a:lstStyle/>
          <a:p>
            <a:pPr marL="114300" indent="-114300">
              <a:tabLst>
                <a:tab pos="171450" algn="l"/>
              </a:tabLst>
            </a:pPr>
            <a:r>
              <a:rPr lang="en-US" dirty="0" smtClean="0">
                <a:latin typeface="+mn-lt"/>
              </a:rPr>
              <a:t>4. Server responds with handle data</a:t>
            </a:r>
            <a:endParaRPr lang="en-US" dirty="0">
              <a:latin typeface="+mn-lt"/>
            </a:endParaRPr>
          </a:p>
        </p:txBody>
      </p:sp>
      <p:cxnSp>
        <p:nvCxnSpPr>
          <p:cNvPr id="31" name="Straight Arrow Connector 30"/>
          <p:cNvCxnSpPr/>
          <p:nvPr/>
        </p:nvCxnSpPr>
        <p:spPr>
          <a:xfrm flipH="1">
            <a:off x="4928417" y="4658453"/>
            <a:ext cx="1409288" cy="689299"/>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32" name="Straight Arrow Connector 31"/>
          <p:cNvCxnSpPr>
            <a:endCxn id="15" idx="0"/>
          </p:cNvCxnSpPr>
          <p:nvPr/>
        </p:nvCxnSpPr>
        <p:spPr>
          <a:xfrm>
            <a:off x="1398381" y="2507391"/>
            <a:ext cx="3012248" cy="24266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15" idx="1"/>
            <a:endCxn id="107" idx="2"/>
          </p:cNvCxnSpPr>
          <p:nvPr/>
        </p:nvCxnSpPr>
        <p:spPr>
          <a:xfrm flipH="1" flipV="1">
            <a:off x="1050108" y="2653229"/>
            <a:ext cx="2994389" cy="239487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nvGrpSpPr>
          <p:cNvPr id="34" name="Group 33"/>
          <p:cNvGrpSpPr/>
          <p:nvPr/>
        </p:nvGrpSpPr>
        <p:grpSpPr>
          <a:xfrm>
            <a:off x="6313613" y="3489829"/>
            <a:ext cx="2608331" cy="2521511"/>
            <a:chOff x="3490971" y="2755900"/>
            <a:chExt cx="2071570" cy="1863346"/>
          </a:xfrm>
        </p:grpSpPr>
        <p:sp>
          <p:nvSpPr>
            <p:cNvPr id="35" name="Text Box 19"/>
            <p:cNvSpPr txBox="1">
              <a:spLocks noChangeArrowheads="1"/>
            </p:cNvSpPr>
            <p:nvPr/>
          </p:nvSpPr>
          <p:spPr bwMode="auto">
            <a:xfrm>
              <a:off x="3490971" y="4096132"/>
              <a:ext cx="2071570" cy="523114"/>
            </a:xfrm>
            <a:prstGeom prst="rect">
              <a:avLst/>
            </a:prstGeom>
            <a:noFill/>
            <a:ln w="9525">
              <a:noFill/>
              <a:miter lim="800000"/>
              <a:headEnd/>
              <a:tailEnd/>
            </a:ln>
          </p:spPr>
          <p:txBody>
            <a:bodyPr wrap="none" anchor="ctr">
              <a:spAutoFit/>
            </a:bodyPr>
            <a:lstStyle/>
            <a:p>
              <a:pPr algn="ctr"/>
              <a:r>
                <a:rPr lang="en-US" sz="2000" dirty="0">
                  <a:latin typeface="+mn-lt"/>
                </a:rPr>
                <a:t>Service Information</a:t>
              </a:r>
            </a:p>
            <a:p>
              <a:pPr algn="ctr"/>
              <a:r>
                <a:rPr lang="en-US" sz="2000" dirty="0" smtClean="0">
                  <a:latin typeface="+mn-lt"/>
                </a:rPr>
                <a:t>Local </a:t>
              </a:r>
              <a:r>
                <a:rPr lang="en-US" sz="2000" dirty="0">
                  <a:latin typeface="+mn-lt"/>
                </a:rPr>
                <a:t>Handle Service </a:t>
              </a:r>
            </a:p>
          </p:txBody>
        </p:sp>
        <p:sp>
          <p:nvSpPr>
            <p:cNvPr id="36" name="Rectangle 35"/>
            <p:cNvSpPr>
              <a:spLocks noChangeArrowheads="1"/>
            </p:cNvSpPr>
            <p:nvPr/>
          </p:nvSpPr>
          <p:spPr bwMode="auto">
            <a:xfrm>
              <a:off x="3505200" y="2767590"/>
              <a:ext cx="1964811" cy="1303410"/>
            </a:xfrm>
            <a:prstGeom prst="rect">
              <a:avLst/>
            </a:prstGeom>
            <a:solidFill>
              <a:schemeClr val="bg1"/>
            </a:solidFill>
            <a:ln w="9525">
              <a:solidFill>
                <a:srgbClr val="000000"/>
              </a:solidFill>
              <a:miter lim="800000"/>
              <a:headEnd/>
              <a:tailEnd/>
            </a:ln>
          </p:spPr>
          <p:txBody>
            <a:bodyPr wrap="none" anchor="ctr"/>
            <a:lstStyle/>
            <a:p>
              <a:endParaRPr lang="en-US" b="1" dirty="0">
                <a:latin typeface="Verdana" charset="0"/>
              </a:endParaRPr>
            </a:p>
          </p:txBody>
        </p:sp>
        <p:sp>
          <p:nvSpPr>
            <p:cNvPr id="37" name="Line 24"/>
            <p:cNvSpPr>
              <a:spLocks noChangeShapeType="1"/>
            </p:cNvSpPr>
            <p:nvPr/>
          </p:nvSpPr>
          <p:spPr bwMode="auto">
            <a:xfrm>
              <a:off x="3521589" y="3363768"/>
              <a:ext cx="1964811" cy="0"/>
            </a:xfrm>
            <a:prstGeom prst="line">
              <a:avLst/>
            </a:prstGeom>
            <a:noFill/>
            <a:ln w="9525">
              <a:solidFill>
                <a:srgbClr val="000000"/>
              </a:solidFill>
              <a:round/>
              <a:headEnd/>
              <a:tailEnd/>
            </a:ln>
          </p:spPr>
          <p:txBody>
            <a:bodyPr wrap="none" anchor="ctr"/>
            <a:lstStyle/>
            <a:p>
              <a:endParaRPr lang="en-US" dirty="0"/>
            </a:p>
          </p:txBody>
        </p:sp>
        <p:sp>
          <p:nvSpPr>
            <p:cNvPr id="38" name="Line 25"/>
            <p:cNvSpPr>
              <a:spLocks noChangeShapeType="1"/>
            </p:cNvSpPr>
            <p:nvPr/>
          </p:nvSpPr>
          <p:spPr bwMode="auto">
            <a:xfrm>
              <a:off x="3521589" y="3745634"/>
              <a:ext cx="1964811" cy="0"/>
            </a:xfrm>
            <a:prstGeom prst="line">
              <a:avLst/>
            </a:prstGeom>
            <a:noFill/>
            <a:ln w="9525">
              <a:solidFill>
                <a:srgbClr val="000000"/>
              </a:solidFill>
              <a:round/>
              <a:headEnd/>
              <a:tailEnd/>
            </a:ln>
          </p:spPr>
          <p:txBody>
            <a:bodyPr wrap="none" anchor="ctr"/>
            <a:lstStyle/>
            <a:p>
              <a:endParaRPr lang="en-US" dirty="0"/>
            </a:p>
          </p:txBody>
        </p:sp>
        <p:sp>
          <p:nvSpPr>
            <p:cNvPr id="39" name="Line 26"/>
            <p:cNvSpPr>
              <a:spLocks noChangeShapeType="1"/>
            </p:cNvSpPr>
            <p:nvPr/>
          </p:nvSpPr>
          <p:spPr bwMode="auto">
            <a:xfrm>
              <a:off x="4118862" y="2755900"/>
              <a:ext cx="0" cy="1303410"/>
            </a:xfrm>
            <a:prstGeom prst="line">
              <a:avLst/>
            </a:prstGeom>
            <a:noFill/>
            <a:ln w="9525">
              <a:solidFill>
                <a:srgbClr val="000000"/>
              </a:solidFill>
              <a:round/>
              <a:headEnd/>
              <a:tailEnd/>
            </a:ln>
          </p:spPr>
          <p:txBody>
            <a:bodyPr wrap="none" anchor="ctr"/>
            <a:lstStyle/>
            <a:p>
              <a:endParaRPr lang="en-US" dirty="0"/>
            </a:p>
          </p:txBody>
        </p:sp>
        <p:sp>
          <p:nvSpPr>
            <p:cNvPr id="40" name="Line 27"/>
            <p:cNvSpPr>
              <a:spLocks noChangeShapeType="1"/>
            </p:cNvSpPr>
            <p:nvPr/>
          </p:nvSpPr>
          <p:spPr bwMode="auto">
            <a:xfrm>
              <a:off x="4461202" y="2755900"/>
              <a:ext cx="0" cy="1303410"/>
            </a:xfrm>
            <a:prstGeom prst="line">
              <a:avLst/>
            </a:prstGeom>
            <a:noFill/>
            <a:ln w="9525">
              <a:solidFill>
                <a:srgbClr val="000000"/>
              </a:solidFill>
              <a:round/>
              <a:headEnd/>
              <a:tailEnd/>
            </a:ln>
          </p:spPr>
          <p:txBody>
            <a:bodyPr wrap="none" anchor="ctr"/>
            <a:lstStyle/>
            <a:p>
              <a:endParaRPr lang="en-US" dirty="0"/>
            </a:p>
          </p:txBody>
        </p:sp>
        <p:sp>
          <p:nvSpPr>
            <p:cNvPr id="41" name="Line 28"/>
            <p:cNvSpPr>
              <a:spLocks noChangeShapeType="1"/>
            </p:cNvSpPr>
            <p:nvPr/>
          </p:nvSpPr>
          <p:spPr bwMode="auto">
            <a:xfrm>
              <a:off x="4803542" y="2755900"/>
              <a:ext cx="0" cy="1303410"/>
            </a:xfrm>
            <a:prstGeom prst="line">
              <a:avLst/>
            </a:prstGeom>
            <a:noFill/>
            <a:ln w="9525">
              <a:solidFill>
                <a:srgbClr val="000000"/>
              </a:solidFill>
              <a:round/>
              <a:headEnd/>
              <a:tailEnd/>
            </a:ln>
          </p:spPr>
          <p:txBody>
            <a:bodyPr wrap="none" anchor="ctr"/>
            <a:lstStyle/>
            <a:p>
              <a:endParaRPr lang="en-US" dirty="0"/>
            </a:p>
          </p:txBody>
        </p:sp>
        <p:sp>
          <p:nvSpPr>
            <p:cNvPr id="42" name="Line 29"/>
            <p:cNvSpPr>
              <a:spLocks noChangeShapeType="1"/>
            </p:cNvSpPr>
            <p:nvPr/>
          </p:nvSpPr>
          <p:spPr bwMode="auto">
            <a:xfrm>
              <a:off x="5144060" y="2755900"/>
              <a:ext cx="0" cy="1303410"/>
            </a:xfrm>
            <a:prstGeom prst="line">
              <a:avLst/>
            </a:prstGeom>
            <a:noFill/>
            <a:ln w="9525">
              <a:solidFill>
                <a:srgbClr val="000000"/>
              </a:solidFill>
              <a:round/>
              <a:headEnd/>
              <a:tailEnd/>
            </a:ln>
          </p:spPr>
          <p:txBody>
            <a:bodyPr wrap="none" anchor="ctr"/>
            <a:lstStyle/>
            <a:p>
              <a:endParaRPr lang="en-US" dirty="0"/>
            </a:p>
          </p:txBody>
        </p:sp>
        <p:sp>
          <p:nvSpPr>
            <p:cNvPr id="43" name="Text Box 30"/>
            <p:cNvSpPr txBox="1">
              <a:spLocks noChangeArrowheads="1"/>
            </p:cNvSpPr>
            <p:nvPr/>
          </p:nvSpPr>
          <p:spPr bwMode="auto">
            <a:xfrm>
              <a:off x="3536156" y="2852552"/>
              <a:ext cx="282450" cy="184666"/>
            </a:xfrm>
            <a:prstGeom prst="rect">
              <a:avLst/>
            </a:prstGeom>
            <a:noFill/>
            <a:ln w="9525">
              <a:noFill/>
              <a:miter lim="800000"/>
              <a:headEnd/>
              <a:tailEnd/>
            </a:ln>
          </p:spPr>
          <p:txBody>
            <a:bodyPr wrap="none" anchor="ctr">
              <a:spAutoFit/>
            </a:bodyPr>
            <a:lstStyle/>
            <a:p>
              <a:r>
                <a:rPr lang="en-US" sz="600" b="1" dirty="0" smtClean="0">
                  <a:solidFill>
                    <a:schemeClr val="tx1"/>
                  </a:solidFill>
                  <a:latin typeface="Verdana" charset="0"/>
                </a:rPr>
                <a:t>IP</a:t>
              </a:r>
              <a:endParaRPr lang="en-US" b="1" dirty="0">
                <a:solidFill>
                  <a:schemeClr val="tx1"/>
                </a:solidFill>
                <a:latin typeface="Verdana" charset="0"/>
              </a:endParaRPr>
            </a:p>
          </p:txBody>
        </p:sp>
        <p:sp>
          <p:nvSpPr>
            <p:cNvPr id="44" name="Line 31"/>
            <p:cNvSpPr>
              <a:spLocks noChangeShapeType="1"/>
            </p:cNvSpPr>
            <p:nvPr/>
          </p:nvSpPr>
          <p:spPr bwMode="auto">
            <a:xfrm>
              <a:off x="3521589" y="3016972"/>
              <a:ext cx="1964811" cy="0"/>
            </a:xfrm>
            <a:prstGeom prst="line">
              <a:avLst/>
            </a:prstGeom>
            <a:noFill/>
            <a:ln w="9525">
              <a:solidFill>
                <a:srgbClr val="000000"/>
              </a:solidFill>
              <a:round/>
              <a:headEnd/>
              <a:tailEnd/>
            </a:ln>
          </p:spPr>
          <p:txBody>
            <a:bodyPr wrap="none" anchor="ctr"/>
            <a:lstStyle/>
            <a:p>
              <a:endParaRPr lang="en-US" dirty="0"/>
            </a:p>
          </p:txBody>
        </p:sp>
        <p:sp>
          <p:nvSpPr>
            <p:cNvPr id="45" name="Text Box 32"/>
            <p:cNvSpPr txBox="1">
              <a:spLocks noChangeArrowheads="1"/>
            </p:cNvSpPr>
            <p:nvPr/>
          </p:nvSpPr>
          <p:spPr bwMode="auto">
            <a:xfrm>
              <a:off x="4115220" y="2856448"/>
              <a:ext cx="280846" cy="184666"/>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46" name="Text Box 33"/>
            <p:cNvSpPr txBox="1">
              <a:spLocks noChangeArrowheads="1"/>
            </p:cNvSpPr>
            <p:nvPr/>
          </p:nvSpPr>
          <p:spPr bwMode="auto">
            <a:xfrm>
              <a:off x="4488516" y="2835780"/>
              <a:ext cx="329593" cy="226002"/>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47" name="Text Box 34"/>
            <p:cNvSpPr txBox="1">
              <a:spLocks noChangeArrowheads="1"/>
            </p:cNvSpPr>
            <p:nvPr/>
          </p:nvSpPr>
          <p:spPr bwMode="auto">
            <a:xfrm>
              <a:off x="4827214" y="2820194"/>
              <a:ext cx="329593" cy="226002"/>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48" name="Text Box 35"/>
            <p:cNvSpPr txBox="1">
              <a:spLocks noChangeArrowheads="1"/>
            </p:cNvSpPr>
            <p:nvPr/>
          </p:nvSpPr>
          <p:spPr bwMode="auto">
            <a:xfrm>
              <a:off x="4115220" y="3009178"/>
              <a:ext cx="329593" cy="226002"/>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49" name="Text Box 36"/>
            <p:cNvSpPr txBox="1">
              <a:spLocks noChangeArrowheads="1"/>
            </p:cNvSpPr>
            <p:nvPr/>
          </p:nvSpPr>
          <p:spPr bwMode="auto">
            <a:xfrm>
              <a:off x="4115220" y="3096852"/>
              <a:ext cx="329593" cy="226002"/>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50" name="Text Box 37"/>
            <p:cNvSpPr txBox="1">
              <a:spLocks noChangeArrowheads="1"/>
            </p:cNvSpPr>
            <p:nvPr/>
          </p:nvSpPr>
          <p:spPr bwMode="auto">
            <a:xfrm>
              <a:off x="4115220" y="3182577"/>
              <a:ext cx="329593" cy="226002"/>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51" name="Text Box 38"/>
            <p:cNvSpPr txBox="1">
              <a:spLocks noChangeArrowheads="1"/>
            </p:cNvSpPr>
            <p:nvPr/>
          </p:nvSpPr>
          <p:spPr bwMode="auto">
            <a:xfrm>
              <a:off x="4115220" y="3342337"/>
              <a:ext cx="329593" cy="226002"/>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52" name="Text Box 39"/>
            <p:cNvSpPr txBox="1">
              <a:spLocks noChangeArrowheads="1"/>
            </p:cNvSpPr>
            <p:nvPr/>
          </p:nvSpPr>
          <p:spPr bwMode="auto">
            <a:xfrm>
              <a:off x="4115220" y="3428062"/>
              <a:ext cx="329593" cy="226002"/>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53" name="Text Box 40"/>
            <p:cNvSpPr txBox="1">
              <a:spLocks noChangeArrowheads="1"/>
            </p:cNvSpPr>
            <p:nvPr/>
          </p:nvSpPr>
          <p:spPr bwMode="auto">
            <a:xfrm>
              <a:off x="4115220" y="3515735"/>
              <a:ext cx="329593" cy="226002"/>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grpSp>
          <p:nvGrpSpPr>
            <p:cNvPr id="54" name="Group 41"/>
            <p:cNvGrpSpPr>
              <a:grpSpLocks/>
            </p:cNvGrpSpPr>
            <p:nvPr/>
          </p:nvGrpSpPr>
          <p:grpSpPr bwMode="auto">
            <a:xfrm>
              <a:off x="4115220" y="3685237"/>
              <a:ext cx="329593" cy="397452"/>
              <a:chOff x="670" y="1149"/>
              <a:chExt cx="185" cy="222"/>
            </a:xfrm>
          </p:grpSpPr>
          <p:sp>
            <p:nvSpPr>
              <p:cNvPr id="104" name="Text Box 42"/>
              <p:cNvSpPr txBox="1">
                <a:spLocks noChangeArrowheads="1"/>
              </p:cNvSpPr>
              <p:nvPr/>
            </p:nvSpPr>
            <p:spPr bwMode="auto">
              <a:xfrm>
                <a:off x="670" y="1149"/>
                <a:ext cx="185"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105" name="Text Box 43"/>
              <p:cNvSpPr txBox="1">
                <a:spLocks noChangeArrowheads="1"/>
              </p:cNvSpPr>
              <p:nvPr/>
            </p:nvSpPr>
            <p:spPr bwMode="auto">
              <a:xfrm>
                <a:off x="670" y="1198"/>
                <a:ext cx="185"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106" name="Text Box 44"/>
              <p:cNvSpPr txBox="1">
                <a:spLocks noChangeArrowheads="1"/>
              </p:cNvSpPr>
              <p:nvPr/>
            </p:nvSpPr>
            <p:spPr bwMode="auto">
              <a:xfrm>
                <a:off x="670" y="1246"/>
                <a:ext cx="185"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grpSp>
        <p:grpSp>
          <p:nvGrpSpPr>
            <p:cNvPr id="55" name="Group 45"/>
            <p:cNvGrpSpPr>
              <a:grpSpLocks/>
            </p:cNvGrpSpPr>
            <p:nvPr/>
          </p:nvGrpSpPr>
          <p:grpSpPr bwMode="auto">
            <a:xfrm>
              <a:off x="4488516" y="3724203"/>
              <a:ext cx="329593" cy="403297"/>
              <a:chOff x="671" y="1150"/>
              <a:chExt cx="185" cy="221"/>
            </a:xfrm>
          </p:grpSpPr>
          <p:sp>
            <p:nvSpPr>
              <p:cNvPr id="101" name="Text Box 46"/>
              <p:cNvSpPr txBox="1">
                <a:spLocks noChangeArrowheads="1"/>
              </p:cNvSpPr>
              <p:nvPr/>
            </p:nvSpPr>
            <p:spPr bwMode="auto">
              <a:xfrm>
                <a:off x="671" y="1150"/>
                <a:ext cx="185"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102" name="Text Box 47"/>
              <p:cNvSpPr txBox="1">
                <a:spLocks noChangeArrowheads="1"/>
              </p:cNvSpPr>
              <p:nvPr/>
            </p:nvSpPr>
            <p:spPr bwMode="auto">
              <a:xfrm>
                <a:off x="671" y="1197"/>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103" name="Text Box 48"/>
              <p:cNvSpPr txBox="1">
                <a:spLocks noChangeArrowheads="1"/>
              </p:cNvSpPr>
              <p:nvPr/>
            </p:nvSpPr>
            <p:spPr bwMode="auto">
              <a:xfrm>
                <a:off x="671" y="1246"/>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grpSp>
        <p:grpSp>
          <p:nvGrpSpPr>
            <p:cNvPr id="56" name="Group 49"/>
            <p:cNvGrpSpPr>
              <a:grpSpLocks/>
            </p:cNvGrpSpPr>
            <p:nvPr/>
          </p:nvGrpSpPr>
          <p:grpSpPr bwMode="auto">
            <a:xfrm>
              <a:off x="4479415" y="3367665"/>
              <a:ext cx="320489" cy="399401"/>
              <a:chOff x="670" y="1152"/>
              <a:chExt cx="180" cy="219"/>
            </a:xfrm>
          </p:grpSpPr>
          <p:sp>
            <p:nvSpPr>
              <p:cNvPr id="98" name="Text Box 50"/>
              <p:cNvSpPr txBox="1">
                <a:spLocks noChangeArrowheads="1"/>
              </p:cNvSpPr>
              <p:nvPr/>
            </p:nvSpPr>
            <p:spPr bwMode="auto">
              <a:xfrm>
                <a:off x="670" y="1152"/>
                <a:ext cx="180" cy="124"/>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99" name="Text Box 51"/>
              <p:cNvSpPr txBox="1">
                <a:spLocks noChangeArrowheads="1"/>
              </p:cNvSpPr>
              <p:nvPr/>
            </p:nvSpPr>
            <p:spPr bwMode="auto">
              <a:xfrm>
                <a:off x="670" y="1198"/>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100" name="Text Box 52"/>
              <p:cNvSpPr txBox="1">
                <a:spLocks noChangeArrowheads="1"/>
              </p:cNvSpPr>
              <p:nvPr/>
            </p:nvSpPr>
            <p:spPr bwMode="auto">
              <a:xfrm>
                <a:off x="670" y="1246"/>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grpSp>
        <p:grpSp>
          <p:nvGrpSpPr>
            <p:cNvPr id="57" name="Group 53"/>
            <p:cNvGrpSpPr>
              <a:grpSpLocks/>
            </p:cNvGrpSpPr>
            <p:nvPr/>
          </p:nvGrpSpPr>
          <p:grpSpPr bwMode="auto">
            <a:xfrm>
              <a:off x="4479415" y="3028661"/>
              <a:ext cx="320489" cy="403297"/>
              <a:chOff x="670" y="1150"/>
              <a:chExt cx="180" cy="221"/>
            </a:xfrm>
          </p:grpSpPr>
          <p:sp>
            <p:nvSpPr>
              <p:cNvPr id="95" name="Text Box 54"/>
              <p:cNvSpPr txBox="1">
                <a:spLocks noChangeArrowheads="1"/>
              </p:cNvSpPr>
              <p:nvPr/>
            </p:nvSpPr>
            <p:spPr bwMode="auto">
              <a:xfrm>
                <a:off x="670" y="1150"/>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96" name="Text Box 55"/>
              <p:cNvSpPr txBox="1">
                <a:spLocks noChangeArrowheads="1"/>
              </p:cNvSpPr>
              <p:nvPr/>
            </p:nvSpPr>
            <p:spPr bwMode="auto">
              <a:xfrm>
                <a:off x="670" y="1197"/>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97" name="Text Box 56"/>
              <p:cNvSpPr txBox="1">
                <a:spLocks noChangeArrowheads="1"/>
              </p:cNvSpPr>
              <p:nvPr/>
            </p:nvSpPr>
            <p:spPr bwMode="auto">
              <a:xfrm>
                <a:off x="670" y="1246"/>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grpSp>
        <p:grpSp>
          <p:nvGrpSpPr>
            <p:cNvPr id="58" name="Group 57"/>
            <p:cNvGrpSpPr>
              <a:grpSpLocks/>
            </p:cNvGrpSpPr>
            <p:nvPr/>
          </p:nvGrpSpPr>
          <p:grpSpPr bwMode="auto">
            <a:xfrm>
              <a:off x="4827218" y="3028661"/>
              <a:ext cx="320489" cy="403297"/>
              <a:chOff x="670" y="1150"/>
              <a:chExt cx="180" cy="221"/>
            </a:xfrm>
          </p:grpSpPr>
          <p:sp>
            <p:nvSpPr>
              <p:cNvPr id="92" name="Text Box 58"/>
              <p:cNvSpPr txBox="1">
                <a:spLocks noChangeArrowheads="1"/>
              </p:cNvSpPr>
              <p:nvPr/>
            </p:nvSpPr>
            <p:spPr bwMode="auto">
              <a:xfrm>
                <a:off x="670" y="1150"/>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93" name="Text Box 59"/>
              <p:cNvSpPr txBox="1">
                <a:spLocks noChangeArrowheads="1"/>
              </p:cNvSpPr>
              <p:nvPr/>
            </p:nvSpPr>
            <p:spPr bwMode="auto">
              <a:xfrm>
                <a:off x="670" y="1197"/>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94" name="Text Box 60"/>
              <p:cNvSpPr txBox="1">
                <a:spLocks noChangeArrowheads="1"/>
              </p:cNvSpPr>
              <p:nvPr/>
            </p:nvSpPr>
            <p:spPr bwMode="auto">
              <a:xfrm>
                <a:off x="670" y="1246"/>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grpSp>
        <p:grpSp>
          <p:nvGrpSpPr>
            <p:cNvPr id="59" name="Group 61"/>
            <p:cNvGrpSpPr>
              <a:grpSpLocks/>
            </p:cNvGrpSpPr>
            <p:nvPr/>
          </p:nvGrpSpPr>
          <p:grpSpPr bwMode="auto">
            <a:xfrm>
              <a:off x="5193226" y="3028661"/>
              <a:ext cx="274964" cy="403297"/>
              <a:chOff x="683" y="1150"/>
              <a:chExt cx="155" cy="221"/>
            </a:xfrm>
          </p:grpSpPr>
          <p:sp>
            <p:nvSpPr>
              <p:cNvPr id="89" name="Text Box 62"/>
              <p:cNvSpPr txBox="1">
                <a:spLocks noChangeArrowheads="1"/>
              </p:cNvSpPr>
              <p:nvPr/>
            </p:nvSpPr>
            <p:spPr bwMode="auto">
              <a:xfrm>
                <a:off x="683" y="1150"/>
                <a:ext cx="155"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a:t>
                </a:r>
                <a:endParaRPr lang="en-US" b="1" dirty="0">
                  <a:solidFill>
                    <a:schemeClr val="tx1"/>
                  </a:solidFill>
                  <a:latin typeface="Verdana" charset="0"/>
                </a:endParaRPr>
              </a:p>
            </p:txBody>
          </p:sp>
          <p:sp>
            <p:nvSpPr>
              <p:cNvPr id="90" name="Text Box 63"/>
              <p:cNvSpPr txBox="1">
                <a:spLocks noChangeArrowheads="1"/>
              </p:cNvSpPr>
              <p:nvPr/>
            </p:nvSpPr>
            <p:spPr bwMode="auto">
              <a:xfrm>
                <a:off x="683" y="1197"/>
                <a:ext cx="155"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a:t>
                </a:r>
                <a:endParaRPr lang="en-US" b="1" dirty="0">
                  <a:solidFill>
                    <a:schemeClr val="tx1"/>
                  </a:solidFill>
                  <a:latin typeface="Verdana" charset="0"/>
                </a:endParaRPr>
              </a:p>
            </p:txBody>
          </p:sp>
          <p:sp>
            <p:nvSpPr>
              <p:cNvPr id="91" name="Text Box 64"/>
              <p:cNvSpPr txBox="1">
                <a:spLocks noChangeArrowheads="1"/>
              </p:cNvSpPr>
              <p:nvPr/>
            </p:nvSpPr>
            <p:spPr bwMode="auto">
              <a:xfrm>
                <a:off x="683" y="1246"/>
                <a:ext cx="155"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a:t>
                </a:r>
                <a:endParaRPr lang="en-US" b="1" dirty="0">
                  <a:solidFill>
                    <a:schemeClr val="tx1"/>
                  </a:solidFill>
                  <a:latin typeface="Verdana" charset="0"/>
                </a:endParaRPr>
              </a:p>
            </p:txBody>
          </p:sp>
        </p:grpSp>
        <p:grpSp>
          <p:nvGrpSpPr>
            <p:cNvPr id="60" name="Group 65"/>
            <p:cNvGrpSpPr>
              <a:grpSpLocks/>
            </p:cNvGrpSpPr>
            <p:nvPr/>
          </p:nvGrpSpPr>
          <p:grpSpPr bwMode="auto">
            <a:xfrm>
              <a:off x="4827218" y="3367665"/>
              <a:ext cx="320489" cy="399401"/>
              <a:chOff x="670" y="1152"/>
              <a:chExt cx="180" cy="219"/>
            </a:xfrm>
          </p:grpSpPr>
          <p:sp>
            <p:nvSpPr>
              <p:cNvPr id="86" name="Text Box 66"/>
              <p:cNvSpPr txBox="1">
                <a:spLocks noChangeArrowheads="1"/>
              </p:cNvSpPr>
              <p:nvPr/>
            </p:nvSpPr>
            <p:spPr bwMode="auto">
              <a:xfrm>
                <a:off x="670" y="1152"/>
                <a:ext cx="180" cy="124"/>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87" name="Text Box 67"/>
              <p:cNvSpPr txBox="1">
                <a:spLocks noChangeArrowheads="1"/>
              </p:cNvSpPr>
              <p:nvPr/>
            </p:nvSpPr>
            <p:spPr bwMode="auto">
              <a:xfrm>
                <a:off x="670" y="1198"/>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88" name="Text Box 68"/>
              <p:cNvSpPr txBox="1">
                <a:spLocks noChangeArrowheads="1"/>
              </p:cNvSpPr>
              <p:nvPr/>
            </p:nvSpPr>
            <p:spPr bwMode="auto">
              <a:xfrm>
                <a:off x="670" y="1246"/>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grpSp>
        <p:grpSp>
          <p:nvGrpSpPr>
            <p:cNvPr id="61" name="Group 69"/>
            <p:cNvGrpSpPr>
              <a:grpSpLocks/>
            </p:cNvGrpSpPr>
            <p:nvPr/>
          </p:nvGrpSpPr>
          <p:grpSpPr bwMode="auto">
            <a:xfrm>
              <a:off x="5193226" y="3359872"/>
              <a:ext cx="274964" cy="397452"/>
              <a:chOff x="683" y="1152"/>
              <a:chExt cx="155" cy="219"/>
            </a:xfrm>
          </p:grpSpPr>
          <p:sp>
            <p:nvSpPr>
              <p:cNvPr id="83" name="Text Box 70"/>
              <p:cNvSpPr txBox="1">
                <a:spLocks noChangeArrowheads="1"/>
              </p:cNvSpPr>
              <p:nvPr/>
            </p:nvSpPr>
            <p:spPr bwMode="auto">
              <a:xfrm>
                <a:off x="683" y="1152"/>
                <a:ext cx="155"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a:t>
                </a:r>
                <a:endParaRPr lang="en-US" b="1" dirty="0">
                  <a:solidFill>
                    <a:schemeClr val="tx1"/>
                  </a:solidFill>
                  <a:latin typeface="Verdana" charset="0"/>
                </a:endParaRPr>
              </a:p>
            </p:txBody>
          </p:sp>
          <p:sp>
            <p:nvSpPr>
              <p:cNvPr id="84" name="Text Box 71"/>
              <p:cNvSpPr txBox="1">
                <a:spLocks noChangeArrowheads="1"/>
              </p:cNvSpPr>
              <p:nvPr/>
            </p:nvSpPr>
            <p:spPr bwMode="auto">
              <a:xfrm>
                <a:off x="683" y="1198"/>
                <a:ext cx="155"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a:t>
                </a:r>
                <a:endParaRPr lang="en-US" b="1" dirty="0">
                  <a:solidFill>
                    <a:schemeClr val="tx1"/>
                  </a:solidFill>
                  <a:latin typeface="Verdana" charset="0"/>
                </a:endParaRPr>
              </a:p>
            </p:txBody>
          </p:sp>
          <p:sp>
            <p:nvSpPr>
              <p:cNvPr id="85" name="Text Box 72"/>
              <p:cNvSpPr txBox="1">
                <a:spLocks noChangeArrowheads="1"/>
              </p:cNvSpPr>
              <p:nvPr/>
            </p:nvSpPr>
            <p:spPr bwMode="auto">
              <a:xfrm>
                <a:off x="683" y="1246"/>
                <a:ext cx="155"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a:t>
                </a:r>
                <a:endParaRPr lang="en-US" b="1" dirty="0">
                  <a:solidFill>
                    <a:schemeClr val="tx1"/>
                  </a:solidFill>
                  <a:latin typeface="Verdana" charset="0"/>
                </a:endParaRPr>
              </a:p>
            </p:txBody>
          </p:sp>
        </p:grpSp>
        <p:grpSp>
          <p:nvGrpSpPr>
            <p:cNvPr id="62" name="Group 73"/>
            <p:cNvGrpSpPr>
              <a:grpSpLocks/>
            </p:cNvGrpSpPr>
            <p:nvPr/>
          </p:nvGrpSpPr>
          <p:grpSpPr bwMode="auto">
            <a:xfrm>
              <a:off x="4827218" y="3724203"/>
              <a:ext cx="320489" cy="403297"/>
              <a:chOff x="670" y="1150"/>
              <a:chExt cx="180" cy="221"/>
            </a:xfrm>
          </p:grpSpPr>
          <p:sp>
            <p:nvSpPr>
              <p:cNvPr id="80" name="Text Box 74"/>
              <p:cNvSpPr txBox="1">
                <a:spLocks noChangeArrowheads="1"/>
              </p:cNvSpPr>
              <p:nvPr/>
            </p:nvSpPr>
            <p:spPr bwMode="auto">
              <a:xfrm>
                <a:off x="670" y="1150"/>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81" name="Text Box 75"/>
              <p:cNvSpPr txBox="1">
                <a:spLocks noChangeArrowheads="1"/>
              </p:cNvSpPr>
              <p:nvPr/>
            </p:nvSpPr>
            <p:spPr bwMode="auto">
              <a:xfrm>
                <a:off x="670" y="1197"/>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sp>
            <p:nvSpPr>
              <p:cNvPr id="82" name="Text Box 76"/>
              <p:cNvSpPr txBox="1">
                <a:spLocks noChangeArrowheads="1"/>
              </p:cNvSpPr>
              <p:nvPr/>
            </p:nvSpPr>
            <p:spPr bwMode="auto">
              <a:xfrm>
                <a:off x="670" y="1246"/>
                <a:ext cx="180"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a:t>
                </a:r>
                <a:endParaRPr lang="en-US" b="1" dirty="0">
                  <a:solidFill>
                    <a:schemeClr val="tx1"/>
                  </a:solidFill>
                  <a:latin typeface="Verdana" charset="0"/>
                </a:endParaRPr>
              </a:p>
            </p:txBody>
          </p:sp>
        </p:grpSp>
        <p:grpSp>
          <p:nvGrpSpPr>
            <p:cNvPr id="63" name="Group 77"/>
            <p:cNvGrpSpPr>
              <a:grpSpLocks/>
            </p:cNvGrpSpPr>
            <p:nvPr/>
          </p:nvGrpSpPr>
          <p:grpSpPr bwMode="auto">
            <a:xfrm>
              <a:off x="5193226" y="3724203"/>
              <a:ext cx="274964" cy="403297"/>
              <a:chOff x="683" y="1150"/>
              <a:chExt cx="155" cy="221"/>
            </a:xfrm>
          </p:grpSpPr>
          <p:sp>
            <p:nvSpPr>
              <p:cNvPr id="77" name="Text Box 78"/>
              <p:cNvSpPr txBox="1">
                <a:spLocks noChangeArrowheads="1"/>
              </p:cNvSpPr>
              <p:nvPr/>
            </p:nvSpPr>
            <p:spPr bwMode="auto">
              <a:xfrm>
                <a:off x="683" y="1150"/>
                <a:ext cx="155"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a:t>
                </a:r>
                <a:endParaRPr lang="en-US" b="1" dirty="0">
                  <a:solidFill>
                    <a:schemeClr val="tx1"/>
                  </a:solidFill>
                  <a:latin typeface="Verdana" charset="0"/>
                </a:endParaRPr>
              </a:p>
            </p:txBody>
          </p:sp>
          <p:sp>
            <p:nvSpPr>
              <p:cNvPr id="78" name="Text Box 79"/>
              <p:cNvSpPr txBox="1">
                <a:spLocks noChangeArrowheads="1"/>
              </p:cNvSpPr>
              <p:nvPr/>
            </p:nvSpPr>
            <p:spPr bwMode="auto">
              <a:xfrm>
                <a:off x="683" y="1197"/>
                <a:ext cx="155"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a:t>
                </a:r>
                <a:endParaRPr lang="en-US" b="1" dirty="0">
                  <a:solidFill>
                    <a:schemeClr val="tx1"/>
                  </a:solidFill>
                  <a:latin typeface="Verdana" charset="0"/>
                </a:endParaRPr>
              </a:p>
            </p:txBody>
          </p:sp>
          <p:sp>
            <p:nvSpPr>
              <p:cNvPr id="79" name="Text Box 80"/>
              <p:cNvSpPr txBox="1">
                <a:spLocks noChangeArrowheads="1"/>
              </p:cNvSpPr>
              <p:nvPr/>
            </p:nvSpPr>
            <p:spPr bwMode="auto">
              <a:xfrm>
                <a:off x="683" y="1246"/>
                <a:ext cx="155"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a:t>
                </a:r>
                <a:endParaRPr lang="en-US" b="1" dirty="0">
                  <a:solidFill>
                    <a:schemeClr val="tx1"/>
                  </a:solidFill>
                  <a:latin typeface="Verdana" charset="0"/>
                </a:endParaRPr>
              </a:p>
            </p:txBody>
          </p:sp>
        </p:grpSp>
        <p:sp>
          <p:nvSpPr>
            <p:cNvPr id="64" name="Text Box 81"/>
            <p:cNvSpPr txBox="1">
              <a:spLocks noChangeArrowheads="1"/>
            </p:cNvSpPr>
            <p:nvPr/>
          </p:nvSpPr>
          <p:spPr bwMode="auto">
            <a:xfrm>
              <a:off x="5178658" y="2835780"/>
              <a:ext cx="305921" cy="226002"/>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a:t>
              </a:r>
              <a:endParaRPr lang="en-US" b="1" dirty="0">
                <a:solidFill>
                  <a:schemeClr val="tx1"/>
                </a:solidFill>
                <a:latin typeface="Verdana" charset="0"/>
              </a:endParaRPr>
            </a:p>
          </p:txBody>
        </p:sp>
        <p:grpSp>
          <p:nvGrpSpPr>
            <p:cNvPr id="65" name="Group 82"/>
            <p:cNvGrpSpPr>
              <a:grpSpLocks/>
            </p:cNvGrpSpPr>
            <p:nvPr/>
          </p:nvGrpSpPr>
          <p:grpSpPr bwMode="auto">
            <a:xfrm>
              <a:off x="3505200" y="3050100"/>
              <a:ext cx="593632" cy="358488"/>
              <a:chOff x="327" y="787"/>
              <a:chExt cx="333" cy="198"/>
            </a:xfrm>
          </p:grpSpPr>
          <p:sp>
            <p:nvSpPr>
              <p:cNvPr id="74" name="Text Box 83"/>
              <p:cNvSpPr txBox="1">
                <a:spLocks noChangeArrowheads="1"/>
              </p:cNvSpPr>
              <p:nvPr/>
            </p:nvSpPr>
            <p:spPr bwMode="auto">
              <a:xfrm>
                <a:off x="327" y="787"/>
                <a:ext cx="302"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xcccxv</a:t>
                </a:r>
                <a:endParaRPr lang="en-US" b="1" dirty="0">
                  <a:solidFill>
                    <a:schemeClr val="tx1"/>
                  </a:solidFill>
                  <a:latin typeface="Verdana" charset="0"/>
                </a:endParaRPr>
              </a:p>
            </p:txBody>
          </p:sp>
          <p:sp>
            <p:nvSpPr>
              <p:cNvPr id="75" name="Text Box 84"/>
              <p:cNvSpPr txBox="1">
                <a:spLocks noChangeArrowheads="1"/>
              </p:cNvSpPr>
              <p:nvPr/>
            </p:nvSpPr>
            <p:spPr bwMode="auto">
              <a:xfrm>
                <a:off x="418" y="826"/>
                <a:ext cx="242"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xccx</a:t>
                </a:r>
                <a:endParaRPr lang="en-US" b="1" dirty="0">
                  <a:solidFill>
                    <a:schemeClr val="tx1"/>
                  </a:solidFill>
                  <a:latin typeface="Verdana" charset="0"/>
                </a:endParaRPr>
              </a:p>
            </p:txBody>
          </p:sp>
          <p:sp>
            <p:nvSpPr>
              <p:cNvPr id="76" name="Text Box 85"/>
              <p:cNvSpPr txBox="1">
                <a:spLocks noChangeArrowheads="1"/>
              </p:cNvSpPr>
              <p:nvPr/>
            </p:nvSpPr>
            <p:spPr bwMode="auto">
              <a:xfrm>
                <a:off x="415" y="860"/>
                <a:ext cx="242"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xccx</a:t>
                </a:r>
                <a:endParaRPr lang="en-US" b="1" dirty="0">
                  <a:solidFill>
                    <a:schemeClr val="tx1"/>
                  </a:solidFill>
                  <a:latin typeface="Verdana" charset="0"/>
                </a:endParaRPr>
              </a:p>
            </p:txBody>
          </p:sp>
        </p:grpSp>
        <p:grpSp>
          <p:nvGrpSpPr>
            <p:cNvPr id="66" name="Group 86"/>
            <p:cNvGrpSpPr>
              <a:grpSpLocks/>
            </p:cNvGrpSpPr>
            <p:nvPr/>
          </p:nvGrpSpPr>
          <p:grpSpPr bwMode="auto">
            <a:xfrm>
              <a:off x="3516126" y="3355975"/>
              <a:ext cx="593632" cy="360435"/>
              <a:chOff x="327" y="786"/>
              <a:chExt cx="334" cy="199"/>
            </a:xfrm>
          </p:grpSpPr>
          <p:sp>
            <p:nvSpPr>
              <p:cNvPr id="71" name="Text Box 87"/>
              <p:cNvSpPr txBox="1">
                <a:spLocks noChangeArrowheads="1"/>
              </p:cNvSpPr>
              <p:nvPr/>
            </p:nvSpPr>
            <p:spPr bwMode="auto">
              <a:xfrm>
                <a:off x="327" y="786"/>
                <a:ext cx="303"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xcccxv</a:t>
                </a:r>
                <a:endParaRPr lang="en-US" b="1" dirty="0">
                  <a:solidFill>
                    <a:schemeClr val="tx1"/>
                  </a:solidFill>
                  <a:latin typeface="Verdana" charset="0"/>
                </a:endParaRPr>
              </a:p>
            </p:txBody>
          </p:sp>
          <p:sp>
            <p:nvSpPr>
              <p:cNvPr id="72" name="Text Box 88"/>
              <p:cNvSpPr txBox="1">
                <a:spLocks noChangeArrowheads="1"/>
              </p:cNvSpPr>
              <p:nvPr/>
            </p:nvSpPr>
            <p:spPr bwMode="auto">
              <a:xfrm>
                <a:off x="418" y="826"/>
                <a:ext cx="243"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xccx</a:t>
                </a:r>
                <a:endParaRPr lang="en-US" b="1" dirty="0">
                  <a:solidFill>
                    <a:schemeClr val="tx1"/>
                  </a:solidFill>
                  <a:latin typeface="Verdana" charset="0"/>
                </a:endParaRPr>
              </a:p>
            </p:txBody>
          </p:sp>
          <p:sp>
            <p:nvSpPr>
              <p:cNvPr id="73" name="Text Box 89"/>
              <p:cNvSpPr txBox="1">
                <a:spLocks noChangeArrowheads="1"/>
              </p:cNvSpPr>
              <p:nvPr/>
            </p:nvSpPr>
            <p:spPr bwMode="auto">
              <a:xfrm>
                <a:off x="415" y="860"/>
                <a:ext cx="243"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xccx</a:t>
                </a:r>
                <a:endParaRPr lang="en-US" b="1" dirty="0">
                  <a:solidFill>
                    <a:schemeClr val="tx1"/>
                  </a:solidFill>
                  <a:latin typeface="Verdana" charset="0"/>
                </a:endParaRPr>
              </a:p>
            </p:txBody>
          </p:sp>
        </p:grpSp>
        <p:grpSp>
          <p:nvGrpSpPr>
            <p:cNvPr id="67" name="Group 90"/>
            <p:cNvGrpSpPr>
              <a:grpSpLocks/>
            </p:cNvGrpSpPr>
            <p:nvPr/>
          </p:nvGrpSpPr>
          <p:grpSpPr bwMode="auto">
            <a:xfrm>
              <a:off x="3516126" y="3702772"/>
              <a:ext cx="593632" cy="362383"/>
              <a:chOff x="327" y="785"/>
              <a:chExt cx="334" cy="200"/>
            </a:xfrm>
          </p:grpSpPr>
          <p:sp>
            <p:nvSpPr>
              <p:cNvPr id="68" name="Text Box 91"/>
              <p:cNvSpPr txBox="1">
                <a:spLocks noChangeArrowheads="1"/>
              </p:cNvSpPr>
              <p:nvPr/>
            </p:nvSpPr>
            <p:spPr bwMode="auto">
              <a:xfrm>
                <a:off x="327" y="785"/>
                <a:ext cx="303"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xcccxv</a:t>
                </a:r>
                <a:endParaRPr lang="en-US" b="1" dirty="0">
                  <a:solidFill>
                    <a:schemeClr val="tx1"/>
                  </a:solidFill>
                  <a:latin typeface="Verdana" charset="0"/>
                </a:endParaRPr>
              </a:p>
            </p:txBody>
          </p:sp>
          <p:sp>
            <p:nvSpPr>
              <p:cNvPr id="69" name="Text Box 92"/>
              <p:cNvSpPr txBox="1">
                <a:spLocks noChangeArrowheads="1"/>
              </p:cNvSpPr>
              <p:nvPr/>
            </p:nvSpPr>
            <p:spPr bwMode="auto">
              <a:xfrm>
                <a:off x="418" y="827"/>
                <a:ext cx="243"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xccx</a:t>
                </a:r>
                <a:endParaRPr lang="en-US" b="1" dirty="0">
                  <a:solidFill>
                    <a:schemeClr val="tx1"/>
                  </a:solidFill>
                  <a:latin typeface="Verdana" charset="0"/>
                </a:endParaRPr>
              </a:p>
            </p:txBody>
          </p:sp>
          <p:sp>
            <p:nvSpPr>
              <p:cNvPr id="70" name="Text Box 93"/>
              <p:cNvSpPr txBox="1">
                <a:spLocks noChangeArrowheads="1"/>
              </p:cNvSpPr>
              <p:nvPr/>
            </p:nvSpPr>
            <p:spPr bwMode="auto">
              <a:xfrm>
                <a:off x="415" y="860"/>
                <a:ext cx="243" cy="125"/>
              </a:xfrm>
              <a:prstGeom prst="rect">
                <a:avLst/>
              </a:prstGeom>
              <a:noFill/>
              <a:ln w="9525">
                <a:noFill/>
                <a:miter lim="800000"/>
                <a:headEnd/>
                <a:tailEnd/>
              </a:ln>
            </p:spPr>
            <p:txBody>
              <a:bodyPr wrap="none" anchor="ctr">
                <a:spAutoFit/>
              </a:bodyPr>
              <a:lstStyle/>
              <a:p>
                <a:r>
                  <a:rPr lang="en-US" sz="600" b="1" dirty="0">
                    <a:solidFill>
                      <a:schemeClr val="tx1"/>
                    </a:solidFill>
                    <a:latin typeface="Verdana" charset="0"/>
                  </a:rPr>
                  <a:t>xccx</a:t>
                </a:r>
                <a:endParaRPr lang="en-US" b="1" dirty="0">
                  <a:solidFill>
                    <a:schemeClr val="tx1"/>
                  </a:solidFill>
                  <a:latin typeface="Verdana" charset="0"/>
                </a:endParaRPr>
              </a:p>
            </p:txBody>
          </p:sp>
        </p:grpSp>
      </p:grpSp>
      <p:pic>
        <p:nvPicPr>
          <p:cNvPr id="107" name="Picture 106" descr="User-Computer-Blu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545" y="1373938"/>
            <a:ext cx="1847125" cy="1279291"/>
          </a:xfrm>
          <a:prstGeom prst="rect">
            <a:avLst/>
          </a:prstGeom>
        </p:spPr>
      </p:pic>
    </p:spTree>
    <p:extLst>
      <p:ext uri="{BB962C8B-B14F-4D97-AF65-F5344CB8AC3E}">
        <p14:creationId xmlns:p14="http://schemas.microsoft.com/office/powerpoint/2010/main" val="71764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p:tgtEl>
                                          <p:spTgt spid="32"/>
                                        </p:tgtEl>
                                        <p:attrNameLst>
                                          <p:attrName>ppt_y</p:attrName>
                                        </p:attrNameLst>
                                      </p:cBhvr>
                                      <p:tavLst>
                                        <p:tav tm="0">
                                          <p:val>
                                            <p:strVal val="#ppt_y+#ppt_h*1.125000"/>
                                          </p:val>
                                        </p:tav>
                                        <p:tav tm="100000">
                                          <p:val>
                                            <p:strVal val="#ppt_y"/>
                                          </p:val>
                                        </p:tav>
                                      </p:tavLst>
                                    </p:anim>
                                    <p:animEffect transition="in" filter="wipe(up)">
                                      <p:cBhvr>
                                        <p:cTn id="14" dur="500"/>
                                        <p:tgtEl>
                                          <p:spTgt spid="32"/>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p:tgtEl>
                                          <p:spTgt spid="31"/>
                                        </p:tgtEl>
                                        <p:attrNameLst>
                                          <p:attrName>ppt_y</p:attrName>
                                        </p:attrNameLst>
                                      </p:cBhvr>
                                      <p:tavLst>
                                        <p:tav tm="0">
                                          <p:val>
                                            <p:strVal val="#ppt_y+#ppt_h*1.125000"/>
                                          </p:val>
                                        </p:tav>
                                        <p:tav tm="100000">
                                          <p:val>
                                            <p:strVal val="#ppt_y"/>
                                          </p:val>
                                        </p:tav>
                                      </p:tavLst>
                                    </p:anim>
                                    <p:animEffect transition="in" filter="wipe(up)">
                                      <p:cBhvr>
                                        <p:cTn id="20" dur="500"/>
                                        <p:tgtEl>
                                          <p:spTgt spid="31"/>
                                        </p:tgtEl>
                                      </p:cBhvr>
                                    </p:animEffect>
                                  </p:childTnLst>
                                </p:cTn>
                              </p:par>
                              <p:par>
                                <p:cTn id="21" presetID="1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p:tgtEl>
                                          <p:spTgt spid="34"/>
                                        </p:tgtEl>
                                        <p:attrNameLst>
                                          <p:attrName>ppt_y</p:attrName>
                                        </p:attrNameLst>
                                      </p:cBhvr>
                                      <p:tavLst>
                                        <p:tav tm="0">
                                          <p:val>
                                            <p:strVal val="#ppt_y+#ppt_h*1.125000"/>
                                          </p:val>
                                        </p:tav>
                                        <p:tav tm="100000">
                                          <p:val>
                                            <p:strVal val="#ppt_y"/>
                                          </p:val>
                                        </p:tav>
                                      </p:tavLst>
                                    </p:anim>
                                    <p:animEffect transition="in" filter="wipe(up)">
                                      <p:cBhvr>
                                        <p:cTn id="24" dur="500"/>
                                        <p:tgtEl>
                                          <p:spTgt spid="34"/>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additive="base">
                                        <p:cTn id="29" dur="500"/>
                                        <p:tgtEl>
                                          <p:spTgt spid="33"/>
                                        </p:tgtEl>
                                        <p:attrNameLst>
                                          <p:attrName>ppt_y</p:attrName>
                                        </p:attrNameLst>
                                      </p:cBhvr>
                                      <p:tavLst>
                                        <p:tav tm="0">
                                          <p:val>
                                            <p:strVal val="#ppt_y+#ppt_h*1.125000"/>
                                          </p:val>
                                        </p:tav>
                                        <p:tav tm="100000">
                                          <p:val>
                                            <p:strVal val="#ppt_y"/>
                                          </p:val>
                                        </p:tav>
                                      </p:tavLst>
                                    </p:anim>
                                    <p:animEffect transition="in" filter="wipe(up)">
                                      <p:cBhvr>
                                        <p:cTn id="30" dur="500"/>
                                        <p:tgtEl>
                                          <p:spTgt spid="33"/>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p:tgtEl>
                                          <p:spTgt spid="30"/>
                                        </p:tgtEl>
                                        <p:attrNameLst>
                                          <p:attrName>ppt_y</p:attrName>
                                        </p:attrNameLst>
                                      </p:cBhvr>
                                      <p:tavLst>
                                        <p:tav tm="0">
                                          <p:val>
                                            <p:strVal val="#ppt_y+#ppt_h*1.125000"/>
                                          </p:val>
                                        </p:tav>
                                        <p:tav tm="100000">
                                          <p:val>
                                            <p:strVal val="#ppt_y"/>
                                          </p:val>
                                        </p:tav>
                                      </p:tavLst>
                                    </p:anim>
                                    <p:animEffect transition="in" filter="wipe(up)">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PID systems and issuing authorities</a:t>
            </a:r>
            <a:endParaRPr lang="en-US" dirty="0"/>
          </a:p>
        </p:txBody>
      </p:sp>
      <p:sp>
        <p:nvSpPr>
          <p:cNvPr id="7" name="Rectangle 6"/>
          <p:cNvSpPr/>
          <p:nvPr/>
        </p:nvSpPr>
        <p:spPr>
          <a:xfrm>
            <a:off x="323528" y="1340768"/>
            <a:ext cx="8532440" cy="4032448"/>
          </a:xfrm>
          <a:prstGeom prst="rect">
            <a:avLst/>
          </a:prstGeom>
          <a:solidFill>
            <a:schemeClr val="tx2">
              <a:lumMod val="20000"/>
              <a:lumOff val="80000"/>
            </a:schemeClr>
          </a:solidFill>
          <a:ln>
            <a:solidFill>
              <a:schemeClr val="tx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7"/>
          <p:cNvGrpSpPr/>
          <p:nvPr/>
        </p:nvGrpSpPr>
        <p:grpSpPr>
          <a:xfrm>
            <a:off x="3275856" y="2708920"/>
            <a:ext cx="4536504" cy="2160240"/>
            <a:chOff x="3851920" y="2204864"/>
            <a:chExt cx="4536504" cy="2160240"/>
          </a:xfrm>
        </p:grpSpPr>
        <p:sp>
          <p:nvSpPr>
            <p:cNvPr id="9" name="Oval 8"/>
            <p:cNvSpPr/>
            <p:nvPr/>
          </p:nvSpPr>
          <p:spPr>
            <a:xfrm>
              <a:off x="3851920" y="2204864"/>
              <a:ext cx="4536504" cy="2160240"/>
            </a:xfrm>
            <a:prstGeom prst="ellipse">
              <a:avLst/>
            </a:prstGeom>
            <a:solidFill>
              <a:srgbClr val="FF6600">
                <a:alpha val="50000"/>
              </a:srgbClr>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084168" y="3140968"/>
              <a:ext cx="723425" cy="369332"/>
            </a:xfrm>
            <a:prstGeom prst="rect">
              <a:avLst/>
            </a:prstGeom>
            <a:noFill/>
            <a:ln>
              <a:noFill/>
            </a:ln>
          </p:spPr>
          <p:txBody>
            <a:bodyPr wrap="none" rtlCol="0">
              <a:spAutoFit/>
            </a:bodyPr>
            <a:lstStyle/>
            <a:p>
              <a:r>
                <a:rPr lang="en-US" dirty="0" smtClean="0"/>
                <a:t>EPIC</a:t>
              </a:r>
              <a:endParaRPr lang="en-US" dirty="0"/>
            </a:p>
          </p:txBody>
        </p:sp>
      </p:grpSp>
      <p:grpSp>
        <p:nvGrpSpPr>
          <p:cNvPr id="11" name="Group 10"/>
          <p:cNvGrpSpPr/>
          <p:nvPr/>
        </p:nvGrpSpPr>
        <p:grpSpPr>
          <a:xfrm>
            <a:off x="683568" y="2708920"/>
            <a:ext cx="4536504" cy="2160240"/>
            <a:chOff x="1259632" y="2204864"/>
            <a:chExt cx="4536504" cy="2160240"/>
          </a:xfrm>
        </p:grpSpPr>
        <p:sp>
          <p:nvSpPr>
            <p:cNvPr id="12" name="Oval 11"/>
            <p:cNvSpPr/>
            <p:nvPr/>
          </p:nvSpPr>
          <p:spPr>
            <a:xfrm>
              <a:off x="1259632" y="2204864"/>
              <a:ext cx="4536504" cy="2160240"/>
            </a:xfrm>
            <a:prstGeom prst="ellipse">
              <a:avLst/>
            </a:prstGeom>
            <a:solidFill>
              <a:srgbClr val="FFD116">
                <a:alpha val="50000"/>
              </a:srgbClr>
            </a:solidFill>
            <a:ln>
              <a:solidFill>
                <a:srgbClr val="FFD11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2771800" y="3140968"/>
              <a:ext cx="595047" cy="369332"/>
            </a:xfrm>
            <a:prstGeom prst="rect">
              <a:avLst/>
            </a:prstGeom>
            <a:noFill/>
            <a:ln>
              <a:noFill/>
            </a:ln>
          </p:spPr>
          <p:txBody>
            <a:bodyPr wrap="none" rtlCol="0">
              <a:spAutoFit/>
            </a:bodyPr>
            <a:lstStyle/>
            <a:p>
              <a:r>
                <a:rPr lang="en-US" dirty="0" smtClean="0"/>
                <a:t>DOI</a:t>
              </a:r>
              <a:endParaRPr lang="en-US" dirty="0"/>
            </a:p>
          </p:txBody>
        </p:sp>
      </p:grpSp>
      <p:sp>
        <p:nvSpPr>
          <p:cNvPr id="14" name="Oval 13"/>
          <p:cNvSpPr/>
          <p:nvPr/>
        </p:nvSpPr>
        <p:spPr>
          <a:xfrm>
            <a:off x="3275856" y="3212976"/>
            <a:ext cx="1944216" cy="1152128"/>
          </a:xfrm>
          <a:prstGeom prst="ellipse">
            <a:avLst/>
          </a:prstGeom>
          <a:solidFill>
            <a:srgbClr val="80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HANDLE</a:t>
            </a:r>
            <a:endParaRPr lang="en-US" dirty="0">
              <a:solidFill>
                <a:schemeClr val="tx1"/>
              </a:solidFill>
            </a:endParaRPr>
          </a:p>
        </p:txBody>
      </p:sp>
      <p:sp>
        <p:nvSpPr>
          <p:cNvPr id="15" name="Oval 14"/>
          <p:cNvSpPr/>
          <p:nvPr/>
        </p:nvSpPr>
        <p:spPr>
          <a:xfrm>
            <a:off x="5796136" y="2348880"/>
            <a:ext cx="1584176" cy="576064"/>
          </a:xfrm>
          <a:prstGeom prst="ellipse">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Box 15"/>
          <p:cNvSpPr txBox="1"/>
          <p:nvPr/>
        </p:nvSpPr>
        <p:spPr>
          <a:xfrm>
            <a:off x="6156176" y="2420888"/>
            <a:ext cx="928334" cy="369332"/>
          </a:xfrm>
          <a:prstGeom prst="rect">
            <a:avLst/>
          </a:prstGeom>
          <a:noFill/>
        </p:spPr>
        <p:txBody>
          <a:bodyPr wrap="none" rtlCol="0">
            <a:spAutoFit/>
          </a:bodyPr>
          <a:lstStyle/>
          <a:p>
            <a:r>
              <a:rPr lang="en-US" dirty="0" smtClean="0"/>
              <a:t>GDWG</a:t>
            </a:r>
            <a:endParaRPr lang="en-US" dirty="0"/>
          </a:p>
        </p:txBody>
      </p:sp>
      <p:grpSp>
        <p:nvGrpSpPr>
          <p:cNvPr id="17" name="Group 16"/>
          <p:cNvGrpSpPr/>
          <p:nvPr/>
        </p:nvGrpSpPr>
        <p:grpSpPr>
          <a:xfrm>
            <a:off x="6876256" y="2924944"/>
            <a:ext cx="1584176" cy="576064"/>
            <a:chOff x="6876256" y="4725144"/>
            <a:chExt cx="1584176" cy="576064"/>
          </a:xfrm>
          <a:solidFill>
            <a:srgbClr val="FF6600"/>
          </a:solidFill>
        </p:grpSpPr>
        <p:sp>
          <p:nvSpPr>
            <p:cNvPr id="18" name="Oval 17"/>
            <p:cNvSpPr/>
            <p:nvPr/>
          </p:nvSpPr>
          <p:spPr>
            <a:xfrm>
              <a:off x="6876256" y="4725144"/>
              <a:ext cx="1584176" cy="57606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9" name="TextBox 18"/>
            <p:cNvSpPr txBox="1"/>
            <p:nvPr/>
          </p:nvSpPr>
          <p:spPr>
            <a:xfrm>
              <a:off x="7037308" y="4828510"/>
              <a:ext cx="1262072" cy="369332"/>
            </a:xfrm>
            <a:prstGeom prst="rect">
              <a:avLst/>
            </a:prstGeom>
            <a:grpFill/>
            <a:ln>
              <a:solidFill>
                <a:srgbClr val="FF6600"/>
              </a:solidFill>
            </a:ln>
          </p:spPr>
          <p:txBody>
            <a:bodyPr wrap="none" rtlCol="0">
              <a:spAutoFit/>
            </a:bodyPr>
            <a:lstStyle/>
            <a:p>
              <a:r>
                <a:rPr lang="en-US" dirty="0" err="1" smtClean="0"/>
                <a:t>SURFsara</a:t>
              </a:r>
              <a:endParaRPr lang="en-US" dirty="0"/>
            </a:p>
          </p:txBody>
        </p:sp>
      </p:grpSp>
      <p:grpSp>
        <p:nvGrpSpPr>
          <p:cNvPr id="20" name="Group 19"/>
          <p:cNvGrpSpPr/>
          <p:nvPr/>
        </p:nvGrpSpPr>
        <p:grpSpPr>
          <a:xfrm>
            <a:off x="5868144" y="4581128"/>
            <a:ext cx="1584176" cy="576064"/>
            <a:chOff x="6876256" y="4725144"/>
            <a:chExt cx="1584176" cy="576064"/>
          </a:xfrm>
          <a:solidFill>
            <a:srgbClr val="FF6600"/>
          </a:solidFill>
        </p:grpSpPr>
        <p:sp>
          <p:nvSpPr>
            <p:cNvPr id="21" name="Oval 20"/>
            <p:cNvSpPr/>
            <p:nvPr/>
          </p:nvSpPr>
          <p:spPr>
            <a:xfrm>
              <a:off x="6876256" y="4725144"/>
              <a:ext cx="1584176" cy="57606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2" name="TextBox 21"/>
            <p:cNvSpPr txBox="1"/>
            <p:nvPr/>
          </p:nvSpPr>
          <p:spPr>
            <a:xfrm>
              <a:off x="7284347" y="4859868"/>
              <a:ext cx="672029" cy="369332"/>
            </a:xfrm>
            <a:prstGeom prst="rect">
              <a:avLst/>
            </a:prstGeom>
            <a:grpFill/>
            <a:ln>
              <a:solidFill>
                <a:srgbClr val="FF6600"/>
              </a:solidFill>
            </a:ln>
          </p:spPr>
          <p:txBody>
            <a:bodyPr wrap="none" rtlCol="0">
              <a:spAutoFit/>
            </a:bodyPr>
            <a:lstStyle/>
            <a:p>
              <a:r>
                <a:rPr lang="en-US" dirty="0" smtClean="0"/>
                <a:t>CSC</a:t>
              </a:r>
              <a:endParaRPr lang="en-US" dirty="0"/>
            </a:p>
          </p:txBody>
        </p:sp>
      </p:grpSp>
      <p:grpSp>
        <p:nvGrpSpPr>
          <p:cNvPr id="23" name="Group 22"/>
          <p:cNvGrpSpPr/>
          <p:nvPr/>
        </p:nvGrpSpPr>
        <p:grpSpPr>
          <a:xfrm>
            <a:off x="6983760" y="3717032"/>
            <a:ext cx="1584176" cy="576064"/>
            <a:chOff x="6876256" y="4725144"/>
            <a:chExt cx="1584176" cy="576064"/>
          </a:xfrm>
          <a:solidFill>
            <a:srgbClr val="FF6600"/>
          </a:solidFill>
        </p:grpSpPr>
        <p:sp>
          <p:nvSpPr>
            <p:cNvPr id="24" name="Oval 23"/>
            <p:cNvSpPr/>
            <p:nvPr/>
          </p:nvSpPr>
          <p:spPr>
            <a:xfrm>
              <a:off x="6876256" y="4725144"/>
              <a:ext cx="1584176" cy="576064"/>
            </a:xfrm>
            <a:prstGeom prst="ellipse">
              <a:avLst/>
            </a:prstGeom>
            <a:grp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5" name="TextBox 24"/>
            <p:cNvSpPr txBox="1"/>
            <p:nvPr/>
          </p:nvSpPr>
          <p:spPr>
            <a:xfrm>
              <a:off x="7317582" y="4828510"/>
              <a:ext cx="710802" cy="369332"/>
            </a:xfrm>
            <a:prstGeom prst="rect">
              <a:avLst/>
            </a:prstGeom>
            <a:grpFill/>
            <a:ln>
              <a:solidFill>
                <a:srgbClr val="FF6600"/>
              </a:solidFill>
            </a:ln>
          </p:spPr>
          <p:txBody>
            <a:bodyPr wrap="none" rtlCol="0">
              <a:spAutoFit/>
            </a:bodyPr>
            <a:lstStyle/>
            <a:p>
              <a:r>
                <a:rPr lang="en-US" dirty="0" err="1" smtClean="0"/>
                <a:t>grnet</a:t>
              </a:r>
              <a:endParaRPr lang="en-US" dirty="0"/>
            </a:p>
          </p:txBody>
        </p:sp>
      </p:grpSp>
      <p:sp>
        <p:nvSpPr>
          <p:cNvPr id="26" name="Oval 25"/>
          <p:cNvSpPr/>
          <p:nvPr/>
        </p:nvSpPr>
        <p:spPr>
          <a:xfrm>
            <a:off x="611560" y="2636912"/>
            <a:ext cx="1584176" cy="576064"/>
          </a:xfrm>
          <a:prstGeom prst="ellipse">
            <a:avLst/>
          </a:prstGeom>
          <a:solidFill>
            <a:srgbClr val="FFD116"/>
          </a:solidFill>
          <a:ln>
            <a:solidFill>
              <a:srgbClr val="FFD11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Oval 26"/>
          <p:cNvSpPr/>
          <p:nvPr/>
        </p:nvSpPr>
        <p:spPr>
          <a:xfrm>
            <a:off x="611560" y="4365104"/>
            <a:ext cx="1584176" cy="576064"/>
          </a:xfrm>
          <a:prstGeom prst="ellipse">
            <a:avLst/>
          </a:prstGeom>
          <a:solidFill>
            <a:srgbClr val="FFD116"/>
          </a:solidFill>
          <a:ln>
            <a:solidFill>
              <a:srgbClr val="FFD11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TextBox 27"/>
          <p:cNvSpPr txBox="1"/>
          <p:nvPr/>
        </p:nvSpPr>
        <p:spPr>
          <a:xfrm>
            <a:off x="824956" y="2699628"/>
            <a:ext cx="1082748" cy="369332"/>
          </a:xfrm>
          <a:prstGeom prst="rect">
            <a:avLst/>
          </a:prstGeom>
          <a:noFill/>
        </p:spPr>
        <p:txBody>
          <a:bodyPr wrap="none" rtlCol="0">
            <a:spAutoFit/>
          </a:bodyPr>
          <a:lstStyle/>
          <a:p>
            <a:r>
              <a:rPr lang="en-US" dirty="0" err="1" smtClean="0"/>
              <a:t>DataCite</a:t>
            </a:r>
            <a:endParaRPr lang="en-US" dirty="0"/>
          </a:p>
        </p:txBody>
      </p:sp>
      <p:sp>
        <p:nvSpPr>
          <p:cNvPr id="29" name="TextBox 28"/>
          <p:cNvSpPr txBox="1"/>
          <p:nvPr/>
        </p:nvSpPr>
        <p:spPr>
          <a:xfrm>
            <a:off x="827584" y="4509120"/>
            <a:ext cx="1159292" cy="369332"/>
          </a:xfrm>
          <a:prstGeom prst="rect">
            <a:avLst/>
          </a:prstGeom>
          <a:noFill/>
        </p:spPr>
        <p:txBody>
          <a:bodyPr wrap="none" rtlCol="0">
            <a:spAutoFit/>
          </a:bodyPr>
          <a:lstStyle/>
          <a:p>
            <a:r>
              <a:rPr lang="en-US" dirty="0" err="1" smtClean="0"/>
              <a:t>CrossRef</a:t>
            </a:r>
            <a:endParaRPr lang="en-US" dirty="0"/>
          </a:p>
        </p:txBody>
      </p:sp>
      <p:sp>
        <p:nvSpPr>
          <p:cNvPr id="30" name="TextBox 29"/>
          <p:cNvSpPr txBox="1"/>
          <p:nvPr/>
        </p:nvSpPr>
        <p:spPr>
          <a:xfrm>
            <a:off x="3635896" y="1484784"/>
            <a:ext cx="2058038" cy="369332"/>
          </a:xfrm>
          <a:prstGeom prst="rect">
            <a:avLst/>
          </a:prstGeom>
          <a:noFill/>
        </p:spPr>
        <p:txBody>
          <a:bodyPr wrap="none" rtlCol="0">
            <a:spAutoFit/>
          </a:bodyPr>
          <a:lstStyle/>
          <a:p>
            <a:r>
              <a:rPr lang="en-US" dirty="0" smtClean="0"/>
              <a:t>DONA Foundation</a:t>
            </a:r>
            <a:endParaRPr lang="en-US" dirty="0"/>
          </a:p>
        </p:txBody>
      </p:sp>
      <p:sp>
        <p:nvSpPr>
          <p:cNvPr id="31" name="4 Marcador de pie de página"/>
          <p:cNvSpPr>
            <a:spLocks noGrp="1"/>
          </p:cNvSpPr>
          <p:nvPr>
            <p:ph type="ftr" sz="quarter" idx="11"/>
          </p:nvPr>
        </p:nvSpPr>
        <p:spPr>
          <a:xfrm>
            <a:off x="3028950" y="6356351"/>
            <a:ext cx="4633722" cy="365125"/>
          </a:xfrm>
        </p:spPr>
        <p:txBody>
          <a:bodyPr/>
          <a:lstStyle/>
          <a:p>
            <a:r>
              <a:rPr lang="en-US" smtClean="0"/>
              <a:t>M3.02 – Data Life Cycle                    Fernando Aguilar</a:t>
            </a:r>
            <a:endParaRPr lang="en-US" dirty="0"/>
          </a:p>
        </p:txBody>
      </p:sp>
    </p:spTree>
    <p:extLst>
      <p:ext uri="{BB962C8B-B14F-4D97-AF65-F5344CB8AC3E}">
        <p14:creationId xmlns:p14="http://schemas.microsoft.com/office/powerpoint/2010/main" val="407317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animBg="1"/>
      <p:bldP spid="16" grpId="0"/>
      <p:bldP spid="26" grpId="0" animBg="1"/>
      <p:bldP spid="27" grpId="0" animBg="1"/>
      <p:bldP spid="28" grpId="0"/>
      <p:bldP spid="29" grpId="0"/>
      <p:bldP spid="3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PID systems and issuing authorities</a:t>
            </a:r>
            <a:endParaRPr lang="en-US" dirty="0"/>
          </a:p>
        </p:txBody>
      </p:sp>
      <p:sp>
        <p:nvSpPr>
          <p:cNvPr id="5" name="TextBox 4"/>
          <p:cNvSpPr txBox="1"/>
          <p:nvPr/>
        </p:nvSpPr>
        <p:spPr>
          <a:xfrm>
            <a:off x="381000" y="990600"/>
            <a:ext cx="7776488" cy="5201424"/>
          </a:xfrm>
          <a:prstGeom prst="rect">
            <a:avLst/>
          </a:prstGeom>
          <a:noFill/>
        </p:spPr>
        <p:txBody>
          <a:bodyPr wrap="none" rtlCol="0">
            <a:spAutoFit/>
          </a:bodyPr>
          <a:lstStyle/>
          <a:p>
            <a:r>
              <a:rPr lang="en-US" sz="2400" b="1" dirty="0" smtClean="0"/>
              <a:t>URN:NBN</a:t>
            </a:r>
            <a:endParaRPr lang="en-US" dirty="0" smtClean="0"/>
          </a:p>
          <a:p>
            <a:pPr marL="800100" lvl="1" indent="-342900">
              <a:buFont typeface="Arial"/>
              <a:buChar char="•"/>
            </a:pPr>
            <a:r>
              <a:rPr lang="en-US" sz="2000" dirty="0" smtClean="0"/>
              <a:t>Policies: PID is persistent and the data it is dereferenced to</a:t>
            </a:r>
          </a:p>
          <a:p>
            <a:pPr marL="800100" lvl="1" indent="-342900">
              <a:buFont typeface="Arial"/>
              <a:buChar char="•"/>
            </a:pPr>
            <a:r>
              <a:rPr lang="en-US" sz="2000" dirty="0" smtClean="0"/>
              <a:t>Wants to be independent from transfer protocols </a:t>
            </a:r>
          </a:p>
          <a:p>
            <a:pPr lvl="2"/>
            <a:r>
              <a:rPr lang="en-US" sz="2000" dirty="0" smtClean="0">
                <a:sym typeface="Wingdings"/>
              </a:rPr>
              <a:t> Currently all identifiers start with </a:t>
            </a:r>
            <a:r>
              <a:rPr lang="en-US" sz="2000" i="1" dirty="0" smtClean="0">
                <a:sym typeface="Wingdings"/>
              </a:rPr>
              <a:t>http</a:t>
            </a:r>
            <a:endParaRPr lang="en-US" sz="2000" dirty="0" smtClean="0">
              <a:sym typeface="Wingdings"/>
            </a:endParaRPr>
          </a:p>
          <a:p>
            <a:pPr lvl="2"/>
            <a:r>
              <a:rPr lang="en-US" sz="2000" dirty="0">
                <a:sym typeface="Wingdings"/>
              </a:rPr>
              <a:t> </a:t>
            </a:r>
            <a:r>
              <a:rPr lang="en-US" sz="2000" dirty="0" smtClean="0">
                <a:sym typeface="Wingdings"/>
              </a:rPr>
              <a:t>    </a:t>
            </a:r>
            <a:r>
              <a:rPr lang="en-US" sz="2000" dirty="0">
                <a:sym typeface="Wingdings"/>
              </a:rPr>
              <a:t>M</a:t>
            </a:r>
            <a:r>
              <a:rPr lang="en-US" sz="2000" dirty="0" smtClean="0">
                <a:sym typeface="Wingdings"/>
              </a:rPr>
              <a:t>ight change in the future</a:t>
            </a:r>
          </a:p>
          <a:p>
            <a:pPr lvl="2"/>
            <a:endParaRPr lang="en-US" sz="2000" dirty="0" smtClean="0">
              <a:sym typeface="Wingdings"/>
            </a:endParaRPr>
          </a:p>
          <a:p>
            <a:pPr lvl="0"/>
            <a:r>
              <a:rPr lang="en-US" sz="2400" b="1" dirty="0" smtClean="0"/>
              <a:t>DOI </a:t>
            </a:r>
          </a:p>
          <a:p>
            <a:pPr marL="800100" lvl="1" indent="-342900">
              <a:buFont typeface="Arial"/>
              <a:buChar char="•"/>
            </a:pPr>
            <a:r>
              <a:rPr lang="en-US" sz="2000" dirty="0" smtClean="0"/>
              <a:t>Policies: PID is persistent, data not</a:t>
            </a:r>
          </a:p>
          <a:p>
            <a:pPr marL="800100" lvl="1" indent="-342900">
              <a:buFont typeface="Arial"/>
              <a:buChar char="•"/>
            </a:pPr>
            <a:r>
              <a:rPr lang="en-US" sz="2000" dirty="0" smtClean="0"/>
              <a:t>Based on the handle system</a:t>
            </a:r>
          </a:p>
          <a:p>
            <a:pPr marL="800100" lvl="1" indent="-342900">
              <a:buFont typeface="Arial"/>
              <a:buChar char="•"/>
            </a:pPr>
            <a:r>
              <a:rPr lang="en-US" sz="2000" dirty="0" err="1"/>
              <a:t>Datacite</a:t>
            </a:r>
            <a:r>
              <a:rPr lang="en-US" sz="2000" dirty="0"/>
              <a:t>, </a:t>
            </a:r>
            <a:r>
              <a:rPr lang="en-US" sz="2000" dirty="0" err="1"/>
              <a:t>Crossref</a:t>
            </a:r>
            <a:r>
              <a:rPr lang="en-US" sz="2000" dirty="0"/>
              <a:t> are prefix issuing </a:t>
            </a:r>
            <a:r>
              <a:rPr lang="en-US" sz="2000" dirty="0" smtClean="0"/>
              <a:t>authorities</a:t>
            </a:r>
          </a:p>
          <a:p>
            <a:pPr marL="800100" lvl="1" indent="-342900">
              <a:buFont typeface="Arial"/>
              <a:buChar char="•"/>
            </a:pPr>
            <a:r>
              <a:rPr lang="en-US" sz="2000" dirty="0" smtClean="0"/>
              <a:t>Requires extra metadata, stored in another database</a:t>
            </a:r>
            <a:endParaRPr lang="en-US" sz="2000" dirty="0"/>
          </a:p>
          <a:p>
            <a:pPr lvl="1"/>
            <a:endParaRPr lang="en-US" sz="2000" dirty="0" smtClean="0"/>
          </a:p>
          <a:p>
            <a:pPr lvl="0"/>
            <a:r>
              <a:rPr lang="en-US" sz="2400" b="1" dirty="0" smtClean="0"/>
              <a:t>Both:</a:t>
            </a:r>
          </a:p>
          <a:p>
            <a:pPr marL="800100" lvl="1" indent="-342900">
              <a:buFont typeface="Arial"/>
              <a:buChar char="•"/>
            </a:pPr>
            <a:r>
              <a:rPr lang="en-US" sz="2000" dirty="0" smtClean="0"/>
              <a:t>PIDs </a:t>
            </a:r>
            <a:r>
              <a:rPr lang="en-US" sz="2000" b="1" dirty="0" smtClean="0"/>
              <a:t>point to a landing page</a:t>
            </a:r>
            <a:r>
              <a:rPr lang="en-US" sz="2000" dirty="0" smtClean="0"/>
              <a:t>, not the file itself</a:t>
            </a:r>
          </a:p>
          <a:p>
            <a:pPr lvl="1"/>
            <a:r>
              <a:rPr lang="en-US" sz="2000" dirty="0"/>
              <a:t>	</a:t>
            </a:r>
            <a:r>
              <a:rPr lang="en-US" sz="2000" dirty="0" smtClean="0">
                <a:sym typeface="Wingdings"/>
              </a:rPr>
              <a:t> </a:t>
            </a:r>
            <a:r>
              <a:rPr lang="en-US" sz="2000" b="1" dirty="0" err="1" smtClean="0">
                <a:sym typeface="Wingdings"/>
              </a:rPr>
              <a:t>Taylored</a:t>
            </a:r>
            <a:r>
              <a:rPr lang="en-US" sz="2000" b="1" dirty="0" smtClean="0">
                <a:sym typeface="Wingdings"/>
              </a:rPr>
              <a:t> towards data citation</a:t>
            </a:r>
            <a:endParaRPr lang="en-US" sz="2000" b="1" dirty="0" smtClean="0"/>
          </a:p>
          <a:p>
            <a:pPr marL="800100" lvl="1" indent="-342900">
              <a:buFont typeface="Arial"/>
              <a:buChar char="•"/>
            </a:pPr>
            <a:r>
              <a:rPr lang="en-US" sz="2000" dirty="0" smtClean="0"/>
              <a:t>User needs to provide </a:t>
            </a:r>
            <a:r>
              <a:rPr lang="en-US" sz="2000" b="1" dirty="0" smtClean="0"/>
              <a:t>a minimum set of metadata (Dublin Core)</a:t>
            </a:r>
            <a:endParaRPr lang="en-US" sz="2000" dirty="0" smtClean="0"/>
          </a:p>
        </p:txBody>
      </p:sp>
      <p:pic>
        <p:nvPicPr>
          <p:cNvPr id="6" name="Picture 5" descr="imgr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2895600"/>
            <a:ext cx="1320800" cy="1320800"/>
          </a:xfrm>
          <a:prstGeom prst="rect">
            <a:avLst/>
          </a:prstGeom>
        </p:spPr>
      </p:pic>
      <p:sp>
        <p:nvSpPr>
          <p:cNvPr id="7" name="4 Marcador de pie de página"/>
          <p:cNvSpPr>
            <a:spLocks noGrp="1"/>
          </p:cNvSpPr>
          <p:nvPr>
            <p:ph type="ftr" sz="quarter" idx="11"/>
          </p:nvPr>
        </p:nvSpPr>
        <p:spPr>
          <a:xfrm>
            <a:off x="3028950" y="6356351"/>
            <a:ext cx="4633722" cy="365125"/>
          </a:xfrm>
        </p:spPr>
        <p:txBody>
          <a:bodyPr/>
          <a:lstStyle/>
          <a:p>
            <a:r>
              <a:rPr lang="en-US" smtClean="0"/>
              <a:t>M3.02 – Data Life Cycle                    Fernando Aguilar</a:t>
            </a:r>
            <a:endParaRPr lang="en-US" dirty="0"/>
          </a:p>
        </p:txBody>
      </p:sp>
    </p:spTree>
    <p:extLst>
      <p:ext uri="{BB962C8B-B14F-4D97-AF65-F5344CB8AC3E}">
        <p14:creationId xmlns:p14="http://schemas.microsoft.com/office/powerpoint/2010/main" val="2120733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PID systems and issuing authorities</a:t>
            </a:r>
            <a:endParaRPr lang="en-US" dirty="0"/>
          </a:p>
        </p:txBody>
      </p:sp>
      <p:sp>
        <p:nvSpPr>
          <p:cNvPr id="3" name="Footer Placeholder 2"/>
          <p:cNvSpPr>
            <a:spLocks noGrp="1"/>
          </p:cNvSpPr>
          <p:nvPr>
            <p:ph type="ftr" sz="quarter" idx="11"/>
          </p:nvPr>
        </p:nvSpPr>
        <p:spPr/>
        <p:txBody>
          <a:bodyPr/>
          <a:lstStyle/>
          <a:p>
            <a:r>
              <a:rPr lang="en-US" smtClean="0">
                <a:solidFill>
                  <a:srgbClr val="1F497D"/>
                </a:solidFill>
              </a:rPr>
              <a:t>PID Training</a:t>
            </a:r>
            <a:endParaRPr lang="en-US" dirty="0">
              <a:solidFill>
                <a:srgbClr val="1F497D"/>
              </a:solidFill>
            </a:endParaRPr>
          </a:p>
        </p:txBody>
      </p:sp>
      <p:sp>
        <p:nvSpPr>
          <p:cNvPr id="5" name="TextBox 4"/>
          <p:cNvSpPr txBox="1"/>
          <p:nvPr/>
        </p:nvSpPr>
        <p:spPr>
          <a:xfrm>
            <a:off x="445008" y="1140941"/>
            <a:ext cx="6250429" cy="5940087"/>
          </a:xfrm>
          <a:prstGeom prst="rect">
            <a:avLst/>
          </a:prstGeom>
          <a:noFill/>
        </p:spPr>
        <p:txBody>
          <a:bodyPr wrap="none" rtlCol="0">
            <a:spAutoFit/>
          </a:bodyPr>
          <a:lstStyle/>
          <a:p>
            <a:r>
              <a:rPr lang="en-US" sz="2400" b="1" dirty="0" err="1" smtClean="0"/>
              <a:t>ePIC</a:t>
            </a:r>
            <a:r>
              <a:rPr lang="en-US" sz="2400" b="1" dirty="0" smtClean="0"/>
              <a:t> (European PID consortium)</a:t>
            </a:r>
          </a:p>
          <a:p>
            <a:pPr marL="800100" lvl="1" indent="-342900">
              <a:buFont typeface="Arial"/>
              <a:buChar char="•"/>
            </a:pPr>
            <a:r>
              <a:rPr lang="en-US" sz="2400" dirty="0" smtClean="0">
                <a:sym typeface="Wingdings"/>
              </a:rPr>
              <a:t>Policies: PID is persistent, data is not</a:t>
            </a:r>
          </a:p>
          <a:p>
            <a:pPr marL="800100" lvl="1" indent="-342900">
              <a:buFont typeface="Arial"/>
              <a:buChar char="•"/>
            </a:pPr>
            <a:r>
              <a:rPr lang="en-US" sz="2400" dirty="0" smtClean="0">
                <a:sym typeface="Wingdings"/>
              </a:rPr>
              <a:t>PIDs can point to anything</a:t>
            </a:r>
          </a:p>
          <a:p>
            <a:pPr marL="800100" lvl="1" indent="-342900">
              <a:buFont typeface="Arial"/>
              <a:buChar char="•"/>
            </a:pPr>
            <a:r>
              <a:rPr lang="en-US" sz="2400" dirty="0" smtClean="0">
                <a:sym typeface="Wingdings"/>
              </a:rPr>
              <a:t>Based on the handle system</a:t>
            </a:r>
          </a:p>
          <a:p>
            <a:pPr marL="800100" lvl="1" indent="-342900">
              <a:buFont typeface="Arial"/>
              <a:buChar char="•"/>
            </a:pPr>
            <a:r>
              <a:rPr lang="en-US" sz="2400" b="1" dirty="0" err="1" smtClean="0">
                <a:sym typeface="Wingdings"/>
              </a:rPr>
              <a:t>Taylored</a:t>
            </a:r>
            <a:r>
              <a:rPr lang="en-US" sz="2400" b="1" dirty="0" smtClean="0">
                <a:sym typeface="Wingdings"/>
              </a:rPr>
              <a:t> towards data identification </a:t>
            </a:r>
          </a:p>
          <a:p>
            <a:pPr lvl="1"/>
            <a:r>
              <a:rPr lang="en-US" sz="2400" b="1" dirty="0">
                <a:sym typeface="Wingdings"/>
              </a:rPr>
              <a:t>	</a:t>
            </a:r>
            <a:r>
              <a:rPr lang="en-US" sz="2400" b="1" dirty="0" smtClean="0">
                <a:sym typeface="Wingdings"/>
              </a:rPr>
              <a:t>and resolving</a:t>
            </a:r>
          </a:p>
          <a:p>
            <a:pPr marL="800100" lvl="1" indent="-342900">
              <a:buFont typeface="Arial"/>
              <a:buChar char="•"/>
            </a:pPr>
            <a:endParaRPr lang="en-US" sz="2400" dirty="0" smtClean="0">
              <a:sym typeface="Wingdings"/>
            </a:endParaRPr>
          </a:p>
          <a:p>
            <a:pPr lvl="0"/>
            <a:r>
              <a:rPr lang="en-US" sz="2400" b="1" dirty="0"/>
              <a:t>DONA foundation (</a:t>
            </a:r>
            <a:r>
              <a:rPr lang="en-US" sz="2400" b="1" dirty="0" err="1"/>
              <a:t>www.dona.net</a:t>
            </a:r>
            <a:r>
              <a:rPr lang="en-US" sz="2400" b="1" dirty="0" smtClean="0"/>
              <a:t>)</a:t>
            </a:r>
          </a:p>
          <a:p>
            <a:pPr marL="800100" lvl="1" indent="-342900">
              <a:buFont typeface="Arial"/>
              <a:buChar char="•"/>
            </a:pPr>
            <a:r>
              <a:rPr lang="en-US" sz="2400" dirty="0" smtClean="0"/>
              <a:t>Maintains global handle registry</a:t>
            </a:r>
          </a:p>
          <a:p>
            <a:pPr marL="800100" lvl="1" indent="-342900">
              <a:buFont typeface="Arial"/>
              <a:buChar char="•"/>
            </a:pPr>
            <a:r>
              <a:rPr lang="en-US" sz="2400" dirty="0" smtClean="0"/>
              <a:t>Partners:</a:t>
            </a:r>
          </a:p>
          <a:p>
            <a:pPr marL="1257300" lvl="2" indent="-342900">
              <a:buFont typeface="Arial"/>
              <a:buChar char="•"/>
            </a:pPr>
            <a:r>
              <a:rPr lang="en-US" sz="2400" dirty="0" smtClean="0"/>
              <a:t>CNRI (developer of the handle system)</a:t>
            </a:r>
          </a:p>
          <a:p>
            <a:pPr marL="1257300" lvl="2" indent="-342900">
              <a:buFont typeface="Arial"/>
              <a:buChar char="•"/>
            </a:pPr>
            <a:r>
              <a:rPr lang="en-US" sz="2400" dirty="0" smtClean="0"/>
              <a:t>GDWG (main partner in </a:t>
            </a:r>
            <a:r>
              <a:rPr lang="en-US" sz="2400" dirty="0" err="1" smtClean="0"/>
              <a:t>ePIC</a:t>
            </a:r>
            <a:r>
              <a:rPr lang="en-US" sz="2400" dirty="0" smtClean="0"/>
              <a:t>)</a:t>
            </a:r>
          </a:p>
          <a:p>
            <a:pPr marL="1257300" lvl="2" indent="-342900">
              <a:buFont typeface="Arial"/>
              <a:buChar char="•"/>
            </a:pPr>
            <a:r>
              <a:rPr lang="en-US" sz="2400" dirty="0" smtClean="0"/>
              <a:t>International DOI foundation (IDF)</a:t>
            </a:r>
          </a:p>
          <a:p>
            <a:pPr marL="342900" lvl="0" indent="-342900">
              <a:buFont typeface="Arial"/>
              <a:buChar char="•"/>
            </a:pPr>
            <a:endParaRPr lang="en-US" sz="2400" b="1" dirty="0"/>
          </a:p>
          <a:p>
            <a:pPr lvl="1"/>
            <a:endParaRPr lang="en-US" sz="2400" dirty="0" smtClean="0">
              <a:solidFill>
                <a:srgbClr val="1F497D"/>
              </a:solidFill>
              <a:sym typeface="Wingdings"/>
            </a:endParaRPr>
          </a:p>
          <a:p>
            <a:pPr marL="800100" lvl="1" indent="-342900">
              <a:buFont typeface="Arial"/>
              <a:buChar char="•"/>
            </a:pPr>
            <a:endParaRPr lang="en-US" sz="2000" dirty="0">
              <a:solidFill>
                <a:srgbClr val="1F497D"/>
              </a:solidFill>
              <a:sym typeface="Wingdings"/>
            </a:endParaRPr>
          </a:p>
        </p:txBody>
      </p:sp>
      <p:pic>
        <p:nvPicPr>
          <p:cNvPr id="11" name="Picture 10" descr="Screen Shot 2016-04-14 at 13.38.4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1905000"/>
            <a:ext cx="2627944" cy="685800"/>
          </a:xfrm>
          <a:prstGeom prst="rect">
            <a:avLst/>
          </a:prstGeom>
        </p:spPr>
      </p:pic>
      <p:pic>
        <p:nvPicPr>
          <p:cNvPr id="4" name="Picture 3" descr="Screen Shot 2017-01-05 at 12.29.5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7400" y="3928921"/>
            <a:ext cx="3060700" cy="795479"/>
          </a:xfrm>
          <a:prstGeom prst="rect">
            <a:avLst/>
          </a:prstGeom>
        </p:spPr>
      </p:pic>
    </p:spTree>
    <p:extLst>
      <p:ext uri="{BB962C8B-B14F-4D97-AF65-F5344CB8AC3E}">
        <p14:creationId xmlns:p14="http://schemas.microsoft.com/office/powerpoint/2010/main" val="50951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Handle system</a:t>
            </a:r>
            <a:endParaRPr lang="en-US" dirty="0"/>
          </a:p>
        </p:txBody>
      </p:sp>
      <p:sp>
        <p:nvSpPr>
          <p:cNvPr id="6" name="Content Placeholder 5"/>
          <p:cNvSpPr>
            <a:spLocks noGrp="1"/>
          </p:cNvSpPr>
          <p:nvPr>
            <p:ph idx="1"/>
          </p:nvPr>
        </p:nvSpPr>
        <p:spPr>
          <a:xfrm>
            <a:off x="457200" y="1371600"/>
            <a:ext cx="8229600" cy="4876800"/>
          </a:xfrm>
        </p:spPr>
        <p:txBody>
          <a:bodyPr>
            <a:normAutofit/>
          </a:bodyPr>
          <a:lstStyle/>
          <a:p>
            <a:pPr>
              <a:buFont typeface="Arial"/>
              <a:buChar char="•"/>
            </a:pPr>
            <a:r>
              <a:rPr lang="en-US" dirty="0" smtClean="0">
                <a:latin typeface="Calibri"/>
                <a:cs typeface="Calibri"/>
              </a:rPr>
              <a:t>Metadata: You can create your </a:t>
            </a:r>
            <a:r>
              <a:rPr lang="en-US" b="1" dirty="0" smtClean="0">
                <a:latin typeface="Calibri"/>
                <a:cs typeface="Calibri"/>
              </a:rPr>
              <a:t>own keyword-value pairs </a:t>
            </a:r>
            <a:r>
              <a:rPr lang="en-US" dirty="0" smtClean="0">
                <a:latin typeface="Calibri"/>
                <a:cs typeface="Calibri"/>
              </a:rPr>
              <a:t>and store them with the PID</a:t>
            </a:r>
          </a:p>
          <a:p>
            <a:pPr marL="0" indent="0">
              <a:buNone/>
            </a:pPr>
            <a:endParaRPr lang="en-US" dirty="0" smtClean="0">
              <a:latin typeface="Calibri"/>
              <a:cs typeface="Calibri"/>
            </a:endParaRPr>
          </a:p>
          <a:p>
            <a:pPr>
              <a:buFont typeface="Arial"/>
              <a:buChar char="•"/>
            </a:pPr>
            <a:r>
              <a:rPr lang="en-US" dirty="0" smtClean="0">
                <a:latin typeface="Calibri"/>
                <a:cs typeface="Calibri"/>
              </a:rPr>
              <a:t>EUDAT Policies: </a:t>
            </a:r>
          </a:p>
          <a:p>
            <a:pPr lvl="1">
              <a:buFont typeface="Arial"/>
              <a:buChar char="•"/>
            </a:pPr>
            <a:r>
              <a:rPr lang="en-US" dirty="0" smtClean="0">
                <a:latin typeface="Calibri"/>
                <a:cs typeface="Calibri"/>
              </a:rPr>
              <a:t>Handles to be maintained beyond project life time</a:t>
            </a:r>
          </a:p>
          <a:p>
            <a:pPr lvl="1">
              <a:buFont typeface="Arial"/>
              <a:buChar char="•"/>
            </a:pPr>
            <a:r>
              <a:rPr lang="en-US" dirty="0" smtClean="0">
                <a:latin typeface="Calibri"/>
                <a:cs typeface="Calibri"/>
              </a:rPr>
              <a:t>Enforce stability of PIDs to justify trust in them</a:t>
            </a:r>
          </a:p>
          <a:p>
            <a:pPr lvl="1">
              <a:buFont typeface="Arial"/>
              <a:buChar char="•"/>
            </a:pPr>
            <a:r>
              <a:rPr lang="en-US" dirty="0" smtClean="0">
                <a:latin typeface="Calibri"/>
                <a:cs typeface="Calibri"/>
              </a:rPr>
              <a:t>Handles can point to anything</a:t>
            </a:r>
          </a:p>
          <a:p>
            <a:pPr lvl="1">
              <a:buFont typeface="Arial"/>
              <a:buChar char="•"/>
            </a:pPr>
            <a:r>
              <a:rPr lang="en-US" dirty="0" smtClean="0">
                <a:latin typeface="Calibri"/>
                <a:cs typeface="Calibri"/>
              </a:rPr>
              <a:t>Handles can also be removed, they are not per se persistent</a:t>
            </a:r>
          </a:p>
          <a:p>
            <a:pPr marL="457200" lvl="1" indent="0">
              <a:buNone/>
            </a:pPr>
            <a:r>
              <a:rPr lang="is-IS" dirty="0" smtClean="0">
                <a:latin typeface="Calibri"/>
                <a:cs typeface="Calibri"/>
              </a:rPr>
              <a:t>…</a:t>
            </a:r>
          </a:p>
          <a:p>
            <a:pPr lvl="1">
              <a:buFont typeface="Wingdings" charset="0"/>
              <a:buChar char="à"/>
            </a:pPr>
            <a:r>
              <a:rPr lang="en-US" dirty="0" smtClean="0">
                <a:latin typeface="Calibri"/>
                <a:cs typeface="Calibri"/>
                <a:sym typeface="Wingdings"/>
              </a:rPr>
              <a:t>G</a:t>
            </a:r>
            <a:r>
              <a:rPr lang="is-IS" dirty="0" smtClean="0">
                <a:latin typeface="Calibri"/>
                <a:cs typeface="Calibri"/>
                <a:sym typeface="Wingdings"/>
              </a:rPr>
              <a:t>reat flexibility for adjusting the system towards your own needs</a:t>
            </a:r>
          </a:p>
          <a:p>
            <a:pPr lvl="1">
              <a:buFont typeface="Wingdings" charset="0"/>
              <a:buChar char="à"/>
            </a:pPr>
            <a:r>
              <a:rPr lang="is-IS" dirty="0" smtClean="0">
                <a:latin typeface="Calibri"/>
                <a:cs typeface="Calibri"/>
                <a:sym typeface="Wingdings"/>
              </a:rPr>
              <a:t>EUDAT provides implementations for replica tracking</a:t>
            </a:r>
          </a:p>
          <a:p>
            <a:pPr lvl="1">
              <a:buFont typeface="Wingdings" charset="0"/>
              <a:buChar char="à"/>
            </a:pPr>
            <a:r>
              <a:rPr lang="is-IS" dirty="0" smtClean="0">
                <a:latin typeface="Calibri"/>
                <a:cs typeface="Calibri"/>
                <a:sym typeface="Wingdings"/>
              </a:rPr>
              <a:t>You have to think even more carefully about how you want to facilitate data management</a:t>
            </a:r>
          </a:p>
          <a:p>
            <a:pPr marL="457200" lvl="1" indent="0">
              <a:buNone/>
            </a:pPr>
            <a:endParaRPr lang="is-IS" sz="2000" dirty="0">
              <a:solidFill>
                <a:srgbClr val="1F497D"/>
              </a:solidFill>
              <a:latin typeface="Calibri"/>
              <a:cs typeface="Calibri"/>
              <a:sym typeface="Wingdings"/>
            </a:endParaRPr>
          </a:p>
        </p:txBody>
      </p:sp>
      <p:sp>
        <p:nvSpPr>
          <p:cNvPr id="5" name="4 Marcador de pie de página"/>
          <p:cNvSpPr>
            <a:spLocks noGrp="1"/>
          </p:cNvSpPr>
          <p:nvPr>
            <p:ph type="ftr" sz="quarter" idx="11"/>
          </p:nvPr>
        </p:nvSpPr>
        <p:spPr>
          <a:xfrm>
            <a:off x="3028950" y="6356351"/>
            <a:ext cx="4633722" cy="365125"/>
          </a:xfrm>
        </p:spPr>
        <p:txBody>
          <a:bodyPr/>
          <a:lstStyle/>
          <a:p>
            <a:r>
              <a:rPr lang="en-US" smtClean="0"/>
              <a:t>M3.02 – Data Life Cycle                    Fernando Aguilar</a:t>
            </a:r>
            <a:endParaRPr lang="en-US" dirty="0"/>
          </a:p>
        </p:txBody>
      </p:sp>
    </p:spTree>
    <p:extLst>
      <p:ext uri="{BB962C8B-B14F-4D97-AF65-F5344CB8AC3E}">
        <p14:creationId xmlns:p14="http://schemas.microsoft.com/office/powerpoint/2010/main" val="42240611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whom?</a:t>
            </a:r>
            <a:endParaRPr lang="en-US" dirty="0"/>
          </a:p>
        </p:txBody>
      </p:sp>
      <p:sp>
        <p:nvSpPr>
          <p:cNvPr id="6" name="Content Placeholder 5"/>
          <p:cNvSpPr>
            <a:spLocks noGrp="1"/>
          </p:cNvSpPr>
          <p:nvPr>
            <p:ph idx="1"/>
          </p:nvPr>
        </p:nvSpPr>
        <p:spPr>
          <a:xfrm>
            <a:off x="457200" y="1036637"/>
            <a:ext cx="8229600" cy="4525963"/>
          </a:xfrm>
        </p:spPr>
        <p:txBody>
          <a:bodyPr>
            <a:noAutofit/>
          </a:bodyPr>
          <a:lstStyle/>
          <a:p>
            <a:pPr lvl="0">
              <a:buFont typeface="Arial"/>
              <a:buChar char="•"/>
            </a:pPr>
            <a:r>
              <a:rPr lang="en-US" sz="2200" dirty="0" smtClean="0">
                <a:latin typeface="Calibri"/>
                <a:cs typeface="Calibri"/>
              </a:rPr>
              <a:t>PIDs </a:t>
            </a:r>
            <a:r>
              <a:rPr lang="en-US" sz="2200" dirty="0">
                <a:latin typeface="Calibri"/>
                <a:cs typeface="Calibri"/>
              </a:rPr>
              <a:t>allow to make a </a:t>
            </a:r>
            <a:r>
              <a:rPr lang="en-US" sz="2200" b="1" dirty="0">
                <a:latin typeface="Calibri"/>
                <a:cs typeface="Calibri"/>
              </a:rPr>
              <a:t>distinction between data users and data managers</a:t>
            </a:r>
          </a:p>
          <a:p>
            <a:pPr lvl="1">
              <a:buFont typeface="Arial"/>
              <a:buChar char="•"/>
            </a:pPr>
            <a:r>
              <a:rPr lang="en-US" sz="2200" dirty="0">
                <a:latin typeface="Calibri"/>
                <a:cs typeface="Calibri"/>
              </a:rPr>
              <a:t>Data users get a PID and can directly access the data, or </a:t>
            </a:r>
            <a:r>
              <a:rPr lang="en-US" sz="2200" dirty="0" smtClean="0">
                <a:latin typeface="Calibri"/>
                <a:cs typeface="Calibri"/>
              </a:rPr>
              <a:t>the </a:t>
            </a:r>
            <a:r>
              <a:rPr lang="en-US" sz="2200" dirty="0">
                <a:latin typeface="Calibri"/>
                <a:cs typeface="Calibri"/>
              </a:rPr>
              <a:t>metadata stored with the PID</a:t>
            </a:r>
          </a:p>
          <a:p>
            <a:pPr lvl="1">
              <a:buFont typeface="Arial"/>
              <a:buChar char="•"/>
            </a:pPr>
            <a:r>
              <a:rPr lang="en-US" sz="2200" dirty="0">
                <a:latin typeface="Calibri"/>
                <a:cs typeface="Calibri"/>
              </a:rPr>
              <a:t>Pipelines can programmatically access the metadata and start specific </a:t>
            </a:r>
            <a:r>
              <a:rPr lang="en-US" sz="2200" dirty="0" smtClean="0">
                <a:latin typeface="Calibri"/>
                <a:cs typeface="Calibri"/>
              </a:rPr>
              <a:t>applications</a:t>
            </a:r>
          </a:p>
          <a:p>
            <a:pPr marL="457200" lvl="1" indent="0">
              <a:buNone/>
            </a:pPr>
            <a:endParaRPr lang="en-US" sz="2200" dirty="0">
              <a:latin typeface="Calibri"/>
              <a:cs typeface="Calibri"/>
              <a:sym typeface="Wingdings"/>
            </a:endParaRPr>
          </a:p>
          <a:p>
            <a:pPr lvl="0">
              <a:buFont typeface="Arial"/>
              <a:buChar char="•"/>
            </a:pPr>
            <a:r>
              <a:rPr lang="en-US" sz="2200" dirty="0" smtClean="0">
                <a:latin typeface="Calibri"/>
                <a:cs typeface="Calibri"/>
              </a:rPr>
              <a:t>Requires some serious thoughts about </a:t>
            </a:r>
            <a:r>
              <a:rPr lang="en-US" sz="2200" b="1" dirty="0" smtClean="0">
                <a:latin typeface="Calibri"/>
                <a:cs typeface="Calibri"/>
              </a:rPr>
              <a:t>data </a:t>
            </a:r>
            <a:r>
              <a:rPr lang="en-US" sz="2200" b="1" dirty="0" err="1" smtClean="0">
                <a:latin typeface="Calibri"/>
                <a:cs typeface="Calibri"/>
              </a:rPr>
              <a:t>organisation</a:t>
            </a:r>
            <a:r>
              <a:rPr lang="en-US" sz="2200" b="1" dirty="0" smtClean="0">
                <a:latin typeface="Calibri"/>
                <a:cs typeface="Calibri"/>
              </a:rPr>
              <a:t> </a:t>
            </a:r>
            <a:r>
              <a:rPr lang="en-US" sz="2200" dirty="0" smtClean="0">
                <a:latin typeface="Calibri"/>
                <a:cs typeface="Calibri"/>
              </a:rPr>
              <a:t>and developing the </a:t>
            </a:r>
            <a:r>
              <a:rPr lang="en-US" sz="2200" b="1" dirty="0" smtClean="0">
                <a:latin typeface="Calibri"/>
                <a:cs typeface="Calibri"/>
              </a:rPr>
              <a:t>code to put data policies into practice</a:t>
            </a:r>
            <a:r>
              <a:rPr lang="en-US" sz="2200" dirty="0" smtClean="0">
                <a:latin typeface="Calibri"/>
                <a:cs typeface="Calibri"/>
              </a:rPr>
              <a:t>, including code </a:t>
            </a:r>
            <a:r>
              <a:rPr lang="en-US" sz="2200" b="1" dirty="0" smtClean="0">
                <a:latin typeface="Calibri"/>
                <a:cs typeface="Calibri"/>
              </a:rPr>
              <a:t>maintenance</a:t>
            </a:r>
            <a:endParaRPr lang="is-IS" sz="2200" dirty="0">
              <a:latin typeface="Calibri"/>
              <a:cs typeface="Calibri"/>
              <a:sym typeface="Wingdings"/>
            </a:endParaRPr>
          </a:p>
          <a:p>
            <a:pPr lvl="1">
              <a:buFont typeface="Wingdings" charset="0"/>
              <a:buChar char="à"/>
            </a:pPr>
            <a:r>
              <a:rPr lang="is-IS" sz="2200" dirty="0">
                <a:latin typeface="Calibri"/>
                <a:cs typeface="Calibri"/>
                <a:sym typeface="Wingdings"/>
              </a:rPr>
              <a:t>For </a:t>
            </a:r>
            <a:r>
              <a:rPr lang="is-IS" sz="2200" b="1" dirty="0">
                <a:latin typeface="Calibri"/>
                <a:cs typeface="Calibri"/>
                <a:sym typeface="Wingdings"/>
              </a:rPr>
              <a:t>bigger research groups or </a:t>
            </a:r>
            <a:r>
              <a:rPr lang="is-IS" sz="2200" b="1" dirty="0" smtClean="0">
                <a:latin typeface="Calibri"/>
                <a:cs typeface="Calibri"/>
                <a:sym typeface="Wingdings"/>
              </a:rPr>
              <a:t>consortia </a:t>
            </a:r>
            <a:r>
              <a:rPr lang="is-IS" sz="2200" dirty="0">
                <a:latin typeface="Calibri"/>
                <a:cs typeface="Calibri"/>
                <a:sym typeface="Wingdings"/>
              </a:rPr>
              <a:t>working in a </a:t>
            </a:r>
            <a:r>
              <a:rPr lang="is-IS" sz="2200" b="1" dirty="0">
                <a:latin typeface="Calibri"/>
                <a:cs typeface="Calibri"/>
                <a:sym typeface="Wingdings"/>
              </a:rPr>
              <a:t>distributed data </a:t>
            </a:r>
            <a:r>
              <a:rPr lang="is-IS" sz="2200" b="1" dirty="0" smtClean="0">
                <a:latin typeface="Calibri"/>
                <a:cs typeface="Calibri"/>
                <a:sym typeface="Wingdings"/>
              </a:rPr>
              <a:t>environment</a:t>
            </a:r>
          </a:p>
          <a:p>
            <a:pPr lvl="1">
              <a:buFont typeface="Wingdings" charset="0"/>
              <a:buChar char="à"/>
            </a:pPr>
            <a:r>
              <a:rPr lang="is-IS" sz="2200" dirty="0" smtClean="0">
                <a:latin typeface="Calibri"/>
                <a:cs typeface="Calibri"/>
                <a:sym typeface="Wingdings"/>
              </a:rPr>
              <a:t>For </a:t>
            </a:r>
            <a:r>
              <a:rPr lang="is-IS" sz="2200" b="1" dirty="0" smtClean="0">
                <a:latin typeface="Calibri"/>
                <a:cs typeface="Calibri"/>
                <a:sym typeface="Wingdings"/>
              </a:rPr>
              <a:t>repositories</a:t>
            </a:r>
            <a:r>
              <a:rPr lang="is-IS" sz="2200" dirty="0" smtClean="0">
                <a:latin typeface="Calibri"/>
                <a:cs typeface="Calibri"/>
                <a:sym typeface="Wingdings"/>
              </a:rPr>
              <a:t> who are in need of a host for their PIDs</a:t>
            </a:r>
            <a:endParaRPr lang="en-US" sz="2200" dirty="0">
              <a:latin typeface="Calibri"/>
              <a:cs typeface="Calibri"/>
            </a:endParaRPr>
          </a:p>
          <a:p>
            <a:pPr lvl="0">
              <a:buFont typeface="Arial"/>
              <a:buChar char="•"/>
            </a:pPr>
            <a:endParaRPr lang="en-US" sz="2200" dirty="0" smtClean="0">
              <a:solidFill>
                <a:srgbClr val="1F497D"/>
              </a:solidFill>
              <a:latin typeface="Calibri"/>
              <a:cs typeface="Calibri"/>
            </a:endParaRPr>
          </a:p>
        </p:txBody>
      </p:sp>
      <p:sp>
        <p:nvSpPr>
          <p:cNvPr id="5" name="4 Marcador de pie de página"/>
          <p:cNvSpPr>
            <a:spLocks noGrp="1"/>
          </p:cNvSpPr>
          <p:nvPr>
            <p:ph type="ftr" sz="quarter" idx="11"/>
          </p:nvPr>
        </p:nvSpPr>
        <p:spPr>
          <a:xfrm>
            <a:off x="3028950" y="6356351"/>
            <a:ext cx="4633722" cy="365125"/>
          </a:xfrm>
        </p:spPr>
        <p:txBody>
          <a:bodyPr/>
          <a:lstStyle/>
          <a:p>
            <a:r>
              <a:rPr lang="en-US" smtClean="0"/>
              <a:t>M3.02 – Data Life Cycle                    Fernando Aguilar</a:t>
            </a:r>
            <a:endParaRPr lang="en-US" dirty="0"/>
          </a:p>
        </p:txBody>
      </p:sp>
    </p:spTree>
    <p:extLst>
      <p:ext uri="{BB962C8B-B14F-4D97-AF65-F5344CB8AC3E}">
        <p14:creationId xmlns:p14="http://schemas.microsoft.com/office/powerpoint/2010/main" val="7382766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502546" y="3275357"/>
            <a:ext cx="3816350" cy="1504873"/>
          </a:xfrm>
        </p:spPr>
        <p:txBody>
          <a:bodyPr/>
          <a:lstStyle/>
          <a:p>
            <a:r>
              <a:rPr lang="en-US" dirty="0" smtClean="0"/>
              <a:t>Themis </a:t>
            </a:r>
            <a:r>
              <a:rPr lang="en-US" dirty="0" err="1" smtClean="0"/>
              <a:t>Zamani</a:t>
            </a:r>
            <a:r>
              <a:rPr lang="en-US" dirty="0" smtClean="0"/>
              <a:t>, GRNET</a:t>
            </a:r>
          </a:p>
          <a:p>
            <a:r>
              <a:rPr lang="en-US" dirty="0" smtClean="0"/>
              <a:t>Willem </a:t>
            </a:r>
            <a:r>
              <a:rPr lang="en-US" dirty="0" err="1" smtClean="0"/>
              <a:t>Elbers</a:t>
            </a:r>
            <a:r>
              <a:rPr lang="en-US" dirty="0" smtClean="0"/>
              <a:t>, CLARIN</a:t>
            </a:r>
          </a:p>
          <a:p>
            <a:r>
              <a:rPr lang="en-US" dirty="0" smtClean="0"/>
              <a:t>Christine </a:t>
            </a:r>
            <a:r>
              <a:rPr lang="en-US" dirty="0" err="1" smtClean="0"/>
              <a:t>Staiger</a:t>
            </a:r>
            <a:r>
              <a:rPr lang="en-US" dirty="0" smtClean="0"/>
              <a:t>, </a:t>
            </a:r>
            <a:r>
              <a:rPr lang="en-US" dirty="0" err="1" smtClean="0"/>
              <a:t>SURFsara</a:t>
            </a:r>
            <a:endParaRPr lang="en-US" dirty="0" smtClean="0"/>
          </a:p>
          <a:p>
            <a:r>
              <a:rPr lang="en-US" dirty="0" err="1" smtClean="0"/>
              <a:t>Sofiane</a:t>
            </a:r>
            <a:r>
              <a:rPr lang="en-US" dirty="0" smtClean="0"/>
              <a:t> </a:t>
            </a:r>
            <a:r>
              <a:rPr lang="en-US" dirty="0" err="1" smtClean="0"/>
              <a:t>Bendoukha</a:t>
            </a:r>
            <a:r>
              <a:rPr lang="en-US" dirty="0" smtClean="0"/>
              <a:t>, DKRZ</a:t>
            </a:r>
            <a:endParaRPr lang="en-US" dirty="0"/>
          </a:p>
          <a:p>
            <a:endParaRPr lang="en-US" dirty="0"/>
          </a:p>
        </p:txBody>
      </p:sp>
      <p:sp>
        <p:nvSpPr>
          <p:cNvPr id="6" name="Content Placeholder 5"/>
          <p:cNvSpPr>
            <a:spLocks noGrp="1"/>
          </p:cNvSpPr>
          <p:nvPr>
            <p:ph sz="quarter" idx="11"/>
          </p:nvPr>
        </p:nvSpPr>
        <p:spPr/>
        <p:txBody>
          <a:bodyPr/>
          <a:lstStyle/>
          <a:p>
            <a:r>
              <a:rPr lang="en-US" dirty="0" smtClean="0"/>
              <a:t>Ellen </a:t>
            </a:r>
            <a:r>
              <a:rPr lang="en-US" dirty="0" err="1" smtClean="0"/>
              <a:t>Leenarts</a:t>
            </a:r>
            <a:r>
              <a:rPr lang="en-US" dirty="0" smtClean="0"/>
              <a:t>, DANS</a:t>
            </a:r>
          </a:p>
          <a:p>
            <a:r>
              <a:rPr lang="en-US" dirty="0" smtClean="0"/>
              <a:t>Kostas Kavoussanakis, EPCC</a:t>
            </a:r>
            <a:endParaRPr lang="en-US" dirty="0"/>
          </a:p>
        </p:txBody>
      </p:sp>
      <p:sp>
        <p:nvSpPr>
          <p:cNvPr id="4" name="Title 3"/>
          <p:cNvSpPr>
            <a:spLocks noGrp="1"/>
          </p:cNvSpPr>
          <p:nvPr>
            <p:ph type="title"/>
          </p:nvPr>
        </p:nvSpPr>
        <p:spPr>
          <a:xfrm>
            <a:off x="386064" y="2216857"/>
            <a:ext cx="8229600" cy="1143000"/>
          </a:xfrm>
        </p:spPr>
        <p:txBody>
          <a:bodyPr>
            <a:normAutofit fontScale="90000"/>
          </a:bodyPr>
          <a:lstStyle/>
          <a:p>
            <a:r>
              <a:rPr lang="en-US" sz="2700" dirty="0" smtClean="0">
                <a:latin typeface="+mn-lt"/>
              </a:rPr>
              <a:t>[1] </a:t>
            </a:r>
            <a:r>
              <a:rPr lang="en-US" sz="2700" dirty="0">
                <a:latin typeface="+mn-lt"/>
              </a:rPr>
              <a:t>Data Discoverability and Persistent </a:t>
            </a:r>
            <a:r>
              <a:rPr lang="en-US" sz="2700" dirty="0" smtClean="0">
                <a:latin typeface="+mn-lt"/>
              </a:rPr>
              <a:t>Identifiers</a:t>
            </a:r>
            <a:br>
              <a:rPr lang="en-US" sz="2700" dirty="0" smtClean="0">
                <a:latin typeface="+mn-lt"/>
              </a:rPr>
            </a:br>
            <a:r>
              <a:rPr lang="en-US" sz="2700" spc="-5" dirty="0">
                <a:latin typeface="+mn-lt"/>
                <a:cs typeface="Century Gothic"/>
              </a:rPr>
              <a:t>EUDAT Summer School, </a:t>
            </a:r>
            <a:r>
              <a:rPr lang="en-US" sz="2700" spc="-5" dirty="0" err="1">
                <a:latin typeface="+mn-lt"/>
                <a:cs typeface="Century Gothic"/>
              </a:rPr>
              <a:t>Herkalion</a:t>
            </a:r>
            <a:r>
              <a:rPr lang="en-US" sz="2700" spc="-5" dirty="0">
                <a:latin typeface="+mn-lt"/>
                <a:cs typeface="Century Gothic"/>
              </a:rPr>
              <a:t>, </a:t>
            </a:r>
            <a:r>
              <a:rPr lang="en-US" sz="2700" spc="-5" dirty="0" smtClean="0">
                <a:latin typeface="+mn-lt"/>
                <a:cs typeface="Century Gothic"/>
              </a:rPr>
              <a:t>2017</a:t>
            </a:r>
            <a:r>
              <a:rPr lang="en-US" dirty="0">
                <a:latin typeface="+mn-lt"/>
              </a:rPr>
              <a:t/>
            </a:r>
            <a:br>
              <a:rPr lang="en-US" dirty="0">
                <a:latin typeface="+mn-lt"/>
              </a:rPr>
            </a:br>
            <a:r>
              <a:rPr lang="en-US" dirty="0" smtClean="0">
                <a:latin typeface="+mn-lt"/>
              </a:rPr>
              <a:t> </a:t>
            </a:r>
            <a:endParaRPr lang="en-US" dirty="0">
              <a:latin typeface="+mn-lt"/>
            </a:endParaRPr>
          </a:p>
        </p:txBody>
      </p:sp>
    </p:spTree>
    <p:extLst>
      <p:ext uri="{BB962C8B-B14F-4D97-AF65-F5344CB8AC3E}">
        <p14:creationId xmlns:p14="http://schemas.microsoft.com/office/powerpoint/2010/main" val="8533934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ctrTitle"/>
          </p:nvPr>
        </p:nvSpPr>
        <p:spPr>
          <a:xfrm>
            <a:off x="91440" y="100584"/>
            <a:ext cx="6858000" cy="732354"/>
          </a:xfrm>
        </p:spPr>
        <p:txBody>
          <a:bodyPr/>
          <a:lstStyle/>
          <a:p>
            <a:pPr algn="l"/>
            <a:r>
              <a:rPr lang="en-US" dirty="0" err="1" smtClean="0"/>
              <a:t>Práctica</a:t>
            </a:r>
            <a:endParaRPr lang="en-US" dirty="0"/>
          </a:p>
        </p:txBody>
      </p:sp>
      <p:sp>
        <p:nvSpPr>
          <p:cNvPr id="7" name="6 CuadroTexto"/>
          <p:cNvSpPr txBox="1"/>
          <p:nvPr/>
        </p:nvSpPr>
        <p:spPr>
          <a:xfrm>
            <a:off x="237743" y="1188720"/>
            <a:ext cx="7745671" cy="584775"/>
          </a:xfrm>
          <a:prstGeom prst="rect">
            <a:avLst/>
          </a:prstGeom>
          <a:noFill/>
        </p:spPr>
        <p:txBody>
          <a:bodyPr wrap="square" rtlCol="0">
            <a:spAutoFit/>
          </a:bodyPr>
          <a:lstStyle/>
          <a:p>
            <a:r>
              <a:rPr lang="en-US" sz="3200" dirty="0"/>
              <a:t>https://classroom.github.com/a/CUfQDR9O</a:t>
            </a:r>
            <a:endParaRPr lang="en-US" sz="3200" dirty="0"/>
          </a:p>
        </p:txBody>
      </p:sp>
    </p:spTree>
    <p:extLst>
      <p:ext uri="{BB962C8B-B14F-4D97-AF65-F5344CB8AC3E}">
        <p14:creationId xmlns:p14="http://schemas.microsoft.com/office/powerpoint/2010/main" val="3804373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PIDs – Why?</a:t>
            </a:r>
            <a:endParaRPr lang="en-US" dirty="0"/>
          </a:p>
        </p:txBody>
      </p:sp>
      <p:sp>
        <p:nvSpPr>
          <p:cNvPr id="13" name="Content Placeholder 2"/>
          <p:cNvSpPr>
            <a:spLocks noGrp="1"/>
          </p:cNvSpPr>
          <p:nvPr>
            <p:ph idx="1"/>
          </p:nvPr>
        </p:nvSpPr>
        <p:spPr>
          <a:xfrm>
            <a:off x="118872" y="1219200"/>
            <a:ext cx="8567928" cy="4953000"/>
          </a:xfrm>
        </p:spPr>
        <p:txBody>
          <a:bodyPr>
            <a:noAutofit/>
          </a:bodyPr>
          <a:lstStyle/>
          <a:p>
            <a:pPr>
              <a:buFont typeface="Arial"/>
              <a:buChar char="•"/>
            </a:pPr>
            <a:r>
              <a:rPr lang="en-US" sz="2400" dirty="0" smtClean="0">
                <a:latin typeface="LinBiolinumT"/>
              </a:rPr>
              <a:t>Managing </a:t>
            </a:r>
            <a:r>
              <a:rPr lang="en-US" sz="2400" b="1" dirty="0" smtClean="0">
                <a:latin typeface="LinBiolinumT"/>
              </a:rPr>
              <a:t>increasing numbers of data objects</a:t>
            </a:r>
            <a:endParaRPr lang="en-US" sz="2400" b="1" dirty="0">
              <a:latin typeface="LinBiolinumT"/>
            </a:endParaRPr>
          </a:p>
          <a:p>
            <a:pPr>
              <a:buFont typeface="Arial"/>
              <a:buChar char="•"/>
            </a:pPr>
            <a:r>
              <a:rPr lang="en-US" sz="2400" b="1" dirty="0" smtClean="0">
                <a:latin typeface="LinBiolinumT"/>
              </a:rPr>
              <a:t>Sharing data from different sources </a:t>
            </a:r>
            <a:r>
              <a:rPr lang="en-US" sz="2400" dirty="0" smtClean="0">
                <a:latin typeface="LinBiolinumT"/>
              </a:rPr>
              <a:t>amongst researchers</a:t>
            </a:r>
            <a:endParaRPr lang="en-US" sz="2400" dirty="0">
              <a:latin typeface="LinBiolinumT"/>
            </a:endParaRPr>
          </a:p>
          <a:p>
            <a:pPr>
              <a:buFont typeface="Arial"/>
              <a:buChar char="•"/>
            </a:pPr>
            <a:r>
              <a:rPr lang="en-US" sz="2400" dirty="0">
                <a:latin typeface="LinBiolinumT"/>
              </a:rPr>
              <a:t>Data needs to be </a:t>
            </a:r>
            <a:r>
              <a:rPr lang="en-US" sz="2400" b="1" dirty="0">
                <a:latin typeface="LinBiolinumT"/>
              </a:rPr>
              <a:t>(globally) </a:t>
            </a:r>
            <a:r>
              <a:rPr lang="en-US" sz="2400" b="1" dirty="0" smtClean="0">
                <a:latin typeface="LinBiolinumT"/>
              </a:rPr>
              <a:t>identifiable and addressable</a:t>
            </a:r>
            <a:r>
              <a:rPr lang="en-US" sz="2400" dirty="0" smtClean="0">
                <a:latin typeface="LinBiolinumT"/>
              </a:rPr>
              <a:t> </a:t>
            </a:r>
            <a:r>
              <a:rPr lang="en-US" sz="2400" dirty="0" smtClean="0">
                <a:latin typeface="LinBiolinumT"/>
                <a:sym typeface="Wingdings"/>
              </a:rPr>
              <a:t> reuse of data</a:t>
            </a:r>
            <a:endParaRPr lang="en-US" sz="2400" dirty="0">
              <a:latin typeface="LinBiolinumT"/>
              <a:sym typeface="Wingdings"/>
            </a:endParaRPr>
          </a:p>
          <a:p>
            <a:pPr>
              <a:buFont typeface="Arial"/>
              <a:buChar char="•"/>
            </a:pPr>
            <a:r>
              <a:rPr lang="en-US" sz="2400" dirty="0" smtClean="0">
                <a:latin typeface="LinBiolinumT"/>
                <a:sym typeface="Wingdings"/>
              </a:rPr>
              <a:t>Data citation</a:t>
            </a:r>
            <a:endParaRPr lang="en-US" sz="2400" dirty="0">
              <a:latin typeface="LinBiolinumT"/>
              <a:sym typeface="Wingdings"/>
            </a:endParaRPr>
          </a:p>
          <a:p>
            <a:pPr>
              <a:buFont typeface="Arial"/>
              <a:buChar char="•"/>
            </a:pPr>
            <a:r>
              <a:rPr lang="en-US" sz="2400" dirty="0" smtClean="0">
                <a:latin typeface="LinBiolinumT"/>
                <a:sym typeface="Wingdings"/>
              </a:rPr>
              <a:t>Linking data from different sources</a:t>
            </a:r>
          </a:p>
          <a:p>
            <a:pPr marL="0" indent="0">
              <a:buNone/>
            </a:pPr>
            <a:r>
              <a:rPr lang="en-US" sz="2400" dirty="0">
                <a:latin typeface="LinBiolinumT"/>
                <a:sym typeface="Wingdings"/>
              </a:rPr>
              <a:t>	</a:t>
            </a:r>
            <a:r>
              <a:rPr lang="en-US" sz="2400" dirty="0" smtClean="0">
                <a:latin typeface="LinBiolinumT"/>
                <a:sym typeface="Wingdings"/>
              </a:rPr>
              <a:t> Pooling datasets, B2SAFE</a:t>
            </a:r>
          </a:p>
          <a:p>
            <a:pPr>
              <a:buFont typeface="Arial"/>
              <a:buChar char="•"/>
            </a:pPr>
            <a:r>
              <a:rPr lang="en-US" sz="2400" dirty="0" smtClean="0">
                <a:latin typeface="LinBiolinumT"/>
              </a:rPr>
              <a:t>Challenges</a:t>
            </a:r>
          </a:p>
          <a:p>
            <a:pPr lvl="1">
              <a:buFont typeface="Arial"/>
              <a:buChar char="•"/>
            </a:pPr>
            <a:r>
              <a:rPr lang="en-US" sz="2000" dirty="0">
                <a:latin typeface="LinBiolinumT"/>
              </a:rPr>
              <a:t>Object locations change over time</a:t>
            </a:r>
            <a:endParaRPr lang="en-US" sz="2000" b="1" dirty="0">
              <a:latin typeface="LinBiolinumT"/>
            </a:endParaRPr>
          </a:p>
          <a:p>
            <a:pPr lvl="1">
              <a:buFont typeface="Arial"/>
              <a:buChar char="•"/>
            </a:pPr>
            <a:r>
              <a:rPr lang="en-US" sz="2000" dirty="0">
                <a:latin typeface="LinBiolinumT"/>
              </a:rPr>
              <a:t>Object migration between repositories</a:t>
            </a:r>
          </a:p>
          <a:p>
            <a:pPr>
              <a:buFont typeface="Arial"/>
              <a:buChar char="•"/>
            </a:pPr>
            <a:endParaRPr lang="en-US" dirty="0" smtClean="0">
              <a:solidFill>
                <a:srgbClr val="1F497D"/>
              </a:solidFill>
              <a:latin typeface="LinBiolinumT"/>
            </a:endParaRPr>
          </a:p>
          <a:p>
            <a:pPr lvl="1">
              <a:buFont typeface="Arial"/>
              <a:buChar char="•"/>
            </a:pPr>
            <a:endParaRPr lang="en-US" b="1" dirty="0">
              <a:solidFill>
                <a:srgbClr val="1F497D"/>
              </a:solidFill>
              <a:latin typeface="LinBiolinumT"/>
              <a:sym typeface="Wingdings"/>
            </a:endParaRPr>
          </a:p>
          <a:p>
            <a:pPr marL="0" indent="0">
              <a:buNone/>
            </a:pPr>
            <a:endParaRPr lang="en-US" dirty="0">
              <a:solidFill>
                <a:srgbClr val="1F497D"/>
              </a:solidFill>
            </a:endParaRPr>
          </a:p>
        </p:txBody>
      </p:sp>
      <p:sp>
        <p:nvSpPr>
          <p:cNvPr id="5" name="4 Marcador de pie de página"/>
          <p:cNvSpPr>
            <a:spLocks noGrp="1"/>
          </p:cNvSpPr>
          <p:nvPr>
            <p:ph type="ftr" sz="quarter" idx="11"/>
          </p:nvPr>
        </p:nvSpPr>
        <p:spPr>
          <a:xfrm>
            <a:off x="3028950" y="6356351"/>
            <a:ext cx="4633722" cy="365125"/>
          </a:xfrm>
        </p:spPr>
        <p:txBody>
          <a:bodyPr/>
          <a:lstStyle/>
          <a:p>
            <a:r>
              <a:rPr lang="en-US" smtClean="0"/>
              <a:t>M3.02 – Data Life Cycle                    Fernando Aguilar</a:t>
            </a:r>
            <a:endParaRPr lang="en-US" dirty="0"/>
          </a:p>
        </p:txBody>
      </p:sp>
    </p:spTree>
    <p:extLst>
      <p:ext uri="{BB962C8B-B14F-4D97-AF65-F5344CB8AC3E}">
        <p14:creationId xmlns:p14="http://schemas.microsoft.com/office/powerpoint/2010/main" val="27781067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do we want from data</a:t>
            </a:r>
            <a:r>
              <a:rPr lang="en-US" dirty="0" smtClean="0"/>
              <a:t>?</a:t>
            </a:r>
            <a:endParaRPr lang="en-US" dirty="0"/>
          </a:p>
        </p:txBody>
      </p:sp>
      <p:sp>
        <p:nvSpPr>
          <p:cNvPr id="3" name="Content Placeholder 2"/>
          <p:cNvSpPr>
            <a:spLocks noGrp="1"/>
          </p:cNvSpPr>
          <p:nvPr>
            <p:ph idx="1"/>
          </p:nvPr>
        </p:nvSpPr>
        <p:spPr>
          <a:xfrm>
            <a:off x="457200" y="1295400"/>
            <a:ext cx="8487508" cy="4953000"/>
          </a:xfrm>
        </p:spPr>
        <p:txBody>
          <a:bodyPr>
            <a:normAutofit fontScale="92500" lnSpcReduction="20000"/>
          </a:bodyPr>
          <a:lstStyle/>
          <a:p>
            <a:pPr>
              <a:buFont typeface="Arial"/>
              <a:buChar char="•"/>
            </a:pPr>
            <a:r>
              <a:rPr lang="en-US" sz="2600" b="1" dirty="0">
                <a:latin typeface="Calibri"/>
                <a:cs typeface="Calibri"/>
              </a:rPr>
              <a:t>Findable</a:t>
            </a:r>
            <a:r>
              <a:rPr lang="en-US" sz="2600" dirty="0">
                <a:latin typeface="Calibri"/>
                <a:cs typeface="Calibri"/>
              </a:rPr>
              <a:t> – Easy to find by both humans and computer </a:t>
            </a:r>
            <a:r>
              <a:rPr lang="en-US" sz="2600" dirty="0" smtClean="0">
                <a:latin typeface="Calibri"/>
                <a:cs typeface="Calibri"/>
              </a:rPr>
              <a:t>systems </a:t>
            </a:r>
            <a:r>
              <a:rPr lang="en-US" sz="2600" dirty="0" smtClean="0">
                <a:latin typeface="Calibri"/>
                <a:cs typeface="Calibri"/>
                <a:sym typeface="Wingdings"/>
              </a:rPr>
              <a:t> </a:t>
            </a:r>
            <a:r>
              <a:rPr lang="en-US" sz="2600" dirty="0" smtClean="0">
                <a:latin typeface="Calibri"/>
                <a:cs typeface="Calibri"/>
              </a:rPr>
              <a:t>Metadata</a:t>
            </a:r>
          </a:p>
          <a:p>
            <a:pPr>
              <a:buFont typeface="Arial"/>
              <a:buChar char="•"/>
            </a:pPr>
            <a:endParaRPr lang="en-US" sz="2600" dirty="0" smtClean="0">
              <a:latin typeface="Calibri"/>
              <a:cs typeface="Calibri"/>
            </a:endParaRPr>
          </a:p>
          <a:p>
            <a:pPr>
              <a:buFont typeface="Arial"/>
              <a:buChar char="•"/>
            </a:pPr>
            <a:r>
              <a:rPr lang="en-US" sz="2600" b="1" dirty="0" smtClean="0">
                <a:latin typeface="Calibri"/>
                <a:cs typeface="Calibri"/>
              </a:rPr>
              <a:t>Accessible </a:t>
            </a:r>
            <a:r>
              <a:rPr lang="en-US" sz="2600" dirty="0">
                <a:latin typeface="Calibri"/>
                <a:cs typeface="Calibri"/>
              </a:rPr>
              <a:t>– Stored for long term, accessed and/or downloaded with well-defined license and </a:t>
            </a:r>
            <a:r>
              <a:rPr lang="en-US" sz="2600" dirty="0" smtClean="0">
                <a:latin typeface="Calibri"/>
                <a:cs typeface="Calibri"/>
              </a:rPr>
              <a:t>access proper protocol.</a:t>
            </a:r>
            <a:endParaRPr lang="en-US" sz="2600" dirty="0">
              <a:latin typeface="Calibri"/>
              <a:cs typeface="Calibri"/>
            </a:endParaRPr>
          </a:p>
          <a:p>
            <a:pPr>
              <a:buFont typeface="Arial"/>
              <a:buChar char="•"/>
            </a:pPr>
            <a:endParaRPr lang="en-US" sz="2600" dirty="0">
              <a:latin typeface="Calibri"/>
              <a:cs typeface="Calibri"/>
            </a:endParaRPr>
          </a:p>
          <a:p>
            <a:pPr>
              <a:buFont typeface="Arial"/>
              <a:buChar char="•"/>
            </a:pPr>
            <a:r>
              <a:rPr lang="en-US" sz="2600" b="1" dirty="0">
                <a:latin typeface="Calibri"/>
                <a:cs typeface="Calibri"/>
              </a:rPr>
              <a:t>Interoperable</a:t>
            </a:r>
            <a:r>
              <a:rPr lang="en-US" sz="2600" dirty="0">
                <a:latin typeface="Calibri"/>
                <a:cs typeface="Calibri"/>
              </a:rPr>
              <a:t> – Ready to be combined with other datasets by humans as well as computer systems;</a:t>
            </a:r>
          </a:p>
          <a:p>
            <a:pPr>
              <a:buFont typeface="Arial"/>
              <a:buChar char="•"/>
            </a:pPr>
            <a:endParaRPr lang="en-US" sz="2600" dirty="0">
              <a:latin typeface="Calibri"/>
              <a:cs typeface="Calibri"/>
            </a:endParaRPr>
          </a:p>
          <a:p>
            <a:pPr>
              <a:buFont typeface="Arial"/>
              <a:buChar char="•"/>
            </a:pPr>
            <a:r>
              <a:rPr lang="en-US" sz="2600" b="1" dirty="0">
                <a:latin typeface="Calibri"/>
                <a:cs typeface="Calibri"/>
              </a:rPr>
              <a:t>Reusable</a:t>
            </a:r>
            <a:r>
              <a:rPr lang="en-US" sz="2600" dirty="0">
                <a:latin typeface="Calibri"/>
                <a:cs typeface="Calibri"/>
              </a:rPr>
              <a:t> – Ready to be used for future research and to be processed further using computational </a:t>
            </a:r>
            <a:r>
              <a:rPr lang="en-US" sz="2600" dirty="0" smtClean="0">
                <a:latin typeface="Calibri"/>
                <a:cs typeface="Calibri"/>
              </a:rPr>
              <a:t>methods</a:t>
            </a:r>
            <a:r>
              <a:rPr lang="en-US" sz="2600" dirty="0" smtClean="0">
                <a:latin typeface="Calibri"/>
                <a:cs typeface="Calibri"/>
              </a:rPr>
              <a:t>. License.</a:t>
            </a:r>
            <a:endParaRPr lang="en-US" sz="2600" dirty="0">
              <a:latin typeface="Calibri"/>
              <a:cs typeface="Calibri"/>
            </a:endParaRPr>
          </a:p>
          <a:p>
            <a:pPr>
              <a:buFont typeface="Arial"/>
              <a:buChar char="•"/>
            </a:pPr>
            <a:endParaRPr lang="en-US" sz="2600" dirty="0" smtClean="0">
              <a:latin typeface="Calibri"/>
              <a:cs typeface="Calibri"/>
            </a:endParaRPr>
          </a:p>
          <a:p>
            <a:pPr>
              <a:buFont typeface="Arial"/>
              <a:buChar char="•"/>
            </a:pPr>
            <a:r>
              <a:rPr lang="en-US" sz="2600" dirty="0" smtClean="0">
                <a:latin typeface="Calibri"/>
                <a:cs typeface="Calibri"/>
              </a:rPr>
              <a:t>The </a:t>
            </a:r>
            <a:r>
              <a:rPr lang="en-US" sz="2600" dirty="0">
                <a:latin typeface="Calibri"/>
                <a:cs typeface="Calibri"/>
              </a:rPr>
              <a:t>FAIR guiding </a:t>
            </a:r>
            <a:r>
              <a:rPr lang="en-US" sz="2600" dirty="0" smtClean="0">
                <a:latin typeface="Calibri"/>
                <a:cs typeface="Calibri"/>
              </a:rPr>
              <a:t>Principles for </a:t>
            </a:r>
            <a:r>
              <a:rPr lang="en-US" sz="2600" dirty="0">
                <a:latin typeface="Calibri"/>
                <a:cs typeface="Calibri"/>
              </a:rPr>
              <a:t>scientific data management and </a:t>
            </a:r>
            <a:r>
              <a:rPr lang="en-US" sz="2600" dirty="0" smtClean="0">
                <a:latin typeface="Calibri"/>
                <a:cs typeface="Calibri"/>
              </a:rPr>
              <a:t>stewardship, </a:t>
            </a:r>
            <a:r>
              <a:rPr lang="pt-BR" sz="2600" dirty="0" smtClean="0">
                <a:latin typeface="Calibri"/>
                <a:cs typeface="Calibri"/>
              </a:rPr>
              <a:t>doi</a:t>
            </a:r>
            <a:r>
              <a:rPr lang="pt-BR" sz="2600" dirty="0">
                <a:latin typeface="Calibri"/>
                <a:cs typeface="Calibri"/>
              </a:rPr>
              <a:t>:10.1038/sdata.</a:t>
            </a:r>
            <a:r>
              <a:rPr lang="pt-BR" sz="2600" dirty="0" smtClean="0">
                <a:latin typeface="Calibri"/>
                <a:cs typeface="Calibri"/>
              </a:rPr>
              <a:t>2016.18</a:t>
            </a:r>
            <a:endParaRPr lang="en-US" sz="2600" dirty="0" smtClean="0">
              <a:latin typeface="Calibri"/>
              <a:cs typeface="Calibri"/>
            </a:endParaRPr>
          </a:p>
        </p:txBody>
      </p:sp>
      <p:sp>
        <p:nvSpPr>
          <p:cNvPr id="5" name="4 Marcador de pie de página"/>
          <p:cNvSpPr>
            <a:spLocks noGrp="1"/>
          </p:cNvSpPr>
          <p:nvPr>
            <p:ph type="ftr" sz="quarter" idx="11"/>
          </p:nvPr>
        </p:nvSpPr>
        <p:spPr>
          <a:xfrm>
            <a:off x="3028950" y="6356351"/>
            <a:ext cx="4633722" cy="365125"/>
          </a:xfrm>
        </p:spPr>
        <p:txBody>
          <a:bodyPr/>
          <a:lstStyle/>
          <a:p>
            <a:r>
              <a:rPr lang="en-US" smtClean="0"/>
              <a:t>M3.02 – Data Life Cycle                    Fernando Aguilar</a:t>
            </a:r>
            <a:endParaRPr lang="en-US" dirty="0"/>
          </a:p>
        </p:txBody>
      </p:sp>
    </p:spTree>
    <p:extLst>
      <p:ext uri="{BB962C8B-B14F-4D97-AF65-F5344CB8AC3E}">
        <p14:creationId xmlns:p14="http://schemas.microsoft.com/office/powerpoint/2010/main" val="40060823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do we </a:t>
            </a:r>
            <a:r>
              <a:rPr lang="en-US" dirty="0" smtClean="0"/>
              <a:t>need?</a:t>
            </a:r>
            <a:endParaRPr lang="en-US" dirty="0"/>
          </a:p>
        </p:txBody>
      </p:sp>
      <p:sp>
        <p:nvSpPr>
          <p:cNvPr id="6" name="Snip Single Corner Rectangle 5"/>
          <p:cNvSpPr/>
          <p:nvPr/>
        </p:nvSpPr>
        <p:spPr>
          <a:xfrm>
            <a:off x="2155403" y="2201568"/>
            <a:ext cx="765329" cy="992481"/>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rgbClr val="1F497D"/>
                </a:solidFill>
              </a:rPr>
              <a:t>Data</a:t>
            </a:r>
            <a:endParaRPr lang="en-US" dirty="0">
              <a:solidFill>
                <a:srgbClr val="1F497D"/>
              </a:solidFill>
            </a:endParaRPr>
          </a:p>
        </p:txBody>
      </p:sp>
      <p:sp>
        <p:nvSpPr>
          <p:cNvPr id="7" name="TextBox 6"/>
          <p:cNvSpPr txBox="1"/>
          <p:nvPr/>
        </p:nvSpPr>
        <p:spPr>
          <a:xfrm>
            <a:off x="3821527" y="1259596"/>
            <a:ext cx="681547" cy="523220"/>
          </a:xfrm>
          <a:prstGeom prst="rect">
            <a:avLst/>
          </a:prstGeom>
          <a:noFill/>
        </p:spPr>
        <p:txBody>
          <a:bodyPr wrap="none" rtlCol="0">
            <a:spAutoFit/>
          </a:bodyPr>
          <a:lstStyle/>
          <a:p>
            <a:r>
              <a:rPr lang="en-US" sz="2800" dirty="0" smtClean="0">
                <a:solidFill>
                  <a:srgbClr val="1F497D"/>
                </a:solidFill>
              </a:rPr>
              <a:t>PID</a:t>
            </a:r>
            <a:endParaRPr lang="en-US" sz="2800" dirty="0">
              <a:solidFill>
                <a:srgbClr val="1F497D"/>
              </a:solidFill>
            </a:endParaRPr>
          </a:p>
        </p:txBody>
      </p:sp>
      <p:cxnSp>
        <p:nvCxnSpPr>
          <p:cNvPr id="8" name="Curved Connector 7"/>
          <p:cNvCxnSpPr>
            <a:stCxn id="7" idx="1"/>
            <a:endCxn id="6" idx="3"/>
          </p:cNvCxnSpPr>
          <p:nvPr/>
        </p:nvCxnSpPr>
        <p:spPr>
          <a:xfrm rot="10800000" flipV="1">
            <a:off x="2538069" y="1521206"/>
            <a:ext cx="1283459" cy="680362"/>
          </a:xfrm>
          <a:prstGeom prst="curvedConnector2">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9" name="Picture 8" descr="Screen Shot 2014-10-16 at 9.06.30 A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0092" y="2312187"/>
            <a:ext cx="3524708" cy="888213"/>
          </a:xfrm>
          <a:prstGeom prst="rect">
            <a:avLst/>
          </a:prstGeom>
        </p:spPr>
      </p:pic>
      <p:cxnSp>
        <p:nvCxnSpPr>
          <p:cNvPr id="10" name="Curved Connector 9"/>
          <p:cNvCxnSpPr>
            <a:stCxn id="7" idx="3"/>
            <a:endCxn id="9" idx="0"/>
          </p:cNvCxnSpPr>
          <p:nvPr/>
        </p:nvCxnSpPr>
        <p:spPr>
          <a:xfrm>
            <a:off x="4503074" y="1521206"/>
            <a:ext cx="1659372" cy="790981"/>
          </a:xfrm>
          <a:prstGeom prst="curvedConnector2">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1" name="Curved Connector 10"/>
          <p:cNvCxnSpPr>
            <a:stCxn id="6" idx="1"/>
            <a:endCxn id="9" idx="2"/>
          </p:cNvCxnSpPr>
          <p:nvPr/>
        </p:nvCxnSpPr>
        <p:spPr>
          <a:xfrm rot="16200000" flipH="1">
            <a:off x="4347082" y="1385035"/>
            <a:ext cx="6351" cy="3624378"/>
          </a:xfrm>
          <a:prstGeom prst="curvedConnector3">
            <a:avLst>
              <a:gd name="adj1" fmla="val 10718422"/>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068184" y="2485346"/>
            <a:ext cx="1104502" cy="369332"/>
          </a:xfrm>
          <a:prstGeom prst="rect">
            <a:avLst/>
          </a:prstGeom>
          <a:noFill/>
        </p:spPr>
        <p:txBody>
          <a:bodyPr wrap="none" rtlCol="0">
            <a:spAutoFit/>
          </a:bodyPr>
          <a:lstStyle/>
          <a:p>
            <a:r>
              <a:rPr lang="en-US" dirty="0" smtClean="0">
                <a:solidFill>
                  <a:srgbClr val="1F497D"/>
                </a:solidFill>
              </a:rPr>
              <a:t>Metadata</a:t>
            </a:r>
            <a:endParaRPr lang="en-US" dirty="0">
              <a:solidFill>
                <a:srgbClr val="1F497D"/>
              </a:solidFill>
            </a:endParaRPr>
          </a:p>
        </p:txBody>
      </p:sp>
      <p:sp>
        <p:nvSpPr>
          <p:cNvPr id="13" name="TextBox 12"/>
          <p:cNvSpPr txBox="1"/>
          <p:nvPr/>
        </p:nvSpPr>
        <p:spPr>
          <a:xfrm>
            <a:off x="671704" y="4080808"/>
            <a:ext cx="7772400" cy="1938992"/>
          </a:xfrm>
          <a:prstGeom prst="rect">
            <a:avLst/>
          </a:prstGeom>
          <a:noFill/>
        </p:spPr>
        <p:txBody>
          <a:bodyPr wrap="square" rtlCol="0">
            <a:spAutoFit/>
          </a:bodyPr>
          <a:lstStyle/>
          <a:p>
            <a:pPr marL="285750" indent="-285750">
              <a:buFont typeface="Arial"/>
              <a:buChar char="•"/>
            </a:pPr>
            <a:r>
              <a:rPr lang="en-US" sz="2400" dirty="0" smtClean="0"/>
              <a:t>Persistent Identifier: reference and identify object, either metadata or data object</a:t>
            </a:r>
          </a:p>
          <a:p>
            <a:endParaRPr lang="en-US" sz="2400" dirty="0" smtClean="0"/>
          </a:p>
          <a:p>
            <a:pPr marL="285750" indent="-285750">
              <a:buFont typeface="Arial"/>
              <a:buChar char="•"/>
            </a:pPr>
            <a:r>
              <a:rPr lang="en-US" sz="2400" dirty="0" smtClean="0"/>
              <a:t>Synchronize PID, Data and Metadata during creation, maintenance, update and deletion of a digital object!</a:t>
            </a:r>
          </a:p>
        </p:txBody>
      </p:sp>
      <p:sp>
        <p:nvSpPr>
          <p:cNvPr id="14" name="4 Marcador de pie de página"/>
          <p:cNvSpPr>
            <a:spLocks noGrp="1"/>
          </p:cNvSpPr>
          <p:nvPr>
            <p:ph type="ftr" sz="quarter" idx="11"/>
          </p:nvPr>
        </p:nvSpPr>
        <p:spPr>
          <a:xfrm>
            <a:off x="3028950" y="6356351"/>
            <a:ext cx="4633722" cy="365125"/>
          </a:xfrm>
        </p:spPr>
        <p:txBody>
          <a:bodyPr/>
          <a:lstStyle/>
          <a:p>
            <a:r>
              <a:rPr lang="en-US" smtClean="0"/>
              <a:t>M3.02 – Data Life Cycle                    Fernando Aguilar</a:t>
            </a:r>
            <a:endParaRPr lang="en-US" dirty="0"/>
          </a:p>
        </p:txBody>
      </p:sp>
    </p:spTree>
    <p:extLst>
      <p:ext uri="{BB962C8B-B14F-4D97-AF65-F5344CB8AC3E}">
        <p14:creationId xmlns:p14="http://schemas.microsoft.com/office/powerpoint/2010/main" val="2861920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do we </a:t>
            </a:r>
            <a:r>
              <a:rPr lang="en-US" dirty="0" smtClean="0"/>
              <a:t>need?</a:t>
            </a:r>
            <a:endParaRPr lang="en-US" dirty="0"/>
          </a:p>
        </p:txBody>
      </p:sp>
      <p:grpSp>
        <p:nvGrpSpPr>
          <p:cNvPr id="5" name="Group 4"/>
          <p:cNvGrpSpPr/>
          <p:nvPr/>
        </p:nvGrpSpPr>
        <p:grpSpPr>
          <a:xfrm>
            <a:off x="1294144" y="1143000"/>
            <a:ext cx="2973056" cy="1000125"/>
            <a:chOff x="2155403" y="1259596"/>
            <a:chExt cx="5769397" cy="1940804"/>
          </a:xfrm>
        </p:grpSpPr>
        <p:sp>
          <p:nvSpPr>
            <p:cNvPr id="6" name="Snip Single Corner Rectangle 5"/>
            <p:cNvSpPr/>
            <p:nvPr/>
          </p:nvSpPr>
          <p:spPr>
            <a:xfrm>
              <a:off x="2155403" y="2201568"/>
              <a:ext cx="765329" cy="992481"/>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600" dirty="0" smtClean="0"/>
                <a:t>Data</a:t>
              </a:r>
              <a:endParaRPr lang="en-US" sz="600" dirty="0"/>
            </a:p>
          </p:txBody>
        </p:sp>
        <p:sp>
          <p:nvSpPr>
            <p:cNvPr id="7" name="TextBox 6"/>
            <p:cNvSpPr txBox="1"/>
            <p:nvPr/>
          </p:nvSpPr>
          <p:spPr>
            <a:xfrm>
              <a:off x="3821526" y="1259596"/>
              <a:ext cx="1184837" cy="895889"/>
            </a:xfrm>
            <a:prstGeom prst="rect">
              <a:avLst/>
            </a:prstGeom>
            <a:noFill/>
          </p:spPr>
          <p:txBody>
            <a:bodyPr wrap="none" rtlCol="0">
              <a:spAutoFit/>
            </a:bodyPr>
            <a:lstStyle/>
            <a:p>
              <a:r>
                <a:rPr lang="en-US" sz="2400" dirty="0" smtClean="0"/>
                <a:t>PID</a:t>
              </a:r>
              <a:endParaRPr lang="en-US" sz="2400" dirty="0"/>
            </a:p>
          </p:txBody>
        </p:sp>
        <p:cxnSp>
          <p:nvCxnSpPr>
            <p:cNvPr id="8" name="Curved Connector 7"/>
            <p:cNvCxnSpPr>
              <a:stCxn id="7" idx="1"/>
              <a:endCxn id="6" idx="3"/>
            </p:cNvCxnSpPr>
            <p:nvPr/>
          </p:nvCxnSpPr>
          <p:spPr>
            <a:xfrm rot="10800000" flipV="1">
              <a:off x="2538070" y="1707540"/>
              <a:ext cx="1283458" cy="494026"/>
            </a:xfrm>
            <a:prstGeom prst="curvedConnector2">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9" name="Picture 8" descr="Screen Shot 2014-10-16 at 9.06.30 A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0092" y="2312187"/>
              <a:ext cx="3524708" cy="888213"/>
            </a:xfrm>
            <a:prstGeom prst="rect">
              <a:avLst/>
            </a:prstGeom>
          </p:spPr>
        </p:pic>
        <p:cxnSp>
          <p:nvCxnSpPr>
            <p:cNvPr id="10" name="Curved Connector 9"/>
            <p:cNvCxnSpPr>
              <a:stCxn id="7" idx="3"/>
              <a:endCxn id="9" idx="0"/>
            </p:cNvCxnSpPr>
            <p:nvPr/>
          </p:nvCxnSpPr>
          <p:spPr>
            <a:xfrm>
              <a:off x="5006363" y="1707542"/>
              <a:ext cx="1156083" cy="604646"/>
            </a:xfrm>
            <a:prstGeom prst="curvedConnector2">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1" name="Curved Connector 10"/>
            <p:cNvCxnSpPr>
              <a:stCxn id="6" idx="1"/>
              <a:endCxn id="9" idx="2"/>
            </p:cNvCxnSpPr>
            <p:nvPr/>
          </p:nvCxnSpPr>
          <p:spPr>
            <a:xfrm rot="16200000" flipH="1">
              <a:off x="4347082" y="1385035"/>
              <a:ext cx="6351" cy="3624378"/>
            </a:xfrm>
            <a:prstGeom prst="curvedConnector3">
              <a:avLst>
                <a:gd name="adj1" fmla="val 10718422"/>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068184" y="2485346"/>
              <a:ext cx="1350021" cy="477807"/>
            </a:xfrm>
            <a:prstGeom prst="rect">
              <a:avLst/>
            </a:prstGeom>
            <a:noFill/>
          </p:spPr>
          <p:txBody>
            <a:bodyPr wrap="none" rtlCol="0">
              <a:spAutoFit/>
            </a:bodyPr>
            <a:lstStyle/>
            <a:p>
              <a:r>
                <a:rPr lang="en-US" sz="1000" dirty="0" smtClean="0"/>
                <a:t>Metadata</a:t>
              </a:r>
              <a:endParaRPr lang="en-US" sz="1000" dirty="0"/>
            </a:p>
          </p:txBody>
        </p:sp>
      </p:grpSp>
      <p:grpSp>
        <p:nvGrpSpPr>
          <p:cNvPr id="22" name="Group 21"/>
          <p:cNvGrpSpPr/>
          <p:nvPr/>
        </p:nvGrpSpPr>
        <p:grpSpPr>
          <a:xfrm>
            <a:off x="5791200" y="1748135"/>
            <a:ext cx="2973056" cy="1000125"/>
            <a:chOff x="2155403" y="1259596"/>
            <a:chExt cx="5769397" cy="1940804"/>
          </a:xfrm>
        </p:grpSpPr>
        <p:sp>
          <p:nvSpPr>
            <p:cNvPr id="23" name="Snip Single Corner Rectangle 22"/>
            <p:cNvSpPr/>
            <p:nvPr/>
          </p:nvSpPr>
          <p:spPr>
            <a:xfrm>
              <a:off x="2155403" y="2201568"/>
              <a:ext cx="765329" cy="992481"/>
            </a:xfrm>
            <a:prstGeom prst="snip1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Data</a:t>
              </a:r>
              <a:endParaRPr lang="en-US" sz="600" dirty="0"/>
            </a:p>
          </p:txBody>
        </p:sp>
        <p:sp>
          <p:nvSpPr>
            <p:cNvPr id="24" name="TextBox 23"/>
            <p:cNvSpPr txBox="1"/>
            <p:nvPr/>
          </p:nvSpPr>
          <p:spPr>
            <a:xfrm>
              <a:off x="3821526" y="1259596"/>
              <a:ext cx="1184837" cy="895889"/>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400" dirty="0" smtClean="0"/>
                <a:t>PID</a:t>
              </a:r>
              <a:endParaRPr lang="en-US" sz="2400" dirty="0"/>
            </a:p>
          </p:txBody>
        </p:sp>
        <p:cxnSp>
          <p:nvCxnSpPr>
            <p:cNvPr id="25" name="Curved Connector 24"/>
            <p:cNvCxnSpPr>
              <a:stCxn id="24" idx="1"/>
              <a:endCxn id="23" idx="3"/>
            </p:cNvCxnSpPr>
            <p:nvPr/>
          </p:nvCxnSpPr>
          <p:spPr>
            <a:xfrm rot="10800000" flipV="1">
              <a:off x="2538070" y="1707540"/>
              <a:ext cx="1283458" cy="494026"/>
            </a:xfrm>
            <a:prstGeom prst="curvedConnector2">
              <a:avLst/>
            </a:prstGeom>
            <a:ln>
              <a:headEnd type="arrow"/>
              <a:tailEnd type="arrow"/>
            </a:ln>
          </p:spPr>
          <p:style>
            <a:lnRef idx="1">
              <a:schemeClr val="accent2"/>
            </a:lnRef>
            <a:fillRef idx="2">
              <a:schemeClr val="accent2"/>
            </a:fillRef>
            <a:effectRef idx="1">
              <a:schemeClr val="accent2"/>
            </a:effectRef>
            <a:fontRef idx="minor">
              <a:schemeClr val="dk1"/>
            </a:fontRef>
          </p:style>
        </p:cxnSp>
        <p:pic>
          <p:nvPicPr>
            <p:cNvPr id="26" name="Picture 25" descr="Screen Shot 2014-10-16 at 9.06.30 A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0092" y="2312187"/>
              <a:ext cx="3524708" cy="888213"/>
            </a:xfrm>
            <a:prstGeom prst="rect">
              <a:avLst/>
            </a:prstGeom>
          </p:spPr>
          <p:style>
            <a:lnRef idx="1">
              <a:schemeClr val="accent2"/>
            </a:lnRef>
            <a:fillRef idx="2">
              <a:schemeClr val="accent2"/>
            </a:fillRef>
            <a:effectRef idx="1">
              <a:schemeClr val="accent2"/>
            </a:effectRef>
            <a:fontRef idx="minor">
              <a:schemeClr val="dk1"/>
            </a:fontRef>
          </p:style>
        </p:pic>
        <p:cxnSp>
          <p:nvCxnSpPr>
            <p:cNvPr id="27" name="Curved Connector 26"/>
            <p:cNvCxnSpPr>
              <a:stCxn id="24" idx="3"/>
              <a:endCxn id="26" idx="0"/>
            </p:cNvCxnSpPr>
            <p:nvPr/>
          </p:nvCxnSpPr>
          <p:spPr>
            <a:xfrm>
              <a:off x="5006363" y="1707542"/>
              <a:ext cx="1156083" cy="604646"/>
            </a:xfrm>
            <a:prstGeom prst="curvedConnector2">
              <a:avLst/>
            </a:prstGeom>
            <a:ln>
              <a:headEnd type="arrow"/>
              <a:tailEnd type="arrow"/>
            </a:ln>
          </p:spPr>
          <p:style>
            <a:lnRef idx="1">
              <a:schemeClr val="accent2"/>
            </a:lnRef>
            <a:fillRef idx="2">
              <a:schemeClr val="accent2"/>
            </a:fillRef>
            <a:effectRef idx="1">
              <a:schemeClr val="accent2"/>
            </a:effectRef>
            <a:fontRef idx="minor">
              <a:schemeClr val="dk1"/>
            </a:fontRef>
          </p:style>
        </p:cxnSp>
        <p:cxnSp>
          <p:nvCxnSpPr>
            <p:cNvPr id="28" name="Curved Connector 27"/>
            <p:cNvCxnSpPr>
              <a:stCxn id="23" idx="1"/>
              <a:endCxn id="26" idx="2"/>
            </p:cNvCxnSpPr>
            <p:nvPr/>
          </p:nvCxnSpPr>
          <p:spPr>
            <a:xfrm rot="16200000" flipH="1">
              <a:off x="4347082" y="1385035"/>
              <a:ext cx="6351" cy="3624378"/>
            </a:xfrm>
            <a:prstGeom prst="curvedConnector3">
              <a:avLst>
                <a:gd name="adj1" fmla="val 10718422"/>
              </a:avLst>
            </a:prstGeom>
            <a:ln>
              <a:headEnd type="arrow"/>
              <a:tailEnd type="arrow"/>
            </a:ln>
          </p:spPr>
          <p:style>
            <a:lnRef idx="1">
              <a:schemeClr val="accent2"/>
            </a:lnRef>
            <a:fillRef idx="2">
              <a:schemeClr val="accent2"/>
            </a:fillRef>
            <a:effectRef idx="1">
              <a:schemeClr val="accent2"/>
            </a:effectRef>
            <a:fontRef idx="minor">
              <a:schemeClr val="dk1"/>
            </a:fontRef>
          </p:style>
        </p:cxnSp>
        <p:sp>
          <p:nvSpPr>
            <p:cNvPr id="29" name="TextBox 28"/>
            <p:cNvSpPr txBox="1"/>
            <p:nvPr/>
          </p:nvSpPr>
          <p:spPr>
            <a:xfrm>
              <a:off x="6068184" y="2485346"/>
              <a:ext cx="1350021" cy="47780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1000" dirty="0" smtClean="0"/>
                <a:t>Metadata</a:t>
              </a:r>
              <a:endParaRPr lang="en-US" sz="1000" dirty="0"/>
            </a:p>
          </p:txBody>
        </p:sp>
      </p:grpSp>
      <p:grpSp>
        <p:nvGrpSpPr>
          <p:cNvPr id="30" name="Group 29"/>
          <p:cNvGrpSpPr/>
          <p:nvPr/>
        </p:nvGrpSpPr>
        <p:grpSpPr>
          <a:xfrm>
            <a:off x="5791200" y="2586335"/>
            <a:ext cx="2973056" cy="1000125"/>
            <a:chOff x="2155403" y="1259596"/>
            <a:chExt cx="5769397" cy="1940804"/>
          </a:xfrm>
        </p:grpSpPr>
        <p:sp>
          <p:nvSpPr>
            <p:cNvPr id="31" name="Snip Single Corner Rectangle 30"/>
            <p:cNvSpPr/>
            <p:nvPr/>
          </p:nvSpPr>
          <p:spPr>
            <a:xfrm>
              <a:off x="2155403" y="2201568"/>
              <a:ext cx="765329" cy="992481"/>
            </a:xfrm>
            <a:prstGeom prst="snip1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Data</a:t>
              </a:r>
              <a:endParaRPr lang="en-US" sz="600" dirty="0"/>
            </a:p>
          </p:txBody>
        </p:sp>
        <p:sp>
          <p:nvSpPr>
            <p:cNvPr id="32" name="TextBox 31"/>
            <p:cNvSpPr txBox="1"/>
            <p:nvPr/>
          </p:nvSpPr>
          <p:spPr>
            <a:xfrm>
              <a:off x="3821526" y="1259596"/>
              <a:ext cx="1184837" cy="895889"/>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400" dirty="0" smtClean="0"/>
                <a:t>PID</a:t>
              </a:r>
              <a:endParaRPr lang="en-US" sz="2400" dirty="0"/>
            </a:p>
          </p:txBody>
        </p:sp>
        <p:cxnSp>
          <p:nvCxnSpPr>
            <p:cNvPr id="33" name="Curved Connector 32"/>
            <p:cNvCxnSpPr>
              <a:stCxn id="32" idx="1"/>
              <a:endCxn id="31" idx="3"/>
            </p:cNvCxnSpPr>
            <p:nvPr/>
          </p:nvCxnSpPr>
          <p:spPr>
            <a:xfrm rot="10800000" flipV="1">
              <a:off x="2538070" y="1707540"/>
              <a:ext cx="1283458" cy="494026"/>
            </a:xfrm>
            <a:prstGeom prst="curvedConnector2">
              <a:avLst/>
            </a:prstGeom>
            <a:ln>
              <a:headEnd type="arrow"/>
              <a:tailEnd type="arrow"/>
            </a:ln>
          </p:spPr>
          <p:style>
            <a:lnRef idx="1">
              <a:schemeClr val="accent2"/>
            </a:lnRef>
            <a:fillRef idx="2">
              <a:schemeClr val="accent2"/>
            </a:fillRef>
            <a:effectRef idx="1">
              <a:schemeClr val="accent2"/>
            </a:effectRef>
            <a:fontRef idx="minor">
              <a:schemeClr val="dk1"/>
            </a:fontRef>
          </p:style>
        </p:cxnSp>
        <p:pic>
          <p:nvPicPr>
            <p:cNvPr id="34" name="Picture 33" descr="Screen Shot 2014-10-16 at 9.06.30 A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0092" y="2312187"/>
              <a:ext cx="3524708" cy="888213"/>
            </a:xfrm>
            <a:prstGeom prst="rect">
              <a:avLst/>
            </a:prstGeom>
          </p:spPr>
          <p:style>
            <a:lnRef idx="1">
              <a:schemeClr val="accent2"/>
            </a:lnRef>
            <a:fillRef idx="2">
              <a:schemeClr val="accent2"/>
            </a:fillRef>
            <a:effectRef idx="1">
              <a:schemeClr val="accent2"/>
            </a:effectRef>
            <a:fontRef idx="minor">
              <a:schemeClr val="dk1"/>
            </a:fontRef>
          </p:style>
        </p:pic>
        <p:cxnSp>
          <p:nvCxnSpPr>
            <p:cNvPr id="35" name="Curved Connector 34"/>
            <p:cNvCxnSpPr>
              <a:stCxn id="32" idx="3"/>
              <a:endCxn id="34" idx="0"/>
            </p:cNvCxnSpPr>
            <p:nvPr/>
          </p:nvCxnSpPr>
          <p:spPr>
            <a:xfrm>
              <a:off x="5006363" y="1707542"/>
              <a:ext cx="1156083" cy="604646"/>
            </a:xfrm>
            <a:prstGeom prst="curvedConnector2">
              <a:avLst/>
            </a:prstGeom>
            <a:ln>
              <a:headEnd type="arrow"/>
              <a:tailEnd type="arrow"/>
            </a:ln>
          </p:spPr>
          <p:style>
            <a:lnRef idx="1">
              <a:schemeClr val="accent2"/>
            </a:lnRef>
            <a:fillRef idx="2">
              <a:schemeClr val="accent2"/>
            </a:fillRef>
            <a:effectRef idx="1">
              <a:schemeClr val="accent2"/>
            </a:effectRef>
            <a:fontRef idx="minor">
              <a:schemeClr val="dk1"/>
            </a:fontRef>
          </p:style>
        </p:cxnSp>
        <p:cxnSp>
          <p:nvCxnSpPr>
            <p:cNvPr id="36" name="Curved Connector 35"/>
            <p:cNvCxnSpPr>
              <a:stCxn id="31" idx="1"/>
              <a:endCxn id="34" idx="2"/>
            </p:cNvCxnSpPr>
            <p:nvPr/>
          </p:nvCxnSpPr>
          <p:spPr>
            <a:xfrm rot="16200000" flipH="1">
              <a:off x="4347082" y="1385035"/>
              <a:ext cx="6351" cy="3624378"/>
            </a:xfrm>
            <a:prstGeom prst="curvedConnector3">
              <a:avLst>
                <a:gd name="adj1" fmla="val 10718422"/>
              </a:avLst>
            </a:prstGeom>
            <a:ln>
              <a:headEnd type="arrow"/>
              <a:tailEnd type="arrow"/>
            </a:ln>
          </p:spPr>
          <p:style>
            <a:lnRef idx="1">
              <a:schemeClr val="accent2"/>
            </a:lnRef>
            <a:fillRef idx="2">
              <a:schemeClr val="accent2"/>
            </a:fillRef>
            <a:effectRef idx="1">
              <a:schemeClr val="accent2"/>
            </a:effectRef>
            <a:fontRef idx="minor">
              <a:schemeClr val="dk1"/>
            </a:fontRef>
          </p:style>
        </p:cxnSp>
        <p:sp>
          <p:nvSpPr>
            <p:cNvPr id="37" name="TextBox 36"/>
            <p:cNvSpPr txBox="1"/>
            <p:nvPr/>
          </p:nvSpPr>
          <p:spPr>
            <a:xfrm>
              <a:off x="6068184" y="2485346"/>
              <a:ext cx="1350021" cy="47780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1000" dirty="0" smtClean="0"/>
                <a:t>Metadata</a:t>
              </a:r>
              <a:endParaRPr lang="en-US" sz="1000" dirty="0"/>
            </a:p>
          </p:txBody>
        </p:sp>
      </p:grpSp>
      <p:grpSp>
        <p:nvGrpSpPr>
          <p:cNvPr id="57" name="Group 56"/>
          <p:cNvGrpSpPr/>
          <p:nvPr/>
        </p:nvGrpSpPr>
        <p:grpSpPr>
          <a:xfrm>
            <a:off x="5791200" y="3348335"/>
            <a:ext cx="2973056" cy="1000125"/>
            <a:chOff x="2155403" y="1259596"/>
            <a:chExt cx="5769397" cy="1940804"/>
          </a:xfrm>
        </p:grpSpPr>
        <p:sp>
          <p:nvSpPr>
            <p:cNvPr id="58" name="Snip Single Corner Rectangle 57"/>
            <p:cNvSpPr/>
            <p:nvPr/>
          </p:nvSpPr>
          <p:spPr>
            <a:xfrm>
              <a:off x="2155403" y="2201568"/>
              <a:ext cx="765329" cy="992481"/>
            </a:xfrm>
            <a:prstGeom prst="snip1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Data</a:t>
              </a:r>
              <a:endParaRPr lang="en-US" sz="600" dirty="0"/>
            </a:p>
          </p:txBody>
        </p:sp>
        <p:sp>
          <p:nvSpPr>
            <p:cNvPr id="59" name="TextBox 58"/>
            <p:cNvSpPr txBox="1"/>
            <p:nvPr/>
          </p:nvSpPr>
          <p:spPr>
            <a:xfrm>
              <a:off x="3821526" y="1259596"/>
              <a:ext cx="1184837" cy="895889"/>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400" dirty="0" smtClean="0"/>
                <a:t>PID</a:t>
              </a:r>
              <a:endParaRPr lang="en-US" sz="2400" dirty="0"/>
            </a:p>
          </p:txBody>
        </p:sp>
        <p:cxnSp>
          <p:nvCxnSpPr>
            <p:cNvPr id="60" name="Curved Connector 59"/>
            <p:cNvCxnSpPr>
              <a:stCxn id="59" idx="1"/>
              <a:endCxn id="58" idx="3"/>
            </p:cNvCxnSpPr>
            <p:nvPr/>
          </p:nvCxnSpPr>
          <p:spPr>
            <a:xfrm rot="10800000" flipV="1">
              <a:off x="2538070" y="1707540"/>
              <a:ext cx="1283458" cy="494026"/>
            </a:xfrm>
            <a:prstGeom prst="curvedConnector2">
              <a:avLst/>
            </a:prstGeom>
            <a:ln>
              <a:headEnd type="arrow"/>
              <a:tailEnd type="arrow"/>
            </a:ln>
          </p:spPr>
          <p:style>
            <a:lnRef idx="1">
              <a:schemeClr val="accent2"/>
            </a:lnRef>
            <a:fillRef idx="2">
              <a:schemeClr val="accent2"/>
            </a:fillRef>
            <a:effectRef idx="1">
              <a:schemeClr val="accent2"/>
            </a:effectRef>
            <a:fontRef idx="minor">
              <a:schemeClr val="dk1"/>
            </a:fontRef>
          </p:style>
        </p:cxnSp>
        <p:pic>
          <p:nvPicPr>
            <p:cNvPr id="61" name="Picture 60" descr="Screen Shot 2014-10-16 at 9.06.30 A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0092" y="2312187"/>
              <a:ext cx="3524708" cy="888213"/>
            </a:xfrm>
            <a:prstGeom prst="rect">
              <a:avLst/>
            </a:prstGeom>
          </p:spPr>
          <p:style>
            <a:lnRef idx="1">
              <a:schemeClr val="accent2"/>
            </a:lnRef>
            <a:fillRef idx="2">
              <a:schemeClr val="accent2"/>
            </a:fillRef>
            <a:effectRef idx="1">
              <a:schemeClr val="accent2"/>
            </a:effectRef>
            <a:fontRef idx="minor">
              <a:schemeClr val="dk1"/>
            </a:fontRef>
          </p:style>
        </p:pic>
        <p:cxnSp>
          <p:nvCxnSpPr>
            <p:cNvPr id="62" name="Curved Connector 61"/>
            <p:cNvCxnSpPr>
              <a:stCxn id="59" idx="3"/>
              <a:endCxn id="61" idx="0"/>
            </p:cNvCxnSpPr>
            <p:nvPr/>
          </p:nvCxnSpPr>
          <p:spPr>
            <a:xfrm>
              <a:off x="5006363" y="1707542"/>
              <a:ext cx="1156083" cy="604646"/>
            </a:xfrm>
            <a:prstGeom prst="curvedConnector2">
              <a:avLst/>
            </a:prstGeom>
            <a:ln>
              <a:headEnd type="arrow"/>
              <a:tailEnd type="arrow"/>
            </a:ln>
          </p:spPr>
          <p:style>
            <a:lnRef idx="1">
              <a:schemeClr val="accent2"/>
            </a:lnRef>
            <a:fillRef idx="2">
              <a:schemeClr val="accent2"/>
            </a:fillRef>
            <a:effectRef idx="1">
              <a:schemeClr val="accent2"/>
            </a:effectRef>
            <a:fontRef idx="minor">
              <a:schemeClr val="dk1"/>
            </a:fontRef>
          </p:style>
        </p:cxnSp>
        <p:cxnSp>
          <p:nvCxnSpPr>
            <p:cNvPr id="63" name="Curved Connector 62"/>
            <p:cNvCxnSpPr>
              <a:stCxn id="58" idx="1"/>
              <a:endCxn id="61" idx="2"/>
            </p:cNvCxnSpPr>
            <p:nvPr/>
          </p:nvCxnSpPr>
          <p:spPr>
            <a:xfrm rot="16200000" flipH="1">
              <a:off x="4347082" y="1385035"/>
              <a:ext cx="6351" cy="3624378"/>
            </a:xfrm>
            <a:prstGeom prst="curvedConnector3">
              <a:avLst>
                <a:gd name="adj1" fmla="val 10718422"/>
              </a:avLst>
            </a:prstGeom>
            <a:ln>
              <a:headEnd type="arrow"/>
              <a:tailEnd type="arrow"/>
            </a:ln>
          </p:spPr>
          <p:style>
            <a:lnRef idx="1">
              <a:schemeClr val="accent2"/>
            </a:lnRef>
            <a:fillRef idx="2">
              <a:schemeClr val="accent2"/>
            </a:fillRef>
            <a:effectRef idx="1">
              <a:schemeClr val="accent2"/>
            </a:effectRef>
            <a:fontRef idx="minor">
              <a:schemeClr val="dk1"/>
            </a:fontRef>
          </p:style>
        </p:cxnSp>
        <p:sp>
          <p:nvSpPr>
            <p:cNvPr id="64" name="TextBox 63"/>
            <p:cNvSpPr txBox="1"/>
            <p:nvPr/>
          </p:nvSpPr>
          <p:spPr>
            <a:xfrm>
              <a:off x="6068184" y="2485346"/>
              <a:ext cx="1350021" cy="47780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1000" dirty="0" smtClean="0"/>
                <a:t>Metadata</a:t>
              </a:r>
              <a:endParaRPr lang="en-US" sz="1000" dirty="0"/>
            </a:p>
          </p:txBody>
        </p:sp>
      </p:grpSp>
      <p:grpSp>
        <p:nvGrpSpPr>
          <p:cNvPr id="68" name="Group 67"/>
          <p:cNvGrpSpPr/>
          <p:nvPr/>
        </p:nvGrpSpPr>
        <p:grpSpPr>
          <a:xfrm>
            <a:off x="1371600" y="4338935"/>
            <a:ext cx="2973056" cy="1000125"/>
            <a:chOff x="2155403" y="1259596"/>
            <a:chExt cx="5769397" cy="1940804"/>
          </a:xfrm>
        </p:grpSpPr>
        <p:sp>
          <p:nvSpPr>
            <p:cNvPr id="69" name="Snip Single Corner Rectangle 68"/>
            <p:cNvSpPr/>
            <p:nvPr/>
          </p:nvSpPr>
          <p:spPr>
            <a:xfrm>
              <a:off x="2155403" y="2201568"/>
              <a:ext cx="765329" cy="992481"/>
            </a:xfrm>
            <a:prstGeom prst="snip1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600" dirty="0" smtClean="0"/>
                <a:t>Data</a:t>
              </a:r>
              <a:endParaRPr lang="en-US" sz="600" dirty="0"/>
            </a:p>
          </p:txBody>
        </p:sp>
        <p:sp>
          <p:nvSpPr>
            <p:cNvPr id="70" name="TextBox 69"/>
            <p:cNvSpPr txBox="1"/>
            <p:nvPr/>
          </p:nvSpPr>
          <p:spPr>
            <a:xfrm>
              <a:off x="3821526" y="1259596"/>
              <a:ext cx="1184837" cy="895889"/>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400" dirty="0" smtClean="0"/>
                <a:t>PID</a:t>
              </a:r>
              <a:endParaRPr lang="en-US" sz="2400" dirty="0"/>
            </a:p>
          </p:txBody>
        </p:sp>
        <p:cxnSp>
          <p:nvCxnSpPr>
            <p:cNvPr id="71" name="Curved Connector 70"/>
            <p:cNvCxnSpPr>
              <a:stCxn id="70" idx="1"/>
              <a:endCxn id="69" idx="3"/>
            </p:cNvCxnSpPr>
            <p:nvPr/>
          </p:nvCxnSpPr>
          <p:spPr>
            <a:xfrm rot="10800000" flipV="1">
              <a:off x="2538070" y="1707540"/>
              <a:ext cx="1283458" cy="494026"/>
            </a:xfrm>
            <a:prstGeom prst="curvedConnector2">
              <a:avLst/>
            </a:prstGeom>
            <a:ln>
              <a:headEnd type="arrow"/>
              <a:tailEnd type="arrow"/>
            </a:ln>
          </p:spPr>
          <p:style>
            <a:lnRef idx="1">
              <a:schemeClr val="accent3"/>
            </a:lnRef>
            <a:fillRef idx="2">
              <a:schemeClr val="accent3"/>
            </a:fillRef>
            <a:effectRef idx="1">
              <a:schemeClr val="accent3"/>
            </a:effectRef>
            <a:fontRef idx="minor">
              <a:schemeClr val="dk1"/>
            </a:fontRef>
          </p:style>
        </p:cxnSp>
        <p:pic>
          <p:nvPicPr>
            <p:cNvPr id="72" name="Picture 71" descr="Screen Shot 2014-10-16 at 9.06.30 A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0092" y="2312187"/>
              <a:ext cx="3524708" cy="888213"/>
            </a:xfrm>
            <a:prstGeom prst="rect">
              <a:avLst/>
            </a:prstGeom>
          </p:spPr>
          <p:style>
            <a:lnRef idx="1">
              <a:schemeClr val="accent3"/>
            </a:lnRef>
            <a:fillRef idx="2">
              <a:schemeClr val="accent3"/>
            </a:fillRef>
            <a:effectRef idx="1">
              <a:schemeClr val="accent3"/>
            </a:effectRef>
            <a:fontRef idx="minor">
              <a:schemeClr val="dk1"/>
            </a:fontRef>
          </p:style>
        </p:pic>
        <p:cxnSp>
          <p:nvCxnSpPr>
            <p:cNvPr id="73" name="Curved Connector 72"/>
            <p:cNvCxnSpPr>
              <a:stCxn id="70" idx="3"/>
              <a:endCxn id="72" idx="0"/>
            </p:cNvCxnSpPr>
            <p:nvPr/>
          </p:nvCxnSpPr>
          <p:spPr>
            <a:xfrm>
              <a:off x="5006363" y="1707542"/>
              <a:ext cx="1156083" cy="604646"/>
            </a:xfrm>
            <a:prstGeom prst="curvedConnector2">
              <a:avLst/>
            </a:prstGeom>
            <a:ln>
              <a:headEnd type="arrow"/>
              <a:tailEnd type="arrow"/>
            </a:ln>
          </p:spPr>
          <p:style>
            <a:lnRef idx="1">
              <a:schemeClr val="accent3"/>
            </a:lnRef>
            <a:fillRef idx="2">
              <a:schemeClr val="accent3"/>
            </a:fillRef>
            <a:effectRef idx="1">
              <a:schemeClr val="accent3"/>
            </a:effectRef>
            <a:fontRef idx="minor">
              <a:schemeClr val="dk1"/>
            </a:fontRef>
          </p:style>
        </p:cxnSp>
        <p:cxnSp>
          <p:nvCxnSpPr>
            <p:cNvPr id="74" name="Curved Connector 73"/>
            <p:cNvCxnSpPr>
              <a:stCxn id="69" idx="1"/>
              <a:endCxn id="72" idx="2"/>
            </p:cNvCxnSpPr>
            <p:nvPr/>
          </p:nvCxnSpPr>
          <p:spPr>
            <a:xfrm rot="16200000" flipH="1">
              <a:off x="4347082" y="1385035"/>
              <a:ext cx="6351" cy="3624378"/>
            </a:xfrm>
            <a:prstGeom prst="curvedConnector3">
              <a:avLst>
                <a:gd name="adj1" fmla="val 10718422"/>
              </a:avLst>
            </a:prstGeom>
            <a:ln>
              <a:headEnd type="arrow"/>
              <a:tailEnd type="arrow"/>
            </a:ln>
          </p:spPr>
          <p:style>
            <a:lnRef idx="1">
              <a:schemeClr val="accent3"/>
            </a:lnRef>
            <a:fillRef idx="2">
              <a:schemeClr val="accent3"/>
            </a:fillRef>
            <a:effectRef idx="1">
              <a:schemeClr val="accent3"/>
            </a:effectRef>
            <a:fontRef idx="minor">
              <a:schemeClr val="dk1"/>
            </a:fontRef>
          </p:style>
        </p:cxnSp>
        <p:sp>
          <p:nvSpPr>
            <p:cNvPr id="75" name="TextBox 74"/>
            <p:cNvSpPr txBox="1"/>
            <p:nvPr/>
          </p:nvSpPr>
          <p:spPr>
            <a:xfrm>
              <a:off x="6068184" y="2485346"/>
              <a:ext cx="1350021" cy="47780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000" dirty="0" smtClean="0"/>
                <a:t>Metadata</a:t>
              </a:r>
              <a:endParaRPr lang="en-US" sz="1000" dirty="0"/>
            </a:p>
          </p:txBody>
        </p:sp>
      </p:grpSp>
      <p:sp>
        <p:nvSpPr>
          <p:cNvPr id="77" name="TextBox 76"/>
          <p:cNvSpPr txBox="1"/>
          <p:nvPr/>
        </p:nvSpPr>
        <p:spPr>
          <a:xfrm>
            <a:off x="6248400" y="4796135"/>
            <a:ext cx="1348446" cy="461665"/>
          </a:xfrm>
          <a:prstGeom prst="rect">
            <a:avLst/>
          </a:prstGeom>
          <a:noFill/>
        </p:spPr>
        <p:txBody>
          <a:bodyPr wrap="none" rtlCol="0">
            <a:spAutoFit/>
          </a:bodyPr>
          <a:lstStyle/>
          <a:p>
            <a:r>
              <a:rPr lang="en-US" sz="2400" dirty="0" smtClean="0"/>
              <a:t>Raw data</a:t>
            </a:r>
            <a:endParaRPr lang="en-US" sz="2400" dirty="0"/>
          </a:p>
        </p:txBody>
      </p:sp>
      <p:sp>
        <p:nvSpPr>
          <p:cNvPr id="78" name="TextBox 77"/>
          <p:cNvSpPr txBox="1"/>
          <p:nvPr/>
        </p:nvSpPr>
        <p:spPr>
          <a:xfrm>
            <a:off x="1447800" y="5786735"/>
            <a:ext cx="2034481" cy="461665"/>
          </a:xfrm>
          <a:prstGeom prst="rect">
            <a:avLst/>
          </a:prstGeom>
          <a:noFill/>
        </p:spPr>
        <p:txBody>
          <a:bodyPr wrap="none" rtlCol="0">
            <a:spAutoFit/>
          </a:bodyPr>
          <a:lstStyle/>
          <a:p>
            <a:r>
              <a:rPr lang="en-US" sz="2400" dirty="0" smtClean="0"/>
              <a:t>Published data</a:t>
            </a:r>
            <a:endParaRPr lang="en-US" sz="2400" dirty="0"/>
          </a:p>
        </p:txBody>
      </p:sp>
      <p:sp>
        <p:nvSpPr>
          <p:cNvPr id="79" name="TextBox 78"/>
          <p:cNvSpPr txBox="1"/>
          <p:nvPr/>
        </p:nvSpPr>
        <p:spPr>
          <a:xfrm>
            <a:off x="1524000" y="2667000"/>
            <a:ext cx="1946266" cy="461665"/>
          </a:xfrm>
          <a:prstGeom prst="rect">
            <a:avLst/>
          </a:prstGeom>
          <a:noFill/>
        </p:spPr>
        <p:txBody>
          <a:bodyPr wrap="none" rtlCol="0">
            <a:spAutoFit/>
          </a:bodyPr>
          <a:lstStyle/>
          <a:p>
            <a:r>
              <a:rPr lang="en-US" sz="2400" dirty="0" err="1" smtClean="0"/>
              <a:t>Analysed</a:t>
            </a:r>
            <a:r>
              <a:rPr lang="en-US" sz="2400" dirty="0" smtClean="0"/>
              <a:t> data</a:t>
            </a:r>
            <a:endParaRPr lang="en-US" sz="2400" dirty="0"/>
          </a:p>
        </p:txBody>
      </p:sp>
      <p:cxnSp>
        <p:nvCxnSpPr>
          <p:cNvPr id="81" name="Straight Arrow Connector 80"/>
          <p:cNvCxnSpPr>
            <a:stCxn id="31" idx="2"/>
          </p:cNvCxnSpPr>
          <p:nvPr/>
        </p:nvCxnSpPr>
        <p:spPr>
          <a:xfrm flipH="1" flipV="1">
            <a:off x="3657600" y="2133600"/>
            <a:ext cx="2133600" cy="119386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83" name="Straight Arrow Connector 82"/>
          <p:cNvCxnSpPr>
            <a:stCxn id="79" idx="2"/>
            <a:endCxn id="70" idx="0"/>
          </p:cNvCxnSpPr>
          <p:nvPr/>
        </p:nvCxnSpPr>
        <p:spPr>
          <a:xfrm>
            <a:off x="2497133" y="3128665"/>
            <a:ext cx="38327" cy="12102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9" name="TextBox 69"/>
          <p:cNvSpPr txBox="1"/>
          <p:nvPr/>
        </p:nvSpPr>
        <p:spPr>
          <a:xfrm>
            <a:off x="2590800" y="4134190"/>
            <a:ext cx="654346" cy="46166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400" dirty="0" smtClean="0"/>
              <a:t>DOI</a:t>
            </a:r>
            <a:endParaRPr lang="en-US" sz="2400" dirty="0"/>
          </a:p>
        </p:txBody>
      </p:sp>
      <p:sp>
        <p:nvSpPr>
          <p:cNvPr id="50" name="4 Marcador de pie de página"/>
          <p:cNvSpPr>
            <a:spLocks noGrp="1"/>
          </p:cNvSpPr>
          <p:nvPr>
            <p:ph type="ftr" sz="quarter" idx="11"/>
          </p:nvPr>
        </p:nvSpPr>
        <p:spPr>
          <a:xfrm>
            <a:off x="3028950" y="6356351"/>
            <a:ext cx="4633722" cy="365125"/>
          </a:xfrm>
        </p:spPr>
        <p:txBody>
          <a:bodyPr/>
          <a:lstStyle/>
          <a:p>
            <a:r>
              <a:rPr lang="en-US" smtClean="0"/>
              <a:t>M3.02 – Data Life Cycle                    Fernando Aguilar</a:t>
            </a:r>
            <a:endParaRPr lang="en-US" dirty="0"/>
          </a:p>
        </p:txBody>
      </p:sp>
    </p:spTree>
    <p:extLst>
      <p:ext uri="{BB962C8B-B14F-4D97-AF65-F5344CB8AC3E}">
        <p14:creationId xmlns:p14="http://schemas.microsoft.com/office/powerpoint/2010/main" val="22409816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do we </a:t>
            </a:r>
            <a:r>
              <a:rPr lang="en-US" dirty="0" smtClean="0"/>
              <a:t>know about Persistent Identifiers?</a:t>
            </a:r>
            <a:endParaRPr lang="en-US" dirty="0"/>
          </a:p>
        </p:txBody>
      </p:sp>
      <p:sp>
        <p:nvSpPr>
          <p:cNvPr id="3" name="Content Placeholder 2"/>
          <p:cNvSpPr>
            <a:spLocks noGrp="1"/>
          </p:cNvSpPr>
          <p:nvPr>
            <p:ph idx="1"/>
          </p:nvPr>
        </p:nvSpPr>
        <p:spPr>
          <a:xfrm>
            <a:off x="457200" y="1371601"/>
            <a:ext cx="8229600" cy="1219200"/>
          </a:xfrm>
        </p:spPr>
        <p:txBody>
          <a:bodyPr>
            <a:normAutofit/>
          </a:bodyPr>
          <a:lstStyle/>
          <a:p>
            <a:pPr>
              <a:buFont typeface="Arial"/>
              <a:buChar char="•"/>
            </a:pPr>
            <a:r>
              <a:rPr lang="en-US" dirty="0">
                <a:latin typeface="Calibri"/>
                <a:cs typeface="Calibri"/>
              </a:rPr>
              <a:t>A Persistent </a:t>
            </a:r>
            <a:r>
              <a:rPr lang="en-US" dirty="0" smtClean="0">
                <a:latin typeface="Calibri"/>
                <a:cs typeface="Calibri"/>
              </a:rPr>
              <a:t>Identifier (PID) is </a:t>
            </a:r>
            <a:r>
              <a:rPr lang="en-US" dirty="0">
                <a:latin typeface="Calibri"/>
                <a:cs typeface="Calibri"/>
              </a:rPr>
              <a:t>an identifier that is effectively permanently assigned to a resource</a:t>
            </a:r>
            <a:r>
              <a:rPr lang="en-US" dirty="0" smtClean="0">
                <a:latin typeface="Calibri"/>
                <a:cs typeface="Calibri"/>
              </a:rPr>
              <a:t>.</a:t>
            </a:r>
          </a:p>
        </p:txBody>
      </p:sp>
      <p:sp>
        <p:nvSpPr>
          <p:cNvPr id="5" name="Shape 171"/>
          <p:cNvSpPr/>
          <p:nvPr/>
        </p:nvSpPr>
        <p:spPr>
          <a:xfrm>
            <a:off x="990600" y="2657806"/>
            <a:ext cx="3048001" cy="655497"/>
          </a:xfrm>
          <a:prstGeom prst="roundRect">
            <a:avLst>
              <a:gd name="adj" fmla="val 50000"/>
            </a:avLst>
          </a:prstGeom>
          <a:solidFill>
            <a:srgbClr val="141414"/>
          </a:solidFill>
          <a:ln w="25400">
            <a:round/>
          </a:ln>
        </p:spPr>
        <p:txBody>
          <a:bodyPr lIns="0" tIns="0" rIns="0" bIns="0"/>
          <a:lstStyle/>
          <a:p>
            <a:pPr lvl="0" algn="ctr" defTabSz="812800">
              <a:defRPr sz="2000">
                <a:latin typeface="Helvetica"/>
                <a:ea typeface="Helvetica"/>
                <a:cs typeface="Helvetica"/>
                <a:sym typeface="Helvetica"/>
              </a:defRPr>
            </a:pPr>
            <a:endParaRPr>
              <a:latin typeface="Century Gothic" charset="0"/>
              <a:ea typeface="Century Gothic" charset="0"/>
              <a:cs typeface="Century Gothic" charset="0"/>
            </a:endParaRPr>
          </a:p>
        </p:txBody>
      </p:sp>
      <p:sp>
        <p:nvSpPr>
          <p:cNvPr id="6" name="Shape 172"/>
          <p:cNvSpPr/>
          <p:nvPr/>
        </p:nvSpPr>
        <p:spPr>
          <a:xfrm>
            <a:off x="1857655" y="2766962"/>
            <a:ext cx="1101264" cy="353943"/>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defTabSz="1625600">
              <a:buClr>
                <a:srgbClr val="FFFFFF"/>
              </a:buClr>
              <a:buFont typeface="Opificio"/>
              <a:defRPr sz="2400">
                <a:solidFill>
                  <a:srgbClr val="FFFFFF"/>
                </a:solidFill>
                <a:uFill>
                  <a:solidFill>
                    <a:srgbClr val="FFFFFF"/>
                  </a:solidFill>
                </a:uFill>
                <a:latin typeface="+mj-lt"/>
                <a:ea typeface="+mj-ea"/>
                <a:cs typeface="+mj-cs"/>
                <a:sym typeface="Opificio"/>
              </a:defRPr>
            </a:lvl1pPr>
          </a:lstStyle>
          <a:p>
            <a:pPr lvl="0" algn="ctr">
              <a:defRPr sz="1800">
                <a:solidFill>
                  <a:srgbClr val="000000"/>
                </a:solidFill>
                <a:uFillTx/>
              </a:defRPr>
            </a:pPr>
            <a:r>
              <a:rPr sz="1800">
                <a:solidFill>
                  <a:srgbClr val="FFFFFF"/>
                </a:solidFill>
                <a:uFill>
                  <a:solidFill>
                    <a:srgbClr val="FFFFFF"/>
                  </a:solidFill>
                </a:uFill>
                <a:latin typeface="Century Gothic" charset="0"/>
                <a:ea typeface="Century Gothic" charset="0"/>
                <a:cs typeface="Century Gothic" charset="0"/>
              </a:rPr>
              <a:t>identifier </a:t>
            </a:r>
          </a:p>
        </p:txBody>
      </p:sp>
      <p:sp>
        <p:nvSpPr>
          <p:cNvPr id="7" name="Shape 173"/>
          <p:cNvSpPr/>
          <p:nvPr/>
        </p:nvSpPr>
        <p:spPr>
          <a:xfrm>
            <a:off x="4859867" y="2619706"/>
            <a:ext cx="3048001" cy="655497"/>
          </a:xfrm>
          <a:prstGeom prst="roundRect">
            <a:avLst>
              <a:gd name="adj" fmla="val 50000"/>
            </a:avLst>
          </a:prstGeom>
          <a:solidFill>
            <a:srgbClr val="141414"/>
          </a:solidFill>
          <a:ln w="25400">
            <a:round/>
          </a:ln>
        </p:spPr>
        <p:txBody>
          <a:bodyPr lIns="0" tIns="0" rIns="0" bIns="0"/>
          <a:lstStyle/>
          <a:p>
            <a:pPr lvl="0" algn="ctr" defTabSz="812800">
              <a:defRPr sz="2000">
                <a:latin typeface="Helvetica"/>
                <a:ea typeface="Helvetica"/>
                <a:cs typeface="Helvetica"/>
                <a:sym typeface="Helvetica"/>
              </a:defRPr>
            </a:pPr>
            <a:endParaRPr>
              <a:latin typeface="Century Gothic" charset="0"/>
              <a:ea typeface="Century Gothic" charset="0"/>
              <a:cs typeface="Century Gothic" charset="0"/>
            </a:endParaRPr>
          </a:p>
        </p:txBody>
      </p:sp>
      <p:sp>
        <p:nvSpPr>
          <p:cNvPr id="8" name="Shape 174"/>
          <p:cNvSpPr/>
          <p:nvPr/>
        </p:nvSpPr>
        <p:spPr>
          <a:xfrm>
            <a:off x="5155955" y="2760336"/>
            <a:ext cx="2159245" cy="353943"/>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defTabSz="1625600">
              <a:buClr>
                <a:srgbClr val="FFFFFF"/>
              </a:buClr>
              <a:buFont typeface="Opificio"/>
              <a:defRPr sz="2400">
                <a:solidFill>
                  <a:srgbClr val="FFFFFF"/>
                </a:solidFill>
                <a:uFill>
                  <a:solidFill>
                    <a:srgbClr val="FFFFFF"/>
                  </a:solidFill>
                </a:uFill>
                <a:latin typeface="+mj-lt"/>
                <a:ea typeface="+mj-ea"/>
                <a:cs typeface="+mj-cs"/>
                <a:sym typeface="Opificio"/>
              </a:defRPr>
            </a:lvl1pPr>
          </a:lstStyle>
          <a:p>
            <a:pPr lvl="0" algn="ctr">
              <a:defRPr sz="1800">
                <a:solidFill>
                  <a:srgbClr val="000000"/>
                </a:solidFill>
                <a:uFillTx/>
              </a:defRPr>
            </a:pPr>
            <a:r>
              <a:rPr sz="1800">
                <a:solidFill>
                  <a:srgbClr val="FFFFFF"/>
                </a:solidFill>
                <a:uFill>
                  <a:solidFill>
                    <a:srgbClr val="FFFFFF"/>
                  </a:solidFill>
                </a:uFill>
                <a:latin typeface="Century Gothic" charset="0"/>
                <a:ea typeface="Century Gothic" charset="0"/>
                <a:cs typeface="Century Gothic" charset="0"/>
              </a:rPr>
              <a:t>resource location  </a:t>
            </a:r>
          </a:p>
        </p:txBody>
      </p:sp>
      <p:sp>
        <p:nvSpPr>
          <p:cNvPr id="9" name="Shape 175"/>
          <p:cNvSpPr/>
          <p:nvPr/>
        </p:nvSpPr>
        <p:spPr>
          <a:xfrm>
            <a:off x="977900" y="3400102"/>
            <a:ext cx="3048001" cy="790898"/>
          </a:xfrm>
          <a:prstGeom prst="roundRect">
            <a:avLst>
              <a:gd name="adj" fmla="val 32013"/>
            </a:avLst>
          </a:prstGeom>
          <a:ln/>
        </p:spPr>
        <p:style>
          <a:lnRef idx="2">
            <a:schemeClr val="accent6">
              <a:shade val="50000"/>
            </a:schemeClr>
          </a:lnRef>
          <a:fillRef idx="1">
            <a:schemeClr val="accent6"/>
          </a:fillRef>
          <a:effectRef idx="0">
            <a:schemeClr val="accent6"/>
          </a:effectRef>
          <a:fontRef idx="minor">
            <a:schemeClr val="lt1"/>
          </a:fontRef>
        </p:style>
        <p:txBody>
          <a:bodyPr lIns="0" tIns="0" rIns="0" bIns="0"/>
          <a:lstStyle/>
          <a:p>
            <a:pPr lvl="0" algn="ctr" defTabSz="812800">
              <a:defRPr sz="2000">
                <a:solidFill>
                  <a:srgbClr val="DCDEE0"/>
                </a:solidFill>
                <a:latin typeface="Helvetica"/>
                <a:ea typeface="Helvetica"/>
                <a:cs typeface="Helvetica"/>
                <a:sym typeface="Helvetica"/>
              </a:defRPr>
            </a:pPr>
            <a:endParaRPr>
              <a:latin typeface="Century Gothic" charset="0"/>
              <a:ea typeface="Century Gothic" charset="0"/>
              <a:cs typeface="Century Gothic" charset="0"/>
            </a:endParaRPr>
          </a:p>
        </p:txBody>
      </p:sp>
      <p:sp>
        <p:nvSpPr>
          <p:cNvPr id="10" name="Shape 176"/>
          <p:cNvSpPr/>
          <p:nvPr/>
        </p:nvSpPr>
        <p:spPr>
          <a:xfrm>
            <a:off x="1018642" y="3500994"/>
            <a:ext cx="2901595" cy="630942"/>
          </a:xfrm>
          <a:prstGeom prst="rect">
            <a:avLst/>
          </a:prstGeom>
          <a:ln w="12700">
            <a:round/>
          </a:ln>
          <a:extLst>
            <a:ext uri="{C572A759-6A51-4108-AA02-DFA0A04FC94B}">
              <ma14:wrappingTextBoxFlag xmlns="" xmlns:ma14="http://schemas.microsoft.com/office/mac/drawingml/2011/main" val="1"/>
            </a:ext>
          </a:extLst>
        </p:spPr>
        <p:txBody>
          <a:bodyPr lIns="38100" tIns="38100" rIns="38100" bIns="38100">
            <a:spAutoFit/>
          </a:bodyPr>
          <a:lstStyle/>
          <a:p>
            <a:pPr lvl="0" algn="ctr" defTabSz="1625600">
              <a:buClr>
                <a:srgbClr val="FFFFFF"/>
              </a:buClr>
              <a:buFont typeface="Opificio"/>
              <a:defRPr sz="1800"/>
            </a:pPr>
            <a:r>
              <a:rPr dirty="0">
                <a:solidFill>
                  <a:srgbClr val="FFFFFF"/>
                </a:solidFill>
                <a:uFill>
                  <a:solidFill/>
                </a:uFill>
                <a:latin typeface="Century Gothic" charset="0"/>
                <a:ea typeface="Century Gothic" charset="0"/>
                <a:cs typeface="Century Gothic" charset="0"/>
                <a:sym typeface="Opificio"/>
              </a:rPr>
              <a:t> a </a:t>
            </a:r>
            <a:r>
              <a:rPr dirty="0">
                <a:solidFill>
                  <a:srgbClr val="FFFFFF"/>
                </a:solidFill>
                <a:uFill>
                  <a:solidFill>
                    <a:srgbClr val="FFFFFF"/>
                  </a:solidFill>
                </a:uFill>
                <a:latin typeface="Century Gothic" charset="0"/>
                <a:ea typeface="Century Gothic" charset="0"/>
                <a:cs typeface="Century Gothic" charset="0"/>
                <a:sym typeface="Opificio"/>
              </a:rPr>
              <a:t>permanent </a:t>
            </a:r>
            <a:r>
              <a:rPr dirty="0">
                <a:solidFill>
                  <a:srgbClr val="FFFFFF"/>
                </a:solidFill>
                <a:uFill>
                  <a:solidFill/>
                </a:uFill>
                <a:latin typeface="Century Gothic" charset="0"/>
                <a:ea typeface="Century Gothic" charset="0"/>
                <a:cs typeface="Century Gothic" charset="0"/>
                <a:sym typeface="Opificio"/>
              </a:rPr>
              <a:t>name or </a:t>
            </a:r>
            <a:r>
              <a:rPr dirty="0">
                <a:solidFill>
                  <a:srgbClr val="FFFFFF"/>
                </a:solidFill>
                <a:uFill>
                  <a:solidFill>
                    <a:srgbClr val="FFFFFF"/>
                  </a:solidFill>
                </a:uFill>
                <a:latin typeface="Century Gothic" charset="0"/>
                <a:ea typeface="Century Gothic" charset="0"/>
                <a:cs typeface="Century Gothic" charset="0"/>
                <a:sym typeface="Opificio"/>
              </a:rPr>
              <a:t>identity </a:t>
            </a:r>
          </a:p>
        </p:txBody>
      </p:sp>
      <p:sp>
        <p:nvSpPr>
          <p:cNvPr id="11" name="Shape 177"/>
          <p:cNvSpPr/>
          <p:nvPr/>
        </p:nvSpPr>
        <p:spPr>
          <a:xfrm>
            <a:off x="4830234" y="3400102"/>
            <a:ext cx="3048001" cy="790898"/>
          </a:xfrm>
          <a:prstGeom prst="roundRect">
            <a:avLst>
              <a:gd name="adj" fmla="val 32013"/>
            </a:avLst>
          </a:prstGeom>
          <a:solidFill>
            <a:srgbClr val="DCDEE0"/>
          </a:solidFill>
          <a:ln w="25400">
            <a:round/>
          </a:ln>
        </p:spPr>
        <p:txBody>
          <a:bodyPr lIns="0" tIns="0" rIns="0" bIns="0"/>
          <a:lstStyle/>
          <a:p>
            <a:pPr lvl="0" algn="ctr" defTabSz="812800">
              <a:defRPr sz="2000">
                <a:solidFill>
                  <a:srgbClr val="DCDEE0"/>
                </a:solidFill>
                <a:latin typeface="Helvetica"/>
                <a:ea typeface="Helvetica"/>
                <a:cs typeface="Helvetica"/>
                <a:sym typeface="Helvetica"/>
              </a:defRPr>
            </a:pPr>
            <a:endParaRPr>
              <a:latin typeface="Century Gothic" charset="0"/>
              <a:ea typeface="Century Gothic" charset="0"/>
              <a:cs typeface="Century Gothic" charset="0"/>
            </a:endParaRPr>
          </a:p>
        </p:txBody>
      </p:sp>
      <p:sp>
        <p:nvSpPr>
          <p:cNvPr id="12" name="Shape 178"/>
          <p:cNvSpPr/>
          <p:nvPr/>
        </p:nvSpPr>
        <p:spPr>
          <a:xfrm>
            <a:off x="4870975" y="3500994"/>
            <a:ext cx="2901595" cy="630942"/>
          </a:xfrm>
          <a:prstGeom prst="rect">
            <a:avLst/>
          </a:prstGeom>
          <a:ln w="12700">
            <a:round/>
          </a:ln>
          <a:extLst>
            <a:ext uri="{C572A759-6A51-4108-AA02-DFA0A04FC94B}">
              <ma14:wrappingTextBoxFlag xmlns="" xmlns:ma14="http://schemas.microsoft.com/office/mac/drawingml/2011/main" val="1"/>
            </a:ext>
          </a:extLst>
        </p:spPr>
        <p:txBody>
          <a:bodyPr lIns="38100" tIns="38100" rIns="38100" bIns="38100">
            <a:spAutoFit/>
          </a:bodyPr>
          <a:lstStyle>
            <a:lvl1pPr defTabSz="1625600">
              <a:buClr>
                <a:srgbClr val="FFFFFF"/>
              </a:buClr>
              <a:buFont typeface="Opificio"/>
              <a:defRPr sz="2000">
                <a:uFill>
                  <a:solidFill/>
                </a:uFill>
                <a:latin typeface="+mj-lt"/>
                <a:ea typeface="+mj-ea"/>
                <a:cs typeface="+mj-cs"/>
                <a:sym typeface="Opificio"/>
              </a:defRPr>
            </a:lvl1pPr>
          </a:lstStyle>
          <a:p>
            <a:pPr lvl="0" algn="ctr">
              <a:defRPr sz="1800">
                <a:uFillTx/>
              </a:defRPr>
            </a:pPr>
            <a:r>
              <a:rPr sz="1800" dirty="0">
                <a:uFill>
                  <a:solidFill/>
                </a:uFill>
                <a:latin typeface="Century Gothic" charset="0"/>
                <a:ea typeface="Century Gothic" charset="0"/>
                <a:cs typeface="Century Gothic" charset="0"/>
              </a:rPr>
              <a:t>although it may change over time</a:t>
            </a:r>
          </a:p>
        </p:txBody>
      </p:sp>
      <p:sp>
        <p:nvSpPr>
          <p:cNvPr id="13" name="Shape 179"/>
          <p:cNvSpPr/>
          <p:nvPr/>
        </p:nvSpPr>
        <p:spPr>
          <a:xfrm>
            <a:off x="3959257" y="2968823"/>
            <a:ext cx="955715" cy="1"/>
          </a:xfrm>
          <a:prstGeom prst="line">
            <a:avLst/>
          </a:prstGeom>
          <a:ln w="63500" cap="rnd">
            <a:solidFill>
              <a:srgbClr val="F39019"/>
            </a:solidFill>
            <a:custDash>
              <a:ds d="100000" sp="200000"/>
            </a:custDash>
            <a:miter lim="400000"/>
            <a:tailEnd type="triangle"/>
          </a:ln>
        </p:spPr>
        <p:txBody>
          <a:bodyPr lIns="0" tIns="0" rIns="0" bIns="0" anchor="ctr"/>
          <a:lstStyle/>
          <a:p>
            <a:pPr lvl="0" algn="ctr">
              <a:defRPr sz="4000">
                <a:solidFill>
                  <a:srgbClr val="FFFFFF"/>
                </a:solidFill>
                <a:effectLst>
                  <a:outerShdw blurRad="38100" dist="12700" dir="5400000" rotWithShape="0">
                    <a:srgbClr val="000000">
                      <a:alpha val="50000"/>
                    </a:srgbClr>
                  </a:outerShdw>
                </a:effectLst>
              </a:defRPr>
            </a:pPr>
            <a:endParaRPr>
              <a:latin typeface="Century Gothic" charset="0"/>
              <a:ea typeface="Century Gothic" charset="0"/>
              <a:cs typeface="Century Gothic" charset="0"/>
            </a:endParaRPr>
          </a:p>
        </p:txBody>
      </p:sp>
      <p:sp>
        <p:nvSpPr>
          <p:cNvPr id="14" name="TextBox 13"/>
          <p:cNvSpPr txBox="1"/>
          <p:nvPr/>
        </p:nvSpPr>
        <p:spPr>
          <a:xfrm>
            <a:off x="457200" y="4558605"/>
            <a:ext cx="8153400" cy="1384995"/>
          </a:xfrm>
          <a:prstGeom prst="rect">
            <a:avLst/>
          </a:prstGeom>
          <a:noFill/>
        </p:spPr>
        <p:txBody>
          <a:bodyPr wrap="square" rtlCol="0">
            <a:spAutoFit/>
          </a:bodyPr>
          <a:lstStyle/>
          <a:p>
            <a:pPr marL="285750" indent="-285750">
              <a:buFont typeface="Arial"/>
              <a:buChar char="•"/>
            </a:pPr>
            <a:r>
              <a:rPr lang="en-US" sz="2200" dirty="0"/>
              <a:t>Pointers to data </a:t>
            </a:r>
            <a:r>
              <a:rPr lang="en-US" sz="2200" dirty="0" smtClean="0"/>
              <a:t>resources</a:t>
            </a:r>
          </a:p>
          <a:p>
            <a:pPr marL="285750" indent="-285750">
              <a:buFont typeface="Arial"/>
              <a:buChar char="•"/>
            </a:pPr>
            <a:r>
              <a:rPr lang="en-US" sz="2200" dirty="0" smtClean="0"/>
              <a:t>Globally unique</a:t>
            </a:r>
            <a:endParaRPr lang="en-US" sz="2200" dirty="0"/>
          </a:p>
          <a:p>
            <a:pPr marL="285750" indent="-285750">
              <a:buFont typeface="Arial"/>
              <a:buChar char="•"/>
            </a:pPr>
            <a:r>
              <a:rPr lang="en-US" sz="2200" dirty="0"/>
              <a:t>Exist infinitely </a:t>
            </a:r>
            <a:r>
              <a:rPr lang="en-US" sz="2200" dirty="0" smtClean="0"/>
              <a:t>long (the PID, not necessarily the data)</a:t>
            </a:r>
            <a:endParaRPr lang="en-US" sz="2200" dirty="0"/>
          </a:p>
          <a:p>
            <a:endParaRPr lang="en-US" dirty="0">
              <a:solidFill>
                <a:srgbClr val="1F497D"/>
              </a:solidFill>
            </a:endParaRPr>
          </a:p>
        </p:txBody>
      </p:sp>
    </p:spTree>
    <p:extLst>
      <p:ext uri="{BB962C8B-B14F-4D97-AF65-F5344CB8AC3E}">
        <p14:creationId xmlns:p14="http://schemas.microsoft.com/office/powerpoint/2010/main" val="26698774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Simple data life cycle, </a:t>
            </a:r>
            <a:r>
              <a:rPr lang="en-US" dirty="0" err="1" smtClean="0"/>
              <a:t>linearised</a:t>
            </a:r>
            <a:endParaRPr lang="en-US" dirty="0"/>
          </a:p>
        </p:txBody>
      </p:sp>
      <p:sp>
        <p:nvSpPr>
          <p:cNvPr id="5" name="Shape 350"/>
          <p:cNvSpPr/>
          <p:nvPr/>
        </p:nvSpPr>
        <p:spPr>
          <a:xfrm>
            <a:off x="1849798" y="1292433"/>
            <a:ext cx="6756699" cy="1905958"/>
          </a:xfrm>
          <a:prstGeom prst="roundRect">
            <a:avLst>
              <a:gd name="adj" fmla="val 9995"/>
            </a:avLst>
          </a:prstGeom>
          <a:solidFill>
            <a:srgbClr val="DCDEE0"/>
          </a:solidFill>
          <a:ln w="12700">
            <a:miter lim="400000"/>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latin typeface="Century Gothic" charset="0"/>
              <a:ea typeface="Century Gothic" charset="0"/>
              <a:cs typeface="Century Gothic" charset="0"/>
            </a:endParaRPr>
          </a:p>
        </p:txBody>
      </p:sp>
      <p:pic>
        <p:nvPicPr>
          <p:cNvPr id="8" name="data45.png"/>
          <p:cNvPicPr>
            <a:picLocks noChangeAspect="1"/>
          </p:cNvPicPr>
          <p:nvPr/>
        </p:nvPicPr>
        <p:blipFill>
          <a:blip r:embed="rId3">
            <a:extLst/>
          </a:blip>
          <a:stretch>
            <a:fillRect/>
          </a:stretch>
        </p:blipFill>
        <p:spPr>
          <a:xfrm>
            <a:off x="228600" y="2036791"/>
            <a:ext cx="850528" cy="850528"/>
          </a:xfrm>
          <a:prstGeom prst="rect">
            <a:avLst/>
          </a:prstGeom>
          <a:ln w="12700">
            <a:miter lim="400000"/>
          </a:ln>
        </p:spPr>
      </p:pic>
      <p:sp>
        <p:nvSpPr>
          <p:cNvPr id="12" name="Shape 363"/>
          <p:cNvSpPr/>
          <p:nvPr/>
        </p:nvSpPr>
        <p:spPr>
          <a:xfrm flipV="1">
            <a:off x="1103178" y="2462055"/>
            <a:ext cx="1244601" cy="1"/>
          </a:xfrm>
          <a:prstGeom prst="line">
            <a:avLst/>
          </a:prstGeom>
          <a:ln w="38100" cap="rnd">
            <a:solidFill>
              <a:schemeClr val="accent4"/>
            </a:solidFill>
            <a:custDash>
              <a:ds d="100000" sp="200000"/>
            </a:custDash>
            <a:miter lim="400000"/>
            <a:tailEnd type="triangle"/>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latin typeface="Century Gothic" charset="0"/>
              <a:ea typeface="Century Gothic" charset="0"/>
              <a:cs typeface="Century Gothic" charset="0"/>
            </a:endParaRPr>
          </a:p>
        </p:txBody>
      </p:sp>
      <p:sp>
        <p:nvSpPr>
          <p:cNvPr id="13" name="Shape 364"/>
          <p:cNvSpPr/>
          <p:nvPr/>
        </p:nvSpPr>
        <p:spPr>
          <a:xfrm>
            <a:off x="2786087" y="1355400"/>
            <a:ext cx="4757713" cy="348813"/>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defTabSz="1625600">
              <a:buClr>
                <a:srgbClr val="929292"/>
              </a:buClr>
              <a:buFont typeface="Brixton Medium"/>
              <a:defRPr sz="2000">
                <a:solidFill>
                  <a:srgbClr val="929292"/>
                </a:solidFill>
                <a:uFill>
                  <a:solidFill>
                    <a:srgbClr val="929292"/>
                  </a:solidFill>
                </a:uFill>
                <a:latin typeface="Brixton Medium"/>
                <a:ea typeface="Brixton Medium"/>
                <a:cs typeface="Brixton Medium"/>
                <a:sym typeface="Brixton Medium"/>
              </a:defRPr>
            </a:lvl1pPr>
          </a:lstStyle>
          <a:p>
            <a:pPr>
              <a:defRPr>
                <a:solidFill>
                  <a:srgbClr val="000000"/>
                </a:solidFill>
                <a:uFill>
                  <a:solidFill>
                    <a:srgbClr val="000000"/>
                  </a:solidFill>
                </a:uFill>
                <a:latin typeface="Calibri"/>
                <a:ea typeface="Calibri"/>
                <a:cs typeface="Calibri"/>
                <a:sym typeface="Calibri"/>
              </a:defRPr>
            </a:pPr>
            <a:r>
              <a:rPr lang="en-US" sz="1600" dirty="0" smtClean="0">
                <a:solidFill>
                  <a:schemeClr val="tx1"/>
                </a:solidFill>
                <a:uFill>
                  <a:solidFill>
                    <a:srgbClr val="929292"/>
                  </a:solidFill>
                </a:uFill>
                <a:latin typeface="Century Gothic" charset="0"/>
                <a:ea typeface="Century Gothic" charset="0"/>
                <a:cs typeface="Century Gothic" charset="0"/>
                <a:sym typeface="Brixton Medium"/>
              </a:rPr>
              <a:t>Publish data online, data is accessed by others </a:t>
            </a:r>
            <a:endParaRPr sz="1600" dirty="0">
              <a:solidFill>
                <a:schemeClr val="tx1"/>
              </a:solidFill>
              <a:uFill>
                <a:solidFill>
                  <a:srgbClr val="929292"/>
                </a:solidFill>
              </a:uFill>
              <a:latin typeface="Century Gothic" charset="0"/>
              <a:ea typeface="Century Gothic" charset="0"/>
              <a:cs typeface="Century Gothic" charset="0"/>
              <a:sym typeface="Brixton Medium"/>
            </a:endParaRPr>
          </a:p>
        </p:txBody>
      </p:sp>
      <p:pic>
        <p:nvPicPr>
          <p:cNvPr id="14" name="data45.png"/>
          <p:cNvPicPr>
            <a:picLocks noChangeAspect="1"/>
          </p:cNvPicPr>
          <p:nvPr/>
        </p:nvPicPr>
        <p:blipFill>
          <a:blip r:embed="rId3">
            <a:extLst/>
          </a:blip>
          <a:stretch>
            <a:fillRect/>
          </a:stretch>
        </p:blipFill>
        <p:spPr>
          <a:xfrm>
            <a:off x="228600" y="3861732"/>
            <a:ext cx="850528" cy="850528"/>
          </a:xfrm>
          <a:prstGeom prst="rect">
            <a:avLst/>
          </a:prstGeom>
          <a:ln w="12700">
            <a:miter lim="400000"/>
          </a:ln>
        </p:spPr>
      </p:pic>
      <p:sp>
        <p:nvSpPr>
          <p:cNvPr id="15" name="Shape 366"/>
          <p:cNvSpPr/>
          <p:nvPr/>
        </p:nvSpPr>
        <p:spPr>
          <a:xfrm>
            <a:off x="1214531" y="4119981"/>
            <a:ext cx="254001" cy="254001"/>
          </a:xfrm>
          <a:prstGeom prst="ellipse">
            <a:avLst/>
          </a:prstGeom>
          <a:solidFill>
            <a:srgbClr val="929292"/>
          </a:solidFill>
          <a:ln w="76200"/>
        </p:spPr>
        <p:txBody>
          <a:bodyPr lIns="0" tIns="0" rIns="0" bIns="0"/>
          <a:lstStyle/>
          <a:p>
            <a:pPr algn="l" defTabSz="812800">
              <a:defRPr sz="2000">
                <a:latin typeface="Helvetica"/>
                <a:ea typeface="Helvetica"/>
                <a:cs typeface="Helvetica"/>
                <a:sym typeface="Helvetica"/>
              </a:defRPr>
            </a:pPr>
            <a:endParaRPr>
              <a:latin typeface="Century Gothic" charset="0"/>
              <a:ea typeface="Century Gothic" charset="0"/>
              <a:cs typeface="Century Gothic" charset="0"/>
            </a:endParaRPr>
          </a:p>
        </p:txBody>
      </p:sp>
      <p:sp>
        <p:nvSpPr>
          <p:cNvPr id="16" name="Shape 367"/>
          <p:cNvSpPr/>
          <p:nvPr/>
        </p:nvSpPr>
        <p:spPr>
          <a:xfrm>
            <a:off x="1552008" y="4025587"/>
            <a:ext cx="6448991" cy="384721"/>
          </a:xfrm>
          <a:prstGeom prst="rect">
            <a:avLst/>
          </a:prstGeom>
          <a:ln w="12700"/>
          <a:extLst>
            <a:ext uri="{C572A759-6A51-4108-AA02-DFA0A04FC94B}">
              <ma14:wrappingTextBoxFlag xmlns="" xmlns:ma14="http://schemas.microsoft.com/office/mac/drawingml/2011/main" val="1"/>
            </a:ext>
          </a:extLst>
        </p:spPr>
        <p:txBody>
          <a:bodyPr wrap="square" lIns="38100" tIns="38100" rIns="38100" bIns="38100">
            <a:spAutoFit/>
          </a:bodyPr>
          <a:lstStyle/>
          <a:p>
            <a:pPr algn="l" defTabSz="1625600">
              <a:buClr>
                <a:srgbClr val="F5F5F5"/>
              </a:buClr>
              <a:buFont typeface="Opificio"/>
              <a:defRPr sz="1700">
                <a:solidFill>
                  <a:srgbClr val="323232"/>
                </a:solidFill>
                <a:uFill>
                  <a:solidFill>
                    <a:srgbClr val="323232"/>
                  </a:solidFill>
                </a:uFill>
                <a:latin typeface="Calibri"/>
                <a:ea typeface="Calibri"/>
                <a:cs typeface="Calibri"/>
                <a:sym typeface="Calibri"/>
              </a:defRPr>
            </a:pPr>
            <a:r>
              <a:rPr sz="2000" dirty="0">
                <a:latin typeface="Calibri"/>
                <a:ea typeface="Century Gothic" charset="0"/>
                <a:cs typeface="Calibri"/>
                <a:sym typeface="Opificio"/>
              </a:rPr>
              <a:t>Published online: http://www.test.com/test.html</a:t>
            </a:r>
          </a:p>
        </p:txBody>
      </p:sp>
      <p:sp>
        <p:nvSpPr>
          <p:cNvPr id="17" name="Shape 368"/>
          <p:cNvSpPr/>
          <p:nvPr/>
        </p:nvSpPr>
        <p:spPr>
          <a:xfrm>
            <a:off x="1227231" y="4640681"/>
            <a:ext cx="254001" cy="254001"/>
          </a:xfrm>
          <a:prstGeom prst="ellipse">
            <a:avLst/>
          </a:prstGeom>
          <a:solidFill>
            <a:srgbClr val="929292"/>
          </a:solidFill>
          <a:ln w="76200"/>
        </p:spPr>
        <p:txBody>
          <a:bodyPr lIns="0" tIns="0" rIns="0" bIns="0"/>
          <a:lstStyle/>
          <a:p>
            <a:pPr algn="l" defTabSz="812800">
              <a:defRPr sz="2000">
                <a:latin typeface="Helvetica"/>
                <a:ea typeface="Helvetica"/>
                <a:cs typeface="Helvetica"/>
                <a:sym typeface="Helvetica"/>
              </a:defRPr>
            </a:pPr>
            <a:endParaRPr>
              <a:latin typeface="Century Gothic" charset="0"/>
              <a:ea typeface="Century Gothic" charset="0"/>
              <a:cs typeface="Century Gothic" charset="0"/>
            </a:endParaRPr>
          </a:p>
        </p:txBody>
      </p:sp>
      <p:sp>
        <p:nvSpPr>
          <p:cNvPr id="18" name="Shape 369"/>
          <p:cNvSpPr/>
          <p:nvPr/>
        </p:nvSpPr>
        <p:spPr>
          <a:xfrm>
            <a:off x="1564708" y="4546287"/>
            <a:ext cx="6055291" cy="384721"/>
          </a:xfrm>
          <a:prstGeom prst="rect">
            <a:avLst/>
          </a:prstGeom>
          <a:ln w="12700"/>
          <a:extLst>
            <a:ext uri="{C572A759-6A51-4108-AA02-DFA0A04FC94B}">
              <ma14:wrappingTextBoxFlag xmlns="" xmlns:ma14="http://schemas.microsoft.com/office/mac/drawingml/2011/main" val="1"/>
            </a:ext>
          </a:extLst>
        </p:spPr>
        <p:txBody>
          <a:bodyPr wrap="square" lIns="38100" tIns="38100" rIns="38100" bIns="38100">
            <a:spAutoFit/>
          </a:bodyPr>
          <a:lstStyle>
            <a:lvl1pPr algn="l" defTabSz="1625600">
              <a:buClr>
                <a:srgbClr val="F5F5F5"/>
              </a:buClr>
              <a:buFont typeface="Opificio"/>
              <a:defRPr sz="1700">
                <a:solidFill>
                  <a:srgbClr val="323232"/>
                </a:solidFill>
                <a:uFill>
                  <a:solidFill>
                    <a:srgbClr val="323232"/>
                  </a:solidFill>
                </a:uFill>
                <a:latin typeface="+mj-lt"/>
                <a:ea typeface="+mj-ea"/>
                <a:cs typeface="+mj-cs"/>
                <a:sym typeface="Opificio"/>
              </a:defRPr>
            </a:lvl1pPr>
          </a:lstStyle>
          <a:p>
            <a:pPr>
              <a:defRPr>
                <a:latin typeface="Calibri"/>
                <a:ea typeface="Calibri"/>
                <a:cs typeface="Calibri"/>
                <a:sym typeface="Calibri"/>
              </a:defRPr>
            </a:pPr>
            <a:r>
              <a:rPr sz="2000" dirty="0">
                <a:latin typeface="Calibri"/>
                <a:ea typeface="Century Gothic" charset="0"/>
                <a:cs typeface="Calibri"/>
                <a:sym typeface="Opificio"/>
              </a:rPr>
              <a:t>Other users may cite, access, re-use this url </a:t>
            </a:r>
          </a:p>
        </p:txBody>
      </p:sp>
      <p:sp>
        <p:nvSpPr>
          <p:cNvPr id="19" name="Shape 370"/>
          <p:cNvSpPr/>
          <p:nvPr/>
        </p:nvSpPr>
        <p:spPr>
          <a:xfrm>
            <a:off x="1231940" y="5183374"/>
            <a:ext cx="254001" cy="254001"/>
          </a:xfrm>
          <a:prstGeom prst="ellipse">
            <a:avLst/>
          </a:prstGeom>
          <a:solidFill>
            <a:srgbClr val="929292"/>
          </a:solidFill>
          <a:ln w="76200"/>
        </p:spPr>
        <p:txBody>
          <a:bodyPr lIns="0" tIns="0" rIns="0" bIns="0"/>
          <a:lstStyle/>
          <a:p>
            <a:pPr algn="l" defTabSz="812800">
              <a:defRPr sz="2000">
                <a:latin typeface="Helvetica"/>
                <a:ea typeface="Helvetica"/>
                <a:cs typeface="Helvetica"/>
                <a:sym typeface="Helvetica"/>
              </a:defRPr>
            </a:pPr>
            <a:endParaRPr>
              <a:latin typeface="Century Gothic" charset="0"/>
              <a:ea typeface="Century Gothic" charset="0"/>
              <a:cs typeface="Century Gothic" charset="0"/>
            </a:endParaRPr>
          </a:p>
        </p:txBody>
      </p:sp>
      <p:sp>
        <p:nvSpPr>
          <p:cNvPr id="20" name="Shape 371"/>
          <p:cNvSpPr/>
          <p:nvPr/>
        </p:nvSpPr>
        <p:spPr>
          <a:xfrm>
            <a:off x="1569417" y="5088979"/>
            <a:ext cx="6050581" cy="384721"/>
          </a:xfrm>
          <a:prstGeom prst="rect">
            <a:avLst/>
          </a:prstGeom>
          <a:ln w="12700"/>
          <a:extLst>
            <a:ext uri="{C572A759-6A51-4108-AA02-DFA0A04FC94B}">
              <ma14:wrappingTextBoxFlag xmlns="" xmlns:ma14="http://schemas.microsoft.com/office/mac/drawingml/2011/main" val="1"/>
            </a:ext>
          </a:extLst>
        </p:spPr>
        <p:txBody>
          <a:bodyPr wrap="square" lIns="38100" tIns="38100" rIns="38100" bIns="38100">
            <a:spAutoFit/>
          </a:bodyPr>
          <a:lstStyle>
            <a:lvl1pPr algn="l" defTabSz="1625600">
              <a:buClr>
                <a:srgbClr val="F5F5F5"/>
              </a:buClr>
              <a:buFont typeface="Opificio"/>
              <a:defRPr sz="1700">
                <a:solidFill>
                  <a:srgbClr val="323232"/>
                </a:solidFill>
                <a:uFill>
                  <a:solidFill>
                    <a:srgbClr val="323232"/>
                  </a:solidFill>
                </a:uFill>
                <a:latin typeface="+mj-lt"/>
                <a:ea typeface="+mj-ea"/>
                <a:cs typeface="+mj-cs"/>
                <a:sym typeface="Opificio"/>
              </a:defRPr>
            </a:lvl1pPr>
          </a:lstStyle>
          <a:p>
            <a:pPr>
              <a:defRPr>
                <a:latin typeface="Calibri"/>
                <a:ea typeface="Calibri"/>
                <a:cs typeface="Calibri"/>
                <a:sym typeface="Calibri"/>
              </a:defRPr>
            </a:pPr>
            <a:r>
              <a:rPr sz="2000" dirty="0">
                <a:latin typeface="Calibri"/>
                <a:ea typeface="Century Gothic" charset="0"/>
                <a:cs typeface="Calibri"/>
                <a:sym typeface="Opificio"/>
              </a:rPr>
              <a:t>Relocate the resource at http</a:t>
            </a:r>
            <a:r>
              <a:rPr sz="2000" dirty="0" smtClean="0">
                <a:latin typeface="Calibri"/>
                <a:ea typeface="Century Gothic" charset="0"/>
                <a:cs typeface="Calibri"/>
                <a:sym typeface="Opificio"/>
              </a:rPr>
              <a:t>://</a:t>
            </a:r>
            <a:r>
              <a:rPr lang="en-US" sz="2000" dirty="0" smtClean="0">
                <a:latin typeface="Calibri"/>
                <a:ea typeface="Century Gothic" charset="0"/>
                <a:cs typeface="Calibri"/>
                <a:sym typeface="Opificio"/>
              </a:rPr>
              <a:t>www.example.com</a:t>
            </a:r>
            <a:r>
              <a:rPr sz="2000" dirty="0" smtClean="0">
                <a:latin typeface="Calibri"/>
                <a:ea typeface="Century Gothic" charset="0"/>
                <a:cs typeface="Calibri"/>
                <a:sym typeface="Opificio"/>
              </a:rPr>
              <a:t>/</a:t>
            </a:r>
            <a:endParaRPr sz="2000" dirty="0">
              <a:latin typeface="Calibri"/>
              <a:ea typeface="Century Gothic" charset="0"/>
              <a:cs typeface="Calibri"/>
              <a:sym typeface="Opificio"/>
            </a:endParaRPr>
          </a:p>
        </p:txBody>
      </p:sp>
      <p:sp>
        <p:nvSpPr>
          <p:cNvPr id="21" name="Shape 372"/>
          <p:cNvSpPr/>
          <p:nvPr/>
        </p:nvSpPr>
        <p:spPr>
          <a:xfrm>
            <a:off x="1219240" y="5729474"/>
            <a:ext cx="254001" cy="254001"/>
          </a:xfrm>
          <a:prstGeom prst="ellipse">
            <a:avLst/>
          </a:prstGeom>
          <a:solidFill>
            <a:srgbClr val="FF0000"/>
          </a:solidFill>
          <a:ln w="25400"/>
        </p:spPr>
        <p:txBody>
          <a:bodyPr lIns="0" tIns="0" rIns="0" bIns="0"/>
          <a:lstStyle/>
          <a:p>
            <a:pPr algn="l" defTabSz="812800">
              <a:defRPr sz="2000">
                <a:latin typeface="Helvetica"/>
                <a:ea typeface="Helvetica"/>
                <a:cs typeface="Helvetica"/>
                <a:sym typeface="Helvetica"/>
              </a:defRPr>
            </a:pPr>
            <a:endParaRPr>
              <a:latin typeface="Century Gothic" charset="0"/>
              <a:ea typeface="Century Gothic" charset="0"/>
              <a:cs typeface="Century Gothic" charset="0"/>
            </a:endParaRPr>
          </a:p>
        </p:txBody>
      </p:sp>
      <p:sp>
        <p:nvSpPr>
          <p:cNvPr id="22" name="Shape 373"/>
          <p:cNvSpPr/>
          <p:nvPr/>
        </p:nvSpPr>
        <p:spPr>
          <a:xfrm>
            <a:off x="1556718" y="5635079"/>
            <a:ext cx="4456448" cy="384721"/>
          </a:xfrm>
          <a:prstGeom prst="rect">
            <a:avLst/>
          </a:prstGeom>
          <a:ln w="12700"/>
          <a:extLst>
            <a:ext uri="{C572A759-6A51-4108-AA02-DFA0A04FC94B}">
              <ma14:wrappingTextBoxFlag xmlns="" xmlns:ma14="http://schemas.microsoft.com/office/mac/drawingml/2011/main" val="1"/>
            </a:ext>
          </a:extLst>
        </p:spPr>
        <p:txBody>
          <a:bodyPr lIns="38100" tIns="38100" rIns="38100" bIns="38100">
            <a:spAutoFit/>
          </a:bodyPr>
          <a:lstStyle/>
          <a:p>
            <a:pPr algn="l" defTabSz="1625600">
              <a:buClr>
                <a:srgbClr val="F5F5F5"/>
              </a:buClr>
              <a:buFont typeface="Opificio"/>
              <a:defRPr sz="1700">
                <a:solidFill>
                  <a:srgbClr val="323232"/>
                </a:solidFill>
                <a:uFill>
                  <a:solidFill>
                    <a:srgbClr val="323232"/>
                  </a:solidFill>
                </a:uFill>
                <a:latin typeface="+mj-lt"/>
                <a:ea typeface="+mj-ea"/>
                <a:cs typeface="+mj-cs"/>
                <a:sym typeface="Opificio"/>
              </a:defRPr>
            </a:pPr>
            <a:r>
              <a:rPr sz="2000" dirty="0">
                <a:latin typeface="Calibri"/>
                <a:ea typeface="Century Gothic" charset="0"/>
                <a:cs typeface="Calibri"/>
              </a:rPr>
              <a:t>Other users are not informed  -&gt; </a:t>
            </a:r>
            <a:r>
              <a:rPr sz="2000" dirty="0">
                <a:solidFill>
                  <a:srgbClr val="FF0000"/>
                </a:solidFill>
                <a:latin typeface="Calibri"/>
                <a:ea typeface="Century Gothic" charset="0"/>
                <a:cs typeface="Calibri"/>
              </a:rPr>
              <a:t>404</a:t>
            </a:r>
          </a:p>
        </p:txBody>
      </p:sp>
      <p:sp>
        <p:nvSpPr>
          <p:cNvPr id="23" name="Shape 383"/>
          <p:cNvSpPr/>
          <p:nvPr/>
        </p:nvSpPr>
        <p:spPr>
          <a:xfrm flipV="1">
            <a:off x="5666136" y="2451100"/>
            <a:ext cx="1244601" cy="1"/>
          </a:xfrm>
          <a:prstGeom prst="line">
            <a:avLst/>
          </a:prstGeom>
          <a:ln w="38100" cap="rnd">
            <a:solidFill>
              <a:schemeClr val="accent4"/>
            </a:solidFill>
            <a:custDash>
              <a:ds d="100000" sp="200000"/>
            </a:custDash>
            <a:miter lim="400000"/>
            <a:tailEnd type="triangle"/>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latin typeface="Century Gothic" charset="0"/>
              <a:ea typeface="Century Gothic" charset="0"/>
              <a:cs typeface="Century Gothic" charset="0"/>
            </a:endParaRPr>
          </a:p>
        </p:txBody>
      </p:sp>
      <p:sp>
        <p:nvSpPr>
          <p:cNvPr id="24" name="Shape 384"/>
          <p:cNvSpPr/>
          <p:nvPr/>
        </p:nvSpPr>
        <p:spPr>
          <a:xfrm flipV="1">
            <a:off x="3278821" y="2451100"/>
            <a:ext cx="1244601" cy="1"/>
          </a:xfrm>
          <a:prstGeom prst="line">
            <a:avLst/>
          </a:prstGeom>
          <a:ln w="38100" cap="rnd">
            <a:solidFill>
              <a:schemeClr val="accent4"/>
            </a:solidFill>
            <a:custDash>
              <a:ds d="100000" sp="200000"/>
            </a:custDash>
            <a:miter lim="400000"/>
            <a:tailEnd type="triangle"/>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latin typeface="Century Gothic" charset="0"/>
              <a:ea typeface="Century Gothic" charset="0"/>
              <a:cs typeface="Century Gothic" charset="0"/>
            </a:endParaRPr>
          </a:p>
        </p:txBody>
      </p:sp>
      <p:sp>
        <p:nvSpPr>
          <p:cNvPr id="25" name="Shape 392"/>
          <p:cNvSpPr/>
          <p:nvPr/>
        </p:nvSpPr>
        <p:spPr>
          <a:xfrm>
            <a:off x="2362200" y="1905000"/>
            <a:ext cx="1033320" cy="1092201"/>
          </a:xfrm>
          <a:prstGeom prst="roundRect">
            <a:avLst>
              <a:gd name="adj" fmla="val 15855"/>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1800">
                <a:solidFill>
                  <a:srgbClr val="FFFFFF"/>
                </a:solidFill>
                <a:latin typeface="+mj-lt"/>
                <a:ea typeface="+mj-ea"/>
                <a:cs typeface="+mj-cs"/>
                <a:sym typeface="Opificio"/>
              </a:defRPr>
            </a:lvl1pPr>
          </a:lstStyle>
          <a:p>
            <a:r>
              <a:rPr sz="1600" dirty="0">
                <a:latin typeface="Century Gothic" charset="0"/>
                <a:ea typeface="Century Gothic" charset="0"/>
                <a:cs typeface="Century Gothic" charset="0"/>
              </a:rPr>
              <a:t>Publish online</a:t>
            </a:r>
          </a:p>
        </p:txBody>
      </p:sp>
      <p:sp>
        <p:nvSpPr>
          <p:cNvPr id="26" name="Shape 393"/>
          <p:cNvSpPr/>
          <p:nvPr/>
        </p:nvSpPr>
        <p:spPr>
          <a:xfrm>
            <a:off x="4554048" y="1905000"/>
            <a:ext cx="1318161" cy="1092201"/>
          </a:xfrm>
          <a:prstGeom prst="roundRect">
            <a:avLst>
              <a:gd name="adj" fmla="val 15000"/>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1800">
                <a:solidFill>
                  <a:srgbClr val="FFFFFF"/>
                </a:solidFill>
                <a:latin typeface="+mj-lt"/>
                <a:ea typeface="+mj-ea"/>
                <a:cs typeface="+mj-cs"/>
                <a:sym typeface="Opificio"/>
              </a:defRPr>
            </a:lvl1pPr>
          </a:lstStyle>
          <a:p>
            <a:pPr algn="ctr"/>
            <a:r>
              <a:rPr sz="1600" dirty="0">
                <a:latin typeface="Century Gothic" charset="0"/>
                <a:ea typeface="Century Gothic" charset="0"/>
                <a:cs typeface="Century Gothic" charset="0"/>
              </a:rPr>
              <a:t>Move to another location</a:t>
            </a:r>
          </a:p>
        </p:txBody>
      </p:sp>
      <p:sp>
        <p:nvSpPr>
          <p:cNvPr id="27" name="Shape 394"/>
          <p:cNvSpPr/>
          <p:nvPr/>
        </p:nvSpPr>
        <p:spPr>
          <a:xfrm>
            <a:off x="6977893" y="1905000"/>
            <a:ext cx="1318161" cy="1092201"/>
          </a:xfrm>
          <a:prstGeom prst="roundRect">
            <a:avLst>
              <a:gd name="adj" fmla="val 15000"/>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1800">
                <a:solidFill>
                  <a:srgbClr val="FFFFFF"/>
                </a:solidFill>
                <a:latin typeface="+mj-lt"/>
                <a:ea typeface="+mj-ea"/>
                <a:cs typeface="+mj-cs"/>
                <a:sym typeface="Opificio"/>
              </a:defRPr>
            </a:lvl1pPr>
          </a:lstStyle>
          <a:p>
            <a:pPr algn="ctr"/>
            <a:r>
              <a:rPr sz="1600" dirty="0">
                <a:latin typeface="Century Gothic" charset="0"/>
                <a:ea typeface="Century Gothic" charset="0"/>
                <a:cs typeface="Century Gothic" charset="0"/>
              </a:rPr>
              <a:t>used by another researcher</a:t>
            </a:r>
          </a:p>
        </p:txBody>
      </p:sp>
      <p:sp>
        <p:nvSpPr>
          <p:cNvPr id="28" name="4 Marcador de pie de página"/>
          <p:cNvSpPr>
            <a:spLocks noGrp="1"/>
          </p:cNvSpPr>
          <p:nvPr>
            <p:ph type="ftr" sz="quarter" idx="11"/>
          </p:nvPr>
        </p:nvSpPr>
        <p:spPr>
          <a:xfrm>
            <a:off x="3028950" y="6356351"/>
            <a:ext cx="4633722" cy="365125"/>
          </a:xfrm>
        </p:spPr>
        <p:txBody>
          <a:bodyPr/>
          <a:lstStyle/>
          <a:p>
            <a:r>
              <a:rPr lang="en-US" smtClean="0"/>
              <a:t>M3.02 – Data Life Cycle                    Fernando Aguilar</a:t>
            </a:r>
            <a:endParaRPr lang="en-US" dirty="0"/>
          </a:p>
        </p:txBody>
      </p:sp>
    </p:spTree>
    <p:extLst>
      <p:ext uri="{BB962C8B-B14F-4D97-AF65-F5344CB8AC3E}">
        <p14:creationId xmlns:p14="http://schemas.microsoft.com/office/powerpoint/2010/main" val="1587003387"/>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5622</TotalTime>
  <Words>3032</Words>
  <Application>Microsoft Office PowerPoint</Application>
  <PresentationFormat>Presentación en pantalla (4:3)</PresentationFormat>
  <Paragraphs>512</Paragraphs>
  <Slides>37</Slides>
  <Notes>17</Notes>
  <HiddenSlides>0</HiddenSlides>
  <MMClips>0</MMClips>
  <ScaleCrop>false</ScaleCrop>
  <HeadingPairs>
    <vt:vector size="4" baseType="variant">
      <vt:variant>
        <vt:lpstr>Tema</vt:lpstr>
      </vt:variant>
      <vt:variant>
        <vt:i4>1</vt:i4>
      </vt:variant>
      <vt:variant>
        <vt:lpstr>Títulos de diapositiva</vt:lpstr>
      </vt:variant>
      <vt:variant>
        <vt:i4>37</vt:i4>
      </vt:variant>
    </vt:vector>
  </HeadingPairs>
  <TitlesOfParts>
    <vt:vector size="38" baseType="lpstr">
      <vt:lpstr>HDOfficeLightV0</vt:lpstr>
      <vt:lpstr>Persistent Identifiers [1]</vt:lpstr>
      <vt:lpstr>What are Persistent Identifiers?</vt:lpstr>
      <vt:lpstr>PIDs in EUDAT</vt:lpstr>
      <vt:lpstr>PIDs – Why?</vt:lpstr>
      <vt:lpstr>What do we want from data?</vt:lpstr>
      <vt:lpstr>What do we need?</vt:lpstr>
      <vt:lpstr>What do we need?</vt:lpstr>
      <vt:lpstr>What do we know about Persistent Identifiers?</vt:lpstr>
      <vt:lpstr>Simple data life cycle, linearised</vt:lpstr>
      <vt:lpstr>Data Life Cycle with PID system</vt:lpstr>
      <vt:lpstr>Advantages and Disadvantages</vt:lpstr>
      <vt:lpstr>Data Life Cycle with PID-DOI</vt:lpstr>
      <vt:lpstr>PIDs Systems (Technical Solutions)</vt:lpstr>
      <vt:lpstr>PIDs Systems (Technical Solutions)</vt:lpstr>
      <vt:lpstr>Digital Object Identifier (DOI)</vt:lpstr>
      <vt:lpstr>ORCID</vt:lpstr>
      <vt:lpstr>ORCID</vt:lpstr>
      <vt:lpstr>ORCID</vt:lpstr>
      <vt:lpstr>How it works?</vt:lpstr>
      <vt:lpstr>Presentación de PowerPoint</vt:lpstr>
      <vt:lpstr>Use Case: Data publication</vt:lpstr>
      <vt:lpstr>B2SHARE</vt:lpstr>
      <vt:lpstr>B2SHARE</vt:lpstr>
      <vt:lpstr>Presentación de PowerPoint</vt:lpstr>
      <vt:lpstr>Presentación de PowerPoint</vt:lpstr>
      <vt:lpstr>Presentación de PowerPoint</vt:lpstr>
      <vt:lpstr>Presentación de PowerPoint</vt:lpstr>
      <vt:lpstr>PIDs in EUDAT – Why?</vt:lpstr>
      <vt:lpstr>Presentación de PowerPoint</vt:lpstr>
      <vt:lpstr>Resolving PIDs</vt:lpstr>
      <vt:lpstr>PID systems and issuing authorities</vt:lpstr>
      <vt:lpstr>PID systems and issuing authorities</vt:lpstr>
      <vt:lpstr>PID systems and issuing authorities</vt:lpstr>
      <vt:lpstr>The Handle system</vt:lpstr>
      <vt:lpstr>For whom?</vt:lpstr>
      <vt:lpstr>[1] Data Discoverability and Persistent Identifiers EUDAT Summer School, Herkalion, 2017  </vt:lpstr>
      <vt:lpstr>Práctica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dc:title>
  <dc:creator>Jesus</dc:creator>
  <cp:lastModifiedBy>Fernando Aguilar</cp:lastModifiedBy>
  <cp:revision>143</cp:revision>
  <dcterms:created xsi:type="dcterms:W3CDTF">2017-09-17T09:38:06Z</dcterms:created>
  <dcterms:modified xsi:type="dcterms:W3CDTF">2019-11-18T09:27:46Z</dcterms:modified>
</cp:coreProperties>
</file>