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7"/>
  </p:notesMasterIdLst>
  <p:sldIdLst>
    <p:sldId id="256" r:id="rId2"/>
    <p:sldId id="278" r:id="rId3"/>
    <p:sldId id="279" r:id="rId4"/>
    <p:sldId id="281" r:id="rId5"/>
    <p:sldId id="282" r:id="rId6"/>
    <p:sldId id="311" r:id="rId7"/>
    <p:sldId id="283" r:id="rId8"/>
    <p:sldId id="284" r:id="rId9"/>
    <p:sldId id="285" r:id="rId10"/>
    <p:sldId id="286" r:id="rId11"/>
    <p:sldId id="287" r:id="rId12"/>
    <p:sldId id="310" r:id="rId13"/>
    <p:sldId id="288" r:id="rId14"/>
    <p:sldId id="289" r:id="rId15"/>
    <p:sldId id="290" r:id="rId16"/>
    <p:sldId id="291" r:id="rId17"/>
    <p:sldId id="280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1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5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90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9CAB-2394-4B91-B806-86DE0BD5868A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7F26E-DD7F-46D0-BFC7-A9D0A741C4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6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noProof="0" dirty="0"/>
              <a:t>Haga clic para editar el estilo de subtítulo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A762-8B9B-4E9E-9242-1A63E09582AC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128" y="6356350"/>
            <a:ext cx="633222" cy="365125"/>
          </a:xfrm>
        </p:spPr>
        <p:txBody>
          <a:bodyPr/>
          <a:lstStyle>
            <a:lvl1pPr>
              <a:defRPr sz="1800"/>
            </a:lvl1pPr>
          </a:lstStyle>
          <a:p>
            <a:fld id="{E632488C-DC10-4997-9506-1AB07A532E7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="" xmlns:a16="http://schemas.microsoft.com/office/drawing/2014/main" id="{2934FF12-274E-4678-8BB9-2C4D21A03174}"/>
              </a:ext>
            </a:extLst>
          </p:cNvPr>
          <p:cNvCxnSpPr/>
          <p:nvPr userDrawn="1"/>
        </p:nvCxnSpPr>
        <p:spPr>
          <a:xfrm>
            <a:off x="0" y="61904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pie de página 4">
            <a:extLst>
              <a:ext uri="{FF2B5EF4-FFF2-40B4-BE49-F238E27FC236}">
                <a16:creationId xmlns="" xmlns:a16="http://schemas.microsoft.com/office/drawing/2014/main" id="{6335424A-82AF-44E0-9F40-CE8142F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4633722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M3.02 – Data Life Cycle                    Fernando Aguilar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0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62" y="45720"/>
            <a:ext cx="8357583" cy="8046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62" y="1042417"/>
            <a:ext cx="8352388" cy="500176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938E-4683-46A4-9B5E-18358A8B980A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5279" y="6356351"/>
            <a:ext cx="565265" cy="365125"/>
          </a:xfrm>
        </p:spPr>
        <p:txBody>
          <a:bodyPr/>
          <a:lstStyle/>
          <a:p>
            <a:fld id="{E632488C-DC10-4997-9506-1AB07A532E7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arcador de pie de página 4">
            <a:extLst>
              <a:ext uri="{FF2B5EF4-FFF2-40B4-BE49-F238E27FC236}">
                <a16:creationId xmlns="" xmlns:a16="http://schemas.microsoft.com/office/drawing/2014/main" id="{6335424A-82AF-44E0-9F40-CE8142F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4633722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M3.02 – Data Life Cycle                    Fernando Aguilar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82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 lIns="82296" tIns="41148" rIns="82296" bIns="41148"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CC5B0-7F8F-499A-9CBB-C9B925DE3B1B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24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749" y="237744"/>
            <a:ext cx="8393796" cy="530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54" y="1170433"/>
            <a:ext cx="8763755" cy="489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3AED9E-31CF-4D9C-86D9-4276746109C6}" type="datetime1">
              <a:rPr lang="en-US" smtClean="0"/>
              <a:t>11/19/2019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5551" y="6356351"/>
            <a:ext cx="6749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2488C-DC10-4997-9506-1AB07A532E7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6205671"/>
            <a:ext cx="2975106" cy="652329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="" xmlns:a16="http://schemas.microsoft.com/office/drawing/2014/main" id="{14EBBC03-979D-4049-A092-45DE5892018A}"/>
              </a:ext>
            </a:extLst>
          </p:cNvPr>
          <p:cNvCxnSpPr/>
          <p:nvPr userDrawn="1"/>
        </p:nvCxnSpPr>
        <p:spPr>
          <a:xfrm>
            <a:off x="0" y="619048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="" xmlns:a16="http://schemas.microsoft.com/office/drawing/2014/main" id="{46072601-E48B-4DD0-BF4E-EFBDC6FBAC56}"/>
              </a:ext>
            </a:extLst>
          </p:cNvPr>
          <p:cNvCxnSpPr/>
          <p:nvPr userDrawn="1"/>
        </p:nvCxnSpPr>
        <p:spPr>
          <a:xfrm>
            <a:off x="0" y="89611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ie de página 4">
            <a:extLst>
              <a:ext uri="{FF2B5EF4-FFF2-40B4-BE49-F238E27FC236}">
                <a16:creationId xmlns="" xmlns:a16="http://schemas.microsoft.com/office/drawing/2014/main" id="{6335424A-82AF-44E0-9F40-CE8142FC5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4633722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M3.02 – Data Life Cycle                    Fernando Aguilar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5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ooks/ISBN-0011021" TargetMode="External"/><Relationship Id="rId2" Type="http://schemas.openxmlformats.org/officeDocument/2006/relationships/hyperlink" Target="http://localhost/boo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books/ISBN-0011021/author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/book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books/isbn-11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books/ISBN-001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igital.csic.es/dspace-oai/" TargetMode="External"/><Relationship Id="rId2" Type="http://schemas.openxmlformats.org/officeDocument/2006/relationships/hyperlink" Target="http://archive-it.org/oa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La_Giocond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ooks/ISBN-0011" TargetMode="External"/><Relationship Id="rId7" Type="http://schemas.openxmlformats.org/officeDocument/2006/relationships/hyperlink" Target="http://localhost/classes/cs2650/students" TargetMode="External"/><Relationship Id="rId2" Type="http://schemas.openxmlformats.org/officeDocument/2006/relationships/hyperlink" Target="http://localhost/book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/classes/cs2650" TargetMode="External"/><Relationship Id="rId5" Type="http://schemas.openxmlformats.org/officeDocument/2006/relationships/hyperlink" Target="http://localhost/classes" TargetMode="External"/><Relationship Id="rId4" Type="http://schemas.openxmlformats.org/officeDocument/2006/relationships/hyperlink" Target="http://localhost/books/ISBN-0011/author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4892" y="1332760"/>
            <a:ext cx="7142747" cy="2387600"/>
          </a:xfrm>
        </p:spPr>
        <p:txBody>
          <a:bodyPr>
            <a:normAutofit/>
          </a:bodyPr>
          <a:lstStyle/>
          <a:p>
            <a:r>
              <a:rPr lang="es-ES" dirty="0" smtClean="0"/>
              <a:t>Data/</a:t>
            </a:r>
            <a:r>
              <a:rPr lang="es-ES" dirty="0" err="1" smtClean="0"/>
              <a:t>Metadata</a:t>
            </a:r>
            <a:r>
              <a:rPr lang="es-ES" dirty="0" smtClean="0"/>
              <a:t> </a:t>
            </a:r>
            <a:r>
              <a:rPr lang="es-ES" dirty="0" err="1" smtClean="0"/>
              <a:t>Harvesting</a:t>
            </a:r>
            <a:r>
              <a:rPr lang="es-ES" dirty="0" smtClean="0"/>
              <a:t> (OAI-PMH)</a:t>
            </a:r>
            <a:br>
              <a:rPr lang="es-ES" dirty="0" smtClean="0"/>
            </a:br>
            <a:r>
              <a:rPr lang="es-ES" sz="3200" dirty="0" err="1" smtClean="0">
                <a:solidFill>
                  <a:schemeClr val="bg1">
                    <a:lumMod val="65000"/>
                  </a:schemeClr>
                </a:solidFill>
              </a:rPr>
              <a:t>APIs</a:t>
            </a:r>
            <a:r>
              <a:rPr lang="es-ES" sz="3200" dirty="0" smtClean="0">
                <a:solidFill>
                  <a:schemeClr val="bg1">
                    <a:lumMod val="65000"/>
                  </a:schemeClr>
                </a:solidFill>
              </a:rPr>
              <a:t>, HTTP</a:t>
            </a:r>
            <a:endParaRPr lang="es-E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smtClean="0"/>
              <a:t>Fernando Aguilar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91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E88F6-E68E-4C7F-BADE-CF856C19E06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 GET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/>
              <a:t>How clients ask for the information they seek.</a:t>
            </a:r>
          </a:p>
          <a:p>
            <a:pPr>
              <a:lnSpc>
                <a:spcPct val="90000"/>
              </a:lnSpc>
            </a:pPr>
            <a:endParaRPr lang="en-US" altLang="en-US" sz="2500"/>
          </a:p>
          <a:p>
            <a:pPr>
              <a:lnSpc>
                <a:spcPct val="90000"/>
              </a:lnSpc>
            </a:pPr>
            <a:r>
              <a:rPr lang="en-US" altLang="en-US" sz="2500"/>
              <a:t>Issuing a GET request transfers the data from the server to the client in some representation</a:t>
            </a:r>
          </a:p>
          <a:p>
            <a:pPr>
              <a:lnSpc>
                <a:spcPct val="90000"/>
              </a:lnSpc>
            </a:pPr>
            <a:endParaRPr lang="en-US" altLang="en-US" sz="2500"/>
          </a:p>
          <a:p>
            <a:pPr>
              <a:lnSpc>
                <a:spcPct val="90000"/>
              </a:lnSpc>
            </a:pPr>
            <a:r>
              <a:rPr lang="en-US" altLang="en-US" sz="1800"/>
              <a:t>GET </a:t>
            </a:r>
            <a:r>
              <a:rPr lang="en-US" altLang="en-US" sz="1800">
                <a:hlinkClick r:id="rId2"/>
              </a:rPr>
              <a:t>http://localhost/books</a:t>
            </a:r>
            <a:endParaRPr lang="en-US" altLang="en-US" sz="1800"/>
          </a:p>
          <a:p>
            <a:pPr lvl="1">
              <a:lnSpc>
                <a:spcPct val="90000"/>
              </a:lnSpc>
            </a:pPr>
            <a:r>
              <a:rPr lang="en-US" altLang="en-US" sz="1700"/>
              <a:t>Retrieve all books</a:t>
            </a:r>
          </a:p>
          <a:p>
            <a:pPr lvl="1">
              <a:lnSpc>
                <a:spcPct val="90000"/>
              </a:lnSpc>
            </a:pPr>
            <a:endParaRPr lang="en-US" altLang="en-US" sz="1700"/>
          </a:p>
          <a:p>
            <a:pPr>
              <a:lnSpc>
                <a:spcPct val="90000"/>
              </a:lnSpc>
            </a:pPr>
            <a:r>
              <a:rPr lang="en-US" altLang="en-US" sz="1800"/>
              <a:t>GET </a:t>
            </a:r>
            <a:r>
              <a:rPr lang="en-US" altLang="en-US" sz="1800">
                <a:hlinkClick r:id="rId3"/>
              </a:rPr>
              <a:t>http://localhost/books/ISBN-0011021</a:t>
            </a:r>
            <a:endParaRPr lang="en-US" altLang="en-US" sz="1800"/>
          </a:p>
          <a:p>
            <a:pPr lvl="1">
              <a:lnSpc>
                <a:spcPct val="90000"/>
              </a:lnSpc>
            </a:pPr>
            <a:r>
              <a:rPr lang="en-US" altLang="en-US" sz="1700"/>
              <a:t>Retrieve book identified with ISBN-0011021</a:t>
            </a:r>
          </a:p>
          <a:p>
            <a:pPr lvl="1">
              <a:lnSpc>
                <a:spcPct val="90000"/>
              </a:lnSpc>
            </a:pPr>
            <a:endParaRPr lang="en-US" altLang="en-US" sz="1700"/>
          </a:p>
          <a:p>
            <a:pPr>
              <a:lnSpc>
                <a:spcPct val="90000"/>
              </a:lnSpc>
            </a:pPr>
            <a:r>
              <a:rPr lang="en-US" altLang="en-US" sz="1800"/>
              <a:t>GET </a:t>
            </a:r>
            <a:r>
              <a:rPr lang="en-US" altLang="en-US" sz="1800">
                <a:hlinkClick r:id="rId4"/>
              </a:rPr>
              <a:t>http://localhost/books/ISBN-0011021/authors</a:t>
            </a:r>
            <a:endParaRPr lang="en-US" altLang="en-US" sz="1800"/>
          </a:p>
          <a:p>
            <a:pPr lvl="1">
              <a:lnSpc>
                <a:spcPct val="90000"/>
              </a:lnSpc>
            </a:pPr>
            <a:r>
              <a:rPr lang="en-US" altLang="en-US" sz="1700"/>
              <a:t>Retrieve authors for book identified with ISBN-0011021</a:t>
            </a:r>
          </a:p>
        </p:txBody>
      </p:sp>
    </p:spTree>
    <p:extLst>
      <p:ext uri="{BB962C8B-B14F-4D97-AF65-F5344CB8AC3E}">
        <p14:creationId xmlns:p14="http://schemas.microsoft.com/office/powerpoint/2010/main" val="326627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525C-B3C6-44F3-B994-B873B4E533E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</a:t>
            </a:r>
            <a:r>
              <a:rPr lang="en-US" altLang="en-US" dirty="0" smtClean="0"/>
              <a:t>POST</a:t>
            </a:r>
            <a:endParaRPr lang="en-US" altLang="en-US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00" dirty="0" smtClean="0"/>
              <a:t>Creates/Updates </a:t>
            </a:r>
            <a:r>
              <a:rPr lang="en-US" altLang="en-US" sz="2500" dirty="0"/>
              <a:t>a </a:t>
            </a:r>
            <a:r>
              <a:rPr lang="en-US" altLang="en-US" sz="2500" dirty="0" smtClean="0"/>
              <a:t>resource</a:t>
            </a:r>
          </a:p>
          <a:p>
            <a:r>
              <a:rPr lang="en-US" altLang="en-US" sz="2500" dirty="0" smtClean="0"/>
              <a:t>Sends data from client to server.</a:t>
            </a:r>
          </a:p>
          <a:p>
            <a:r>
              <a:rPr lang="en-US" altLang="en-US" sz="2500" dirty="0" smtClean="0"/>
              <a:t>In general, it produces a change</a:t>
            </a:r>
            <a:endParaRPr lang="en-US" altLang="en-US" sz="2500" dirty="0"/>
          </a:p>
          <a:p>
            <a:endParaRPr lang="en-US" altLang="en-US" sz="2500" dirty="0"/>
          </a:p>
          <a:p>
            <a:r>
              <a:rPr lang="en-US" altLang="en-US" sz="2500" dirty="0"/>
              <a:t>POST </a:t>
            </a:r>
            <a:r>
              <a:rPr lang="en-US" altLang="en-US" sz="2500" dirty="0">
                <a:hlinkClick r:id="rId2"/>
              </a:rPr>
              <a:t>http://localhost/books/</a:t>
            </a:r>
            <a:r>
              <a:rPr lang="en-US" altLang="en-US" sz="2500" dirty="0"/>
              <a:t>  </a:t>
            </a:r>
          </a:p>
          <a:p>
            <a:pPr lvl="1"/>
            <a:r>
              <a:rPr lang="en-US" altLang="en-US" dirty="0"/>
              <a:t>Content: {title, authors[], …}</a:t>
            </a:r>
          </a:p>
          <a:p>
            <a:pPr lvl="1"/>
            <a:r>
              <a:rPr lang="en-US" altLang="en-US" dirty="0"/>
              <a:t>Creates a new book with given </a:t>
            </a:r>
            <a:r>
              <a:rPr lang="en-US" altLang="en-US" dirty="0" smtClean="0"/>
              <a:t>properties</a:t>
            </a:r>
          </a:p>
          <a:p>
            <a:pPr marL="0" indent="0">
              <a:buNone/>
            </a:pPr>
            <a:r>
              <a:rPr lang="en-US" dirty="0" smtClean="0"/>
              <a:t>Headers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Content-Type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: application/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json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Accept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application/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json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29" y="4123944"/>
            <a:ext cx="2120075" cy="179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6437995" y="3613666"/>
            <a:ext cx="6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Data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008" y="5427362"/>
            <a:ext cx="5257800" cy="35580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9981" rIns="0" bIns="9998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45334"/>
                </a:solidFill>
                <a:effectLst/>
                <a:latin typeface="Consolas" pitchFamily="49" charset="0"/>
                <a:cs typeface="Arial" pitchFamily="34" charset="0"/>
              </a:rPr>
              <a:t>&gt;&gt;&gt;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2800"/>
                </a:solidFill>
                <a:effectLst/>
                <a:latin typeface="Arial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requests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582800"/>
                </a:solidFill>
                <a:effectLst/>
                <a:latin typeface="Arial" pitchFamily="34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post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Consolas" pitchFamily="49" charset="0"/>
                <a:cs typeface="Arial" pitchFamily="34" charset="0"/>
              </a:rPr>
              <a:t>'https://httpbin.org/post'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</a:rPr>
              <a:t>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582800"/>
                </a:solidFill>
                <a:effectLst/>
                <a:latin typeface="Arial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E434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sz="1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data, header=header)</a:t>
            </a:r>
            <a:endParaRPr kumimoji="0" lang="en-US" altLang="en-US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86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525C-B3C6-44F3-B994-B873B4E533E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</a:t>
            </a:r>
            <a:r>
              <a:rPr lang="en-US" altLang="en-US" dirty="0" smtClean="0"/>
              <a:t>PUT</a:t>
            </a:r>
            <a:endParaRPr lang="en-US" altLang="en-US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00" dirty="0" smtClean="0"/>
              <a:t>HTTP </a:t>
            </a:r>
            <a:r>
              <a:rPr lang="en-US" altLang="en-US" sz="2500" dirty="0"/>
              <a:t>PUT updates a resource</a:t>
            </a:r>
          </a:p>
          <a:p>
            <a:pPr marL="342900" lvl="1" indent="0">
              <a:buNone/>
            </a:pPr>
            <a:endParaRPr lang="en-US" altLang="en-US" dirty="0"/>
          </a:p>
          <a:p>
            <a:r>
              <a:rPr lang="en-US" altLang="en-US" sz="2500" dirty="0"/>
              <a:t>PUT </a:t>
            </a:r>
            <a:r>
              <a:rPr lang="en-US" altLang="en-US" sz="2500" dirty="0">
                <a:hlinkClick r:id="rId2"/>
              </a:rPr>
              <a:t>http://localhost/books/isbn-111</a:t>
            </a:r>
            <a:r>
              <a:rPr lang="en-US" altLang="en-US" sz="2500" dirty="0"/>
              <a:t> </a:t>
            </a:r>
          </a:p>
          <a:p>
            <a:pPr lvl="1"/>
            <a:r>
              <a:rPr lang="en-US" altLang="en-US" dirty="0"/>
              <a:t>Content: {</a:t>
            </a:r>
            <a:r>
              <a:rPr lang="en-US" altLang="en-US" dirty="0" err="1"/>
              <a:t>isbn</a:t>
            </a:r>
            <a:r>
              <a:rPr lang="en-US" altLang="en-US" dirty="0"/>
              <a:t>, title, authors[], …}</a:t>
            </a:r>
          </a:p>
          <a:p>
            <a:pPr lvl="1"/>
            <a:r>
              <a:rPr lang="en-US" altLang="en-US" dirty="0"/>
              <a:t>Updates book identified by isbn-111 with submitted properties</a:t>
            </a:r>
          </a:p>
        </p:txBody>
      </p:sp>
    </p:spTree>
    <p:extLst>
      <p:ext uri="{BB962C8B-B14F-4D97-AF65-F5344CB8AC3E}">
        <p14:creationId xmlns:p14="http://schemas.microsoft.com/office/powerpoint/2010/main" val="305635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D399-3331-45D2-84F6-52115F45A6E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HTTP DELETE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00"/>
              <a:t>Removes the resource identified by the URI</a:t>
            </a:r>
          </a:p>
          <a:p>
            <a:endParaRPr lang="en-US" altLang="en-US" sz="2500"/>
          </a:p>
          <a:p>
            <a:r>
              <a:rPr lang="en-US" altLang="en-US" sz="2500"/>
              <a:t>DELETE </a:t>
            </a:r>
            <a:r>
              <a:rPr lang="en-US" altLang="en-US" sz="2500">
                <a:hlinkClick r:id="rId2"/>
              </a:rPr>
              <a:t>http://localhost/books/ISBN-0011</a:t>
            </a:r>
            <a:endParaRPr lang="en-US" altLang="en-US" sz="2500"/>
          </a:p>
          <a:p>
            <a:pPr lvl="1"/>
            <a:r>
              <a:rPr lang="en-US" altLang="en-US" sz="2200"/>
              <a:t>Delete book identified by ISBN-0011</a:t>
            </a:r>
          </a:p>
        </p:txBody>
      </p:sp>
    </p:spTree>
    <p:extLst>
      <p:ext uri="{BB962C8B-B14F-4D97-AF65-F5344CB8AC3E}">
        <p14:creationId xmlns:p14="http://schemas.microsoft.com/office/powerpoint/2010/main" val="2426644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81F-952E-4900-88E9-F8B3D38F220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Representations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/>
              <a:t>How data is represented or returned to the client for presentation.</a:t>
            </a:r>
          </a:p>
          <a:p>
            <a:pPr>
              <a:lnSpc>
                <a:spcPct val="90000"/>
              </a:lnSpc>
            </a:pPr>
            <a:endParaRPr lang="en-US" altLang="en-US" sz="2500"/>
          </a:p>
          <a:p>
            <a:pPr>
              <a:lnSpc>
                <a:spcPct val="90000"/>
              </a:lnSpc>
            </a:pPr>
            <a:r>
              <a:rPr lang="en-US" altLang="en-US" sz="2500"/>
              <a:t>Two main formats:</a:t>
            </a:r>
          </a:p>
          <a:p>
            <a:pPr>
              <a:lnSpc>
                <a:spcPct val="90000"/>
              </a:lnSpc>
            </a:pPr>
            <a:endParaRPr lang="en-US" altLang="en-US" sz="2500"/>
          </a:p>
          <a:p>
            <a:pPr lvl="1">
              <a:lnSpc>
                <a:spcPct val="90000"/>
              </a:lnSpc>
            </a:pPr>
            <a:r>
              <a:rPr lang="en-US" altLang="en-US" sz="2500"/>
              <a:t>JavaScript Object Notation (JSON)</a:t>
            </a:r>
          </a:p>
          <a:p>
            <a:pPr>
              <a:lnSpc>
                <a:spcPct val="90000"/>
              </a:lnSpc>
            </a:pPr>
            <a:endParaRPr lang="en-US" altLang="en-US" sz="2500"/>
          </a:p>
          <a:p>
            <a:pPr lvl="1">
              <a:lnSpc>
                <a:spcPct val="90000"/>
              </a:lnSpc>
            </a:pPr>
            <a:r>
              <a:rPr lang="en-US" altLang="en-US" sz="2500"/>
              <a:t>XML</a:t>
            </a:r>
          </a:p>
          <a:p>
            <a:pPr lvl="1">
              <a:lnSpc>
                <a:spcPct val="90000"/>
              </a:lnSpc>
            </a:pPr>
            <a:endParaRPr lang="en-US" altLang="en-US" sz="2500"/>
          </a:p>
          <a:p>
            <a:pPr>
              <a:lnSpc>
                <a:spcPct val="90000"/>
              </a:lnSpc>
            </a:pPr>
            <a:r>
              <a:rPr lang="en-US" altLang="en-US" sz="2500"/>
              <a:t>It is common to have multiple representations of the same data</a:t>
            </a:r>
          </a:p>
        </p:txBody>
      </p:sp>
    </p:spTree>
    <p:extLst>
      <p:ext uri="{BB962C8B-B14F-4D97-AF65-F5344CB8AC3E}">
        <p14:creationId xmlns:p14="http://schemas.microsoft.com/office/powerpoint/2010/main" val="2411249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48E34-D00E-435D-894F-485D5D90DDE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Representations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00" dirty="0"/>
              <a:t>XML</a:t>
            </a:r>
          </a:p>
          <a:p>
            <a:endParaRPr lang="en-US" altLang="en-US" sz="1400" dirty="0"/>
          </a:p>
          <a:p>
            <a:pPr lvl="1"/>
            <a:r>
              <a:rPr lang="en-US" altLang="en-US" sz="1600" dirty="0"/>
              <a:t>&lt;COURSE&gt;</a:t>
            </a:r>
          </a:p>
          <a:p>
            <a:pPr lvl="2"/>
            <a:r>
              <a:rPr lang="en-US" altLang="en-US" sz="1600" dirty="0"/>
              <a:t>&lt;ID&gt;CS2650&lt;/ID&gt;</a:t>
            </a:r>
          </a:p>
          <a:p>
            <a:pPr lvl="2"/>
            <a:r>
              <a:rPr lang="en-US" altLang="en-US" sz="1600" dirty="0"/>
              <a:t>&lt;NAME&gt;Distributed Multimedia Software&lt;/NAME&gt;</a:t>
            </a:r>
          </a:p>
          <a:p>
            <a:pPr lvl="1"/>
            <a:r>
              <a:rPr lang="en-US" altLang="en-US" sz="1600" dirty="0"/>
              <a:t>&lt;/COURSE&gt;</a:t>
            </a:r>
          </a:p>
          <a:p>
            <a:pPr lvl="1"/>
            <a:endParaRPr lang="en-US" altLang="en-US" sz="1300" dirty="0"/>
          </a:p>
          <a:p>
            <a:r>
              <a:rPr lang="en-US" altLang="en-US" sz="2500" dirty="0"/>
              <a:t>JSON</a:t>
            </a:r>
          </a:p>
          <a:p>
            <a:endParaRPr lang="en-US" altLang="en-US" sz="2500" dirty="0"/>
          </a:p>
          <a:p>
            <a:pPr lvl="1"/>
            <a:r>
              <a:rPr lang="en-US" altLang="en-US" sz="1600" dirty="0"/>
              <a:t>{</a:t>
            </a:r>
            <a:r>
              <a:rPr lang="en-US" altLang="en-US" sz="1600" dirty="0" smtClean="0"/>
              <a:t>course:</a:t>
            </a:r>
            <a:endParaRPr lang="en-US" altLang="en-US" sz="1600" dirty="0"/>
          </a:p>
          <a:p>
            <a:pPr lvl="2"/>
            <a:r>
              <a:rPr lang="en-US" altLang="en-US" sz="1600" dirty="0"/>
              <a:t>{id: CS2650}</a:t>
            </a:r>
          </a:p>
          <a:p>
            <a:pPr lvl="2"/>
            <a:r>
              <a:rPr lang="en-US" altLang="en-US" sz="1600" dirty="0"/>
              <a:t>{name: Distributed Multimedia </a:t>
            </a:r>
            <a:r>
              <a:rPr lang="en-US" altLang="en-US" sz="1600" dirty="0" smtClean="0"/>
              <a:t>Software</a:t>
            </a:r>
            <a:r>
              <a:rPr lang="en-US" altLang="en-US" sz="1600" dirty="0"/>
              <a:t>}</a:t>
            </a:r>
          </a:p>
          <a:p>
            <a:pPr lvl="1"/>
            <a:r>
              <a:rPr lang="en-US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060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5361-F3D3-4385-90D2-44B8CD1C691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287179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7" rIns="91437" bIns="45717" anchor="ctr"/>
          <a:lstStyle>
            <a:lvl1pPr defTabSz="1016000">
              <a:defRPr sz="4000">
                <a:solidFill>
                  <a:srgbClr val="D1D7C3"/>
                </a:solidFill>
                <a:latin typeface="Arial" charset="0"/>
                <a:cs typeface="Arial" charset="0"/>
              </a:defRPr>
            </a:lvl1pPr>
            <a:lvl2pPr defTabSz="1016000">
              <a:defRPr sz="4000">
                <a:solidFill>
                  <a:srgbClr val="D1D7C3"/>
                </a:solidFill>
                <a:latin typeface="Arial" charset="0"/>
                <a:cs typeface="Arial" charset="0"/>
              </a:defRPr>
            </a:lvl2pPr>
            <a:lvl3pPr defTabSz="1016000">
              <a:defRPr sz="4000">
                <a:solidFill>
                  <a:srgbClr val="D1D7C3"/>
                </a:solidFill>
                <a:latin typeface="Arial" charset="0"/>
                <a:cs typeface="Arial" charset="0"/>
              </a:defRPr>
            </a:lvl3pPr>
            <a:lvl4pPr defTabSz="1016000">
              <a:defRPr sz="4000">
                <a:solidFill>
                  <a:srgbClr val="D1D7C3"/>
                </a:solidFill>
                <a:latin typeface="Arial" charset="0"/>
                <a:cs typeface="Arial" charset="0"/>
              </a:defRPr>
            </a:lvl4pPr>
            <a:lvl5pPr defTabSz="1016000">
              <a:defRPr sz="4000">
                <a:solidFill>
                  <a:srgbClr val="D1D7C3"/>
                </a:solidFill>
                <a:latin typeface="Arial" charset="0"/>
                <a:cs typeface="Arial" charset="0"/>
              </a:defRPr>
            </a:lvl5pPr>
            <a:lvl6pPr marL="457200" defTabSz="10160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1D7C3"/>
                </a:solidFill>
                <a:latin typeface="Arial" charset="0"/>
                <a:cs typeface="Arial" charset="0"/>
              </a:defRPr>
            </a:lvl6pPr>
            <a:lvl7pPr marL="914400" defTabSz="10160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1D7C3"/>
                </a:solidFill>
                <a:latin typeface="Arial" charset="0"/>
                <a:cs typeface="Arial" charset="0"/>
              </a:defRPr>
            </a:lvl7pPr>
            <a:lvl8pPr marL="1371600" defTabSz="10160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1D7C3"/>
                </a:solidFill>
                <a:latin typeface="Arial" charset="0"/>
                <a:cs typeface="Arial" charset="0"/>
              </a:defRPr>
            </a:lvl8pPr>
            <a:lvl9pPr marL="1828800" defTabSz="10160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1D7C3"/>
                </a:solidFill>
                <a:latin typeface="Arial" charset="0"/>
                <a:cs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626733" y="1427995"/>
            <a:ext cx="897255" cy="413532"/>
            <a:chOff x="363" y="1476"/>
            <a:chExt cx="477" cy="261"/>
          </a:xfrm>
        </p:grpSpPr>
        <p:sp>
          <p:nvSpPr>
            <p:cNvPr id="18436" name="Rectangle 4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363" y="1478"/>
              <a:ext cx="47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597" tIns="50797" rIns="101597" bIns="5079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altLang="en-US" sz="1000"/>
                <a:t>Request</a:t>
              </a:r>
            </a:p>
            <a:p>
              <a:pPr algn="ctr" eaLnBrk="0" hangingPunct="0"/>
              <a:r>
                <a:rPr lang="en-US" altLang="en-US" sz="1000"/>
                <a:t>(XML doc)</a:t>
              </a:r>
              <a:endParaRPr lang="en-US" altLang="en-US" sz="2000"/>
            </a:p>
          </p:txBody>
        </p:sp>
      </p:grp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4655808" y="1796611"/>
            <a:ext cx="10415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 anchor="ctr"/>
          <a:lstStyle/>
          <a:p>
            <a:endParaRPr 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4651523" y="2176658"/>
            <a:ext cx="10415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 anchor="ctr"/>
          <a:lstStyle/>
          <a:p>
            <a:endParaRPr lang="en-US"/>
          </a:p>
        </p:txBody>
      </p:sp>
      <p:grpSp>
        <p:nvGrpSpPr>
          <p:cNvPr id="18466" name="Group 34"/>
          <p:cNvGrpSpPr>
            <a:grpSpLocks/>
          </p:cNvGrpSpPr>
          <p:nvPr/>
        </p:nvGrpSpPr>
        <p:grpSpPr bwMode="auto">
          <a:xfrm>
            <a:off x="666605" y="2045213"/>
            <a:ext cx="815642" cy="413393"/>
            <a:chOff x="384" y="1476"/>
            <a:chExt cx="436" cy="260"/>
          </a:xfrm>
        </p:grpSpPr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Text Box 36"/>
            <p:cNvSpPr txBox="1">
              <a:spLocks noChangeArrowheads="1"/>
            </p:cNvSpPr>
            <p:nvPr/>
          </p:nvSpPr>
          <p:spPr bwMode="auto">
            <a:xfrm>
              <a:off x="384" y="1478"/>
              <a:ext cx="436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97" tIns="50797" rIns="101597" bIns="5079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altLang="en-US" sz="1000"/>
                <a:t>Response</a:t>
              </a:r>
            </a:p>
            <a:p>
              <a:pPr algn="ctr" eaLnBrk="0" hangingPunct="0"/>
              <a:r>
                <a:rPr lang="en-US" altLang="en-US" sz="1000"/>
                <a:t>(</a:t>
              </a:r>
              <a:r>
                <a:rPr lang="en-US" altLang="en-US" sz="1000" b="1"/>
                <a:t>XML doc</a:t>
              </a:r>
              <a:r>
                <a:rPr lang="en-US" altLang="en-US" sz="1000"/>
                <a:t>)</a:t>
              </a:r>
              <a:endParaRPr lang="en-US" altLang="en-US" sz="2000"/>
            </a:p>
          </p:txBody>
        </p:sp>
      </p:grpSp>
      <p:grpSp>
        <p:nvGrpSpPr>
          <p:cNvPr id="18469" name="Group 37"/>
          <p:cNvGrpSpPr>
            <a:grpSpLocks/>
          </p:cNvGrpSpPr>
          <p:nvPr/>
        </p:nvGrpSpPr>
        <p:grpSpPr bwMode="auto">
          <a:xfrm>
            <a:off x="3885712" y="1483715"/>
            <a:ext cx="758666" cy="3777615"/>
            <a:chOff x="2778" y="1755"/>
            <a:chExt cx="478" cy="1156"/>
          </a:xfrm>
        </p:grpSpPr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2778" y="1755"/>
              <a:ext cx="478" cy="11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Text Box 39"/>
            <p:cNvSpPr txBox="1">
              <a:spLocks noChangeArrowheads="1"/>
            </p:cNvSpPr>
            <p:nvPr/>
          </p:nvSpPr>
          <p:spPr bwMode="auto">
            <a:xfrm rot="16200000">
              <a:off x="2591" y="2217"/>
              <a:ext cx="793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97" tIns="50797" rIns="101597" bIns="5079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/>
              <a:r>
                <a:rPr lang="en-US" altLang="en-US" sz="2000"/>
                <a:t>        Web/Proxy Server</a:t>
              </a:r>
            </a:p>
          </p:txBody>
        </p:sp>
      </p:grpSp>
      <p:grpSp>
        <p:nvGrpSpPr>
          <p:cNvPr id="18472" name="Group 40"/>
          <p:cNvGrpSpPr>
            <a:grpSpLocks/>
          </p:cNvGrpSpPr>
          <p:nvPr/>
        </p:nvGrpSpPr>
        <p:grpSpPr bwMode="auto">
          <a:xfrm>
            <a:off x="5701653" y="1512290"/>
            <a:ext cx="1678782" cy="3739038"/>
            <a:chOff x="3634" y="2055"/>
            <a:chExt cx="1056" cy="489"/>
          </a:xfrm>
        </p:grpSpPr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3634" y="2055"/>
              <a:ext cx="1056" cy="4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Text Box 42"/>
            <p:cNvSpPr txBox="1">
              <a:spLocks noChangeArrowheads="1"/>
            </p:cNvSpPr>
            <p:nvPr/>
          </p:nvSpPr>
          <p:spPr bwMode="auto">
            <a:xfrm>
              <a:off x="4097" y="2136"/>
              <a:ext cx="129" cy="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97" tIns="50797" rIns="101597" bIns="5079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endParaRPr lang="en-US" altLang="en-US" sz="2000"/>
            </a:p>
          </p:txBody>
        </p:sp>
      </p:grpSp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1508272" y="1463713"/>
            <a:ext cx="901908" cy="27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sz="1200"/>
              <a:t>HTTP GET</a:t>
            </a:r>
          </a:p>
        </p:txBody>
      </p:sp>
      <p:sp>
        <p:nvSpPr>
          <p:cNvPr id="18479" name="Text Box 47"/>
          <p:cNvSpPr txBox="1">
            <a:spLocks noChangeArrowheads="1"/>
          </p:cNvSpPr>
          <p:nvPr/>
        </p:nvSpPr>
        <p:spPr bwMode="auto">
          <a:xfrm>
            <a:off x="2644128" y="1576583"/>
            <a:ext cx="671716" cy="307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sz="1400"/>
              <a:t>URL 1</a:t>
            </a:r>
          </a:p>
        </p:txBody>
      </p:sp>
      <p:sp>
        <p:nvSpPr>
          <p:cNvPr id="18480" name="Line 48"/>
          <p:cNvSpPr>
            <a:spLocks noChangeShapeType="1"/>
          </p:cNvSpPr>
          <p:nvPr/>
        </p:nvSpPr>
        <p:spPr bwMode="auto">
          <a:xfrm>
            <a:off x="3339930" y="1736603"/>
            <a:ext cx="5557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 anchor="ctr"/>
          <a:lstStyle/>
          <a:p>
            <a:endParaRPr lang="en-US"/>
          </a:p>
        </p:txBody>
      </p:sp>
      <p:sp>
        <p:nvSpPr>
          <p:cNvPr id="18481" name="Text Box 49"/>
          <p:cNvSpPr txBox="1">
            <a:spLocks noChangeArrowheads="1"/>
          </p:cNvSpPr>
          <p:nvPr/>
        </p:nvSpPr>
        <p:spPr bwMode="auto">
          <a:xfrm>
            <a:off x="2735568" y="2085218"/>
            <a:ext cx="1192052" cy="27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sz="1200"/>
              <a:t>HTTP Response</a:t>
            </a:r>
          </a:p>
        </p:txBody>
      </p:sp>
      <p:sp>
        <p:nvSpPr>
          <p:cNvPr id="18482" name="Line 50"/>
          <p:cNvSpPr>
            <a:spLocks noChangeShapeType="1"/>
          </p:cNvSpPr>
          <p:nvPr/>
        </p:nvSpPr>
        <p:spPr bwMode="auto">
          <a:xfrm>
            <a:off x="7400438" y="1776608"/>
            <a:ext cx="2128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 anchor="ctr"/>
          <a:lstStyle/>
          <a:p>
            <a:endParaRPr lang="en-US"/>
          </a:p>
        </p:txBody>
      </p:sp>
      <p:sp>
        <p:nvSpPr>
          <p:cNvPr id="18483" name="Rectangle 51"/>
          <p:cNvSpPr>
            <a:spLocks noChangeArrowheads="1"/>
          </p:cNvSpPr>
          <p:nvPr/>
        </p:nvSpPr>
        <p:spPr bwMode="auto">
          <a:xfrm>
            <a:off x="7551885" y="1605158"/>
            <a:ext cx="752951" cy="31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sz="1400"/>
              <a:t>doGet()</a:t>
            </a:r>
          </a:p>
        </p:txBody>
      </p:sp>
      <p:grpSp>
        <p:nvGrpSpPr>
          <p:cNvPr id="18484" name="Group 52"/>
          <p:cNvGrpSpPr>
            <a:grpSpLocks/>
          </p:cNvGrpSpPr>
          <p:nvPr/>
        </p:nvGrpSpPr>
        <p:grpSpPr bwMode="auto">
          <a:xfrm>
            <a:off x="653624" y="2731013"/>
            <a:ext cx="795207" cy="413393"/>
            <a:chOff x="373" y="1476"/>
            <a:chExt cx="457" cy="260"/>
          </a:xfrm>
        </p:grpSpPr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Text Box 54"/>
            <p:cNvSpPr txBox="1">
              <a:spLocks noChangeArrowheads="1"/>
            </p:cNvSpPr>
            <p:nvPr/>
          </p:nvSpPr>
          <p:spPr bwMode="auto">
            <a:xfrm>
              <a:off x="373" y="1478"/>
              <a:ext cx="457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97" tIns="50797" rIns="101597" bIns="5079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altLang="en-US" sz="1000"/>
                <a:t>Request</a:t>
              </a:r>
            </a:p>
            <a:p>
              <a:pPr algn="ctr" eaLnBrk="0" hangingPunct="0"/>
              <a:r>
                <a:rPr lang="en-US" altLang="en-US" sz="1000"/>
                <a:t>(XML doc)</a:t>
              </a:r>
              <a:endParaRPr lang="en-US" altLang="en-US" sz="2000"/>
            </a:p>
          </p:txBody>
        </p:sp>
      </p:grpSp>
      <p:grpSp>
        <p:nvGrpSpPr>
          <p:cNvPr id="18499" name="Group 67"/>
          <p:cNvGrpSpPr>
            <a:grpSpLocks/>
          </p:cNvGrpSpPr>
          <p:nvPr/>
        </p:nvGrpSpPr>
        <p:grpSpPr bwMode="auto">
          <a:xfrm>
            <a:off x="595189" y="3348233"/>
            <a:ext cx="842747" cy="413393"/>
            <a:chOff x="377" y="1476"/>
            <a:chExt cx="451" cy="260"/>
          </a:xfrm>
        </p:grpSpPr>
        <p:sp>
          <p:nvSpPr>
            <p:cNvPr id="18500" name="Rectangle 68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1" name="Text Box 69"/>
            <p:cNvSpPr txBox="1">
              <a:spLocks noChangeArrowheads="1"/>
            </p:cNvSpPr>
            <p:nvPr/>
          </p:nvSpPr>
          <p:spPr bwMode="auto">
            <a:xfrm>
              <a:off x="377" y="1478"/>
              <a:ext cx="451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97" tIns="50797" rIns="101597" bIns="5079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altLang="en-US" sz="1000"/>
                <a:t>Response</a:t>
              </a:r>
            </a:p>
            <a:p>
              <a:pPr algn="ctr" eaLnBrk="0" hangingPunct="0"/>
              <a:r>
                <a:rPr lang="en-US" altLang="en-US" sz="1000"/>
                <a:t>(</a:t>
              </a:r>
              <a:r>
                <a:rPr lang="en-US" altLang="en-US" sz="1000" b="1"/>
                <a:t>JSON doc</a:t>
              </a:r>
              <a:r>
                <a:rPr lang="en-US" altLang="en-US" sz="1000"/>
                <a:t>)</a:t>
              </a:r>
              <a:endParaRPr lang="en-US" altLang="en-US" sz="2000"/>
            </a:p>
          </p:txBody>
        </p:sp>
      </p:grpSp>
      <p:sp>
        <p:nvSpPr>
          <p:cNvPr id="18502" name="Line 70"/>
          <p:cNvSpPr>
            <a:spLocks noChangeShapeType="1"/>
          </p:cNvSpPr>
          <p:nvPr/>
        </p:nvSpPr>
        <p:spPr bwMode="auto">
          <a:xfrm flipV="1">
            <a:off x="1381113" y="2999618"/>
            <a:ext cx="1254443" cy="57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 anchor="ctr"/>
          <a:lstStyle/>
          <a:p>
            <a:endParaRPr lang="en-US"/>
          </a:p>
        </p:txBody>
      </p:sp>
      <p:sp>
        <p:nvSpPr>
          <p:cNvPr id="18503" name="Line 71"/>
          <p:cNvSpPr>
            <a:spLocks noChangeShapeType="1"/>
          </p:cNvSpPr>
          <p:nvPr/>
        </p:nvSpPr>
        <p:spPr bwMode="auto">
          <a:xfrm flipH="1" flipV="1">
            <a:off x="1381113" y="3485393"/>
            <a:ext cx="1414463" cy="100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 anchor="ctr"/>
          <a:lstStyle/>
          <a:p>
            <a:endParaRPr lang="en-US"/>
          </a:p>
        </p:txBody>
      </p:sp>
      <p:sp>
        <p:nvSpPr>
          <p:cNvPr id="18504" name="Text Box 72"/>
          <p:cNvSpPr txBox="1">
            <a:spLocks noChangeArrowheads="1"/>
          </p:cNvSpPr>
          <p:nvPr/>
        </p:nvSpPr>
        <p:spPr bwMode="auto">
          <a:xfrm>
            <a:off x="1508272" y="2731013"/>
            <a:ext cx="977249" cy="27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sz="1200"/>
              <a:t>HTTP POST</a:t>
            </a:r>
          </a:p>
        </p:txBody>
      </p:sp>
      <p:sp>
        <p:nvSpPr>
          <p:cNvPr id="18507" name="Text Box 75"/>
          <p:cNvSpPr txBox="1">
            <a:spLocks noChangeArrowheads="1"/>
          </p:cNvSpPr>
          <p:nvPr/>
        </p:nvSpPr>
        <p:spPr bwMode="auto">
          <a:xfrm>
            <a:off x="2644128" y="2842456"/>
            <a:ext cx="671716" cy="307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sz="1400" dirty="0"/>
              <a:t>URL 1</a:t>
            </a:r>
          </a:p>
        </p:txBody>
      </p:sp>
      <p:sp>
        <p:nvSpPr>
          <p:cNvPr id="18508" name="Line 76"/>
          <p:cNvSpPr>
            <a:spLocks noChangeShapeType="1"/>
          </p:cNvSpPr>
          <p:nvPr/>
        </p:nvSpPr>
        <p:spPr bwMode="auto">
          <a:xfrm>
            <a:off x="3352788" y="3003905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 anchor="ctr"/>
          <a:lstStyle/>
          <a:p>
            <a:endParaRPr lang="en-US"/>
          </a:p>
        </p:txBody>
      </p:sp>
      <p:sp>
        <p:nvSpPr>
          <p:cNvPr id="18509" name="Text Box 77"/>
          <p:cNvSpPr txBox="1">
            <a:spLocks noChangeArrowheads="1"/>
          </p:cNvSpPr>
          <p:nvPr/>
        </p:nvSpPr>
        <p:spPr bwMode="auto">
          <a:xfrm>
            <a:off x="2735568" y="3352520"/>
            <a:ext cx="1192052" cy="27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sz="1200"/>
              <a:t>HTTP Response</a:t>
            </a:r>
          </a:p>
        </p:txBody>
      </p:sp>
      <p:sp>
        <p:nvSpPr>
          <p:cNvPr id="18510" name="Line 78"/>
          <p:cNvSpPr>
            <a:spLocks noChangeShapeType="1"/>
          </p:cNvSpPr>
          <p:nvPr/>
        </p:nvSpPr>
        <p:spPr bwMode="auto">
          <a:xfrm>
            <a:off x="7401866" y="2696723"/>
            <a:ext cx="212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 anchor="ctr"/>
          <a:lstStyle/>
          <a:p>
            <a:endParaRPr lang="en-US"/>
          </a:p>
        </p:txBody>
      </p:sp>
      <p:sp>
        <p:nvSpPr>
          <p:cNvPr id="18511" name="Rectangle 79"/>
          <p:cNvSpPr>
            <a:spLocks noChangeArrowheads="1"/>
          </p:cNvSpPr>
          <p:nvPr/>
        </p:nvSpPr>
        <p:spPr bwMode="auto">
          <a:xfrm>
            <a:off x="7553313" y="2525273"/>
            <a:ext cx="947262" cy="31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sz="1400"/>
              <a:t>doPost(id)</a:t>
            </a:r>
          </a:p>
        </p:txBody>
      </p:sp>
      <p:sp>
        <p:nvSpPr>
          <p:cNvPr id="18513" name="Line 81"/>
          <p:cNvSpPr>
            <a:spLocks noChangeShapeType="1"/>
          </p:cNvSpPr>
          <p:nvPr/>
        </p:nvSpPr>
        <p:spPr bwMode="auto">
          <a:xfrm>
            <a:off x="4675811" y="3063912"/>
            <a:ext cx="1040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 anchor="ctr"/>
          <a:lstStyle/>
          <a:p>
            <a:endParaRPr lang="en-US"/>
          </a:p>
        </p:txBody>
      </p:sp>
      <p:sp>
        <p:nvSpPr>
          <p:cNvPr id="18521" name="Line 89"/>
          <p:cNvSpPr>
            <a:spLocks noChangeShapeType="1"/>
          </p:cNvSpPr>
          <p:nvPr/>
        </p:nvSpPr>
        <p:spPr bwMode="auto">
          <a:xfrm>
            <a:off x="4670096" y="3442531"/>
            <a:ext cx="10415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 anchor="ctr"/>
          <a:lstStyle/>
          <a:p>
            <a:endParaRPr lang="en-US"/>
          </a:p>
        </p:txBody>
      </p:sp>
      <p:sp>
        <p:nvSpPr>
          <p:cNvPr id="18528" name="Text Box 96"/>
          <p:cNvSpPr txBox="1">
            <a:spLocks noChangeArrowheads="1"/>
          </p:cNvSpPr>
          <p:nvPr/>
        </p:nvSpPr>
        <p:spPr bwMode="auto">
          <a:xfrm>
            <a:off x="5821668" y="2731013"/>
            <a:ext cx="1457325" cy="113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sz="1800"/>
              <a:t>REST Engine</a:t>
            </a:r>
          </a:p>
          <a:p>
            <a:pPr eaLnBrk="0" hangingPunct="0"/>
            <a:r>
              <a:rPr lang="en-US" altLang="en-US" sz="1800"/>
              <a:t>(</a:t>
            </a:r>
            <a:r>
              <a:rPr lang="en-US" altLang="en-US" sz="1400"/>
              <a:t>locate resource and generate response</a:t>
            </a:r>
            <a:r>
              <a:rPr lang="en-US" altLang="en-US" sz="1800"/>
              <a:t>)</a:t>
            </a:r>
          </a:p>
        </p:txBody>
      </p:sp>
      <p:grpSp>
        <p:nvGrpSpPr>
          <p:cNvPr id="18530" name="Group 98"/>
          <p:cNvGrpSpPr>
            <a:grpSpLocks/>
          </p:cNvGrpSpPr>
          <p:nvPr/>
        </p:nvGrpSpPr>
        <p:grpSpPr bwMode="auto">
          <a:xfrm>
            <a:off x="609409" y="4034033"/>
            <a:ext cx="795193" cy="413393"/>
            <a:chOff x="390" y="1476"/>
            <a:chExt cx="424" cy="260"/>
          </a:xfrm>
        </p:grpSpPr>
        <p:sp>
          <p:nvSpPr>
            <p:cNvPr id="18531" name="Rectangle 99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2" name="Text Box 100"/>
            <p:cNvSpPr txBox="1">
              <a:spLocks noChangeArrowheads="1"/>
            </p:cNvSpPr>
            <p:nvPr/>
          </p:nvSpPr>
          <p:spPr bwMode="auto">
            <a:xfrm>
              <a:off x="390" y="1478"/>
              <a:ext cx="424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97" tIns="50797" rIns="101597" bIns="5079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altLang="en-US" sz="1000"/>
                <a:t>PO</a:t>
              </a:r>
            </a:p>
            <a:p>
              <a:pPr algn="ctr" eaLnBrk="0" hangingPunct="0"/>
              <a:r>
                <a:rPr lang="en-US" altLang="en-US" sz="1000"/>
                <a:t>(XML doc)</a:t>
              </a:r>
              <a:endParaRPr lang="en-US" altLang="en-US" sz="2000"/>
            </a:p>
          </p:txBody>
        </p:sp>
      </p:grpSp>
      <p:sp>
        <p:nvSpPr>
          <p:cNvPr id="18539" name="Line 107"/>
          <p:cNvSpPr>
            <a:spLocks noChangeShapeType="1"/>
          </p:cNvSpPr>
          <p:nvPr/>
        </p:nvSpPr>
        <p:spPr bwMode="auto">
          <a:xfrm>
            <a:off x="1469696" y="4278350"/>
            <a:ext cx="1160145" cy="28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 anchor="ctr"/>
          <a:lstStyle/>
          <a:p>
            <a:endParaRPr lang="en-US"/>
          </a:p>
        </p:txBody>
      </p:sp>
      <p:sp>
        <p:nvSpPr>
          <p:cNvPr id="18540" name="Text Box 108"/>
          <p:cNvSpPr txBox="1">
            <a:spLocks noChangeArrowheads="1"/>
          </p:cNvSpPr>
          <p:nvPr/>
        </p:nvSpPr>
        <p:spPr bwMode="auto">
          <a:xfrm>
            <a:off x="1503986" y="4011173"/>
            <a:ext cx="1185640" cy="27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sz="1200" dirty="0"/>
              <a:t>HTTP DELETE</a:t>
            </a:r>
          </a:p>
        </p:txBody>
      </p:sp>
      <p:sp>
        <p:nvSpPr>
          <p:cNvPr id="18542" name="Text Box 110"/>
          <p:cNvSpPr txBox="1">
            <a:spLocks noChangeArrowheads="1"/>
          </p:cNvSpPr>
          <p:nvPr/>
        </p:nvSpPr>
        <p:spPr bwMode="auto">
          <a:xfrm>
            <a:off x="2639843" y="4124045"/>
            <a:ext cx="671716" cy="307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sz="1400"/>
              <a:t>URL 1</a:t>
            </a:r>
          </a:p>
        </p:txBody>
      </p:sp>
      <p:sp>
        <p:nvSpPr>
          <p:cNvPr id="18543" name="Line 111"/>
          <p:cNvSpPr>
            <a:spLocks noChangeShapeType="1"/>
          </p:cNvSpPr>
          <p:nvPr/>
        </p:nvSpPr>
        <p:spPr bwMode="auto">
          <a:xfrm>
            <a:off x="3348502" y="4284065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 anchor="ctr"/>
          <a:lstStyle/>
          <a:p>
            <a:endParaRPr lang="en-US"/>
          </a:p>
        </p:txBody>
      </p:sp>
      <p:sp>
        <p:nvSpPr>
          <p:cNvPr id="18545" name="Line 113"/>
          <p:cNvSpPr>
            <a:spLocks noChangeShapeType="1"/>
          </p:cNvSpPr>
          <p:nvPr/>
        </p:nvSpPr>
        <p:spPr bwMode="auto">
          <a:xfrm>
            <a:off x="4670096" y="4315497"/>
            <a:ext cx="10415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 anchor="ctr"/>
          <a:lstStyle/>
          <a:p>
            <a:endParaRPr lang="en-US"/>
          </a:p>
        </p:txBody>
      </p:sp>
      <p:sp>
        <p:nvSpPr>
          <p:cNvPr id="18552" name="Line 120"/>
          <p:cNvSpPr>
            <a:spLocks noChangeShapeType="1"/>
          </p:cNvSpPr>
          <p:nvPr/>
        </p:nvSpPr>
        <p:spPr bwMode="auto">
          <a:xfrm>
            <a:off x="7416153" y="3691133"/>
            <a:ext cx="212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 anchor="ctr"/>
          <a:lstStyle/>
          <a:p>
            <a:endParaRPr lang="en-US"/>
          </a:p>
        </p:txBody>
      </p:sp>
      <p:sp>
        <p:nvSpPr>
          <p:cNvPr id="18553" name="Rectangle 121"/>
          <p:cNvSpPr>
            <a:spLocks noChangeArrowheads="1"/>
          </p:cNvSpPr>
          <p:nvPr/>
        </p:nvSpPr>
        <p:spPr bwMode="auto">
          <a:xfrm>
            <a:off x="7553313" y="3485393"/>
            <a:ext cx="967264" cy="31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sz="1400"/>
              <a:t>doDelete()</a:t>
            </a:r>
          </a:p>
        </p:txBody>
      </p:sp>
      <p:grpSp>
        <p:nvGrpSpPr>
          <p:cNvPr id="18560" name="Group 128"/>
          <p:cNvGrpSpPr>
            <a:grpSpLocks/>
          </p:cNvGrpSpPr>
          <p:nvPr/>
        </p:nvGrpSpPr>
        <p:grpSpPr bwMode="auto">
          <a:xfrm>
            <a:off x="597276" y="4651255"/>
            <a:ext cx="863301" cy="413532"/>
            <a:chOff x="386" y="1476"/>
            <a:chExt cx="431" cy="261"/>
          </a:xfrm>
        </p:grpSpPr>
        <p:sp>
          <p:nvSpPr>
            <p:cNvPr id="18561" name="Rectangle 129"/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62" name="Text Box 130"/>
            <p:cNvSpPr txBox="1">
              <a:spLocks noChangeArrowheads="1"/>
            </p:cNvSpPr>
            <p:nvPr/>
          </p:nvSpPr>
          <p:spPr bwMode="auto">
            <a:xfrm>
              <a:off x="386" y="1478"/>
              <a:ext cx="431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97" tIns="50797" rIns="101597" bIns="5079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hangingPunct="0"/>
              <a:r>
                <a:rPr lang="en-US" altLang="en-US" sz="1000"/>
                <a:t>Response</a:t>
              </a:r>
            </a:p>
            <a:p>
              <a:pPr algn="ctr" eaLnBrk="0" hangingPunct="0"/>
              <a:r>
                <a:rPr lang="en-US" altLang="en-US" sz="1000"/>
                <a:t>(</a:t>
              </a:r>
              <a:r>
                <a:rPr lang="en-US" altLang="en-US" sz="1000" b="1"/>
                <a:t>TEXT doc</a:t>
              </a:r>
              <a:r>
                <a:rPr lang="en-US" altLang="en-US" sz="1000"/>
                <a:t>)</a:t>
              </a:r>
              <a:endParaRPr lang="en-US" altLang="en-US" sz="2000"/>
            </a:p>
          </p:txBody>
        </p:sp>
      </p:grpSp>
      <p:sp>
        <p:nvSpPr>
          <p:cNvPr id="18563" name="Line 131"/>
          <p:cNvSpPr>
            <a:spLocks noChangeShapeType="1"/>
          </p:cNvSpPr>
          <p:nvPr/>
        </p:nvSpPr>
        <p:spPr bwMode="auto">
          <a:xfrm flipH="1" flipV="1">
            <a:off x="1432548" y="4802701"/>
            <a:ext cx="1337310" cy="14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 anchor="ctr"/>
          <a:lstStyle/>
          <a:p>
            <a:endParaRPr lang="en-US"/>
          </a:p>
        </p:txBody>
      </p:sp>
      <p:sp>
        <p:nvSpPr>
          <p:cNvPr id="18565" name="Text Box 133"/>
          <p:cNvSpPr txBox="1">
            <a:spLocks noChangeArrowheads="1"/>
          </p:cNvSpPr>
          <p:nvPr/>
        </p:nvSpPr>
        <p:spPr bwMode="auto">
          <a:xfrm>
            <a:off x="2709851" y="4661255"/>
            <a:ext cx="1192052" cy="27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altLang="en-US" sz="1200"/>
              <a:t>HTTP Response</a:t>
            </a:r>
          </a:p>
        </p:txBody>
      </p:sp>
      <p:sp>
        <p:nvSpPr>
          <p:cNvPr id="18567" name="Line 135"/>
          <p:cNvSpPr>
            <a:spLocks noChangeShapeType="1"/>
          </p:cNvSpPr>
          <p:nvPr/>
        </p:nvSpPr>
        <p:spPr bwMode="auto">
          <a:xfrm>
            <a:off x="4644378" y="4751266"/>
            <a:ext cx="10415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 anchor="ctr"/>
          <a:lstStyle/>
          <a:p>
            <a:endParaRPr lang="en-US"/>
          </a:p>
        </p:txBody>
      </p:sp>
      <p:sp>
        <p:nvSpPr>
          <p:cNvPr id="18574" name="Line 142"/>
          <p:cNvSpPr>
            <a:spLocks noChangeShapeType="1"/>
          </p:cNvSpPr>
          <p:nvPr/>
        </p:nvSpPr>
        <p:spPr bwMode="auto">
          <a:xfrm flipH="1" flipV="1">
            <a:off x="1423976" y="2203805"/>
            <a:ext cx="1338739" cy="14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 anchor="ctr"/>
          <a:lstStyle/>
          <a:p>
            <a:endParaRPr lang="en-US"/>
          </a:p>
        </p:txBody>
      </p:sp>
      <p:sp>
        <p:nvSpPr>
          <p:cNvPr id="18575" name="Line 143"/>
          <p:cNvSpPr>
            <a:spLocks noChangeShapeType="1"/>
          </p:cNvSpPr>
          <p:nvPr/>
        </p:nvSpPr>
        <p:spPr bwMode="auto">
          <a:xfrm>
            <a:off x="1465410" y="1716601"/>
            <a:ext cx="1160145" cy="28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 anchor="ctr"/>
          <a:lstStyle/>
          <a:p>
            <a:endParaRPr lang="en-US"/>
          </a:p>
        </p:txBody>
      </p:sp>
      <p:sp>
        <p:nvSpPr>
          <p:cNvPr id="18578" name="Rectangle 14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Architecture Style</a:t>
            </a:r>
          </a:p>
        </p:txBody>
      </p:sp>
      <p:sp>
        <p:nvSpPr>
          <p:cNvPr id="18579" name="AutoShape 147"/>
          <p:cNvSpPr>
            <a:spLocks noChangeArrowheads="1"/>
          </p:cNvSpPr>
          <p:nvPr/>
        </p:nvSpPr>
        <p:spPr bwMode="auto">
          <a:xfrm>
            <a:off x="7896213" y="4376933"/>
            <a:ext cx="480060" cy="61722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 anchor="ctr"/>
          <a:lstStyle/>
          <a:p>
            <a:endParaRPr lang="en-US"/>
          </a:p>
        </p:txBody>
      </p:sp>
      <p:sp>
        <p:nvSpPr>
          <p:cNvPr id="18580" name="AutoShape 148"/>
          <p:cNvSpPr>
            <a:spLocks noChangeArrowheads="1"/>
          </p:cNvSpPr>
          <p:nvPr/>
        </p:nvSpPr>
        <p:spPr bwMode="auto">
          <a:xfrm>
            <a:off x="8101953" y="4651253"/>
            <a:ext cx="480060" cy="617220"/>
          </a:xfrm>
          <a:prstGeom prst="can">
            <a:avLst>
              <a:gd name="adj" fmla="val 3214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96" tIns="41148" rIns="82296" bIns="41148" anchor="ctr"/>
          <a:lstStyle/>
          <a:p>
            <a:endParaRPr lang="en-US"/>
          </a:p>
        </p:txBody>
      </p:sp>
      <p:sp>
        <p:nvSpPr>
          <p:cNvPr id="18581" name="Line 149"/>
          <p:cNvSpPr>
            <a:spLocks noChangeShapeType="1"/>
          </p:cNvSpPr>
          <p:nvPr/>
        </p:nvSpPr>
        <p:spPr bwMode="auto">
          <a:xfrm>
            <a:off x="7347573" y="4582673"/>
            <a:ext cx="5486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96" tIns="41148" rIns="82296" bIns="4114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7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OAI-PMH Overview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Open Archives Initiative: “...develops and promotes interoperability standards that aim to facilitate the efficient dissemination of content.”</a:t>
            </a:r>
          </a:p>
          <a:p>
            <a:endParaRPr lang="en-US" dirty="0"/>
          </a:p>
          <a:p>
            <a:r>
              <a:rPr lang="en-US" dirty="0"/>
              <a:t>OAI-PMH (Open Archives Initiative – Protocol for Metadata Harvesting): “...defines a mechanism for harvesting records containing metadata from repositories</a:t>
            </a:r>
            <a:r>
              <a:rPr lang="en-US" dirty="0" smtClean="0"/>
              <a:t>.”</a:t>
            </a:r>
          </a:p>
          <a:p>
            <a:r>
              <a:rPr lang="en-US" u="sng" dirty="0"/>
              <a:t>Data Providers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“...maintains one or more repositories (web servers) that support the OAI-PMH as a means of exposing metadata.”</a:t>
            </a:r>
          </a:p>
          <a:p>
            <a:pPr lvl="1"/>
            <a:r>
              <a:rPr lang="en-US" dirty="0"/>
              <a:t>Archive-IT, Libraries, Data </a:t>
            </a:r>
            <a:r>
              <a:rPr lang="en-US" dirty="0" smtClean="0"/>
              <a:t>Repositories</a:t>
            </a:r>
            <a:endParaRPr lang="en-US" dirty="0"/>
          </a:p>
          <a:p>
            <a:r>
              <a:rPr lang="en-US" u="sng" dirty="0"/>
              <a:t>Service Providers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“...issues OAI-PMH requests to data providers and uses the metadata as a basis for building value-added services.”</a:t>
            </a:r>
          </a:p>
          <a:p>
            <a:pPr lvl="1"/>
            <a:r>
              <a:rPr lang="en-US" dirty="0"/>
              <a:t>think </a:t>
            </a:r>
            <a:r>
              <a:rPr lang="en-US" dirty="0">
                <a:sym typeface="Wingdings" pitchFamily="2" charset="2"/>
              </a:rPr>
              <a:t>OCLC’s </a:t>
            </a:r>
            <a:r>
              <a:rPr lang="en-US" dirty="0" err="1">
                <a:sym typeface="Wingdings" pitchFamily="2" charset="2"/>
              </a:rPr>
              <a:t>WorldCat</a:t>
            </a:r>
            <a:r>
              <a:rPr lang="en-US" dirty="0">
                <a:sym typeface="Wingdings" pitchFamily="2" charset="2"/>
              </a:rPr>
              <a:t> catalog ...</a:t>
            </a:r>
            <a:endParaRPr lang="en-US" dirty="0"/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M3.02 – Data Life Cycle                    Fernando Aguilar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3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Record Harvesting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384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Harvesting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OAI-PMH is based on the HTTP </a:t>
            </a:r>
            <a:r>
              <a:rPr lang="en-US" sz="2000" dirty="0" smtClean="0"/>
              <a:t>protocol and XML standard.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Uses 6 main request types:</a:t>
            </a:r>
          </a:p>
          <a:p>
            <a:pPr lvl="1"/>
            <a:r>
              <a:rPr lang="en-US" sz="2000" dirty="0" smtClean="0"/>
              <a:t>Identify</a:t>
            </a:r>
            <a:br>
              <a:rPr lang="en-US" sz="2000" dirty="0" smtClean="0"/>
            </a:br>
            <a:r>
              <a:rPr lang="en-US" sz="2000" dirty="0" smtClean="0"/>
              <a:t>ListMetadataFormats</a:t>
            </a:r>
            <a:br>
              <a:rPr lang="en-US" sz="2000" dirty="0" smtClean="0"/>
            </a:br>
            <a:r>
              <a:rPr lang="en-US" sz="2000" dirty="0" smtClean="0"/>
              <a:t>ListSets</a:t>
            </a:r>
            <a:br>
              <a:rPr lang="en-US" sz="2000" dirty="0" smtClean="0"/>
            </a:br>
            <a:r>
              <a:rPr lang="en-US" sz="2000" dirty="0" smtClean="0"/>
              <a:t>ListIdentifiers</a:t>
            </a:r>
            <a:br>
              <a:rPr lang="en-US" sz="2000" dirty="0" smtClean="0"/>
            </a:br>
            <a:r>
              <a:rPr lang="en-US" sz="2000" dirty="0" smtClean="0"/>
              <a:t>ListRecords</a:t>
            </a:r>
            <a:br>
              <a:rPr lang="en-US" sz="2000" dirty="0" smtClean="0"/>
            </a:br>
            <a:r>
              <a:rPr lang="en-US" sz="2000" dirty="0" smtClean="0"/>
              <a:t>GetRecord</a:t>
            </a:r>
          </a:p>
          <a:p>
            <a:endParaRPr lang="en-US" sz="2000" dirty="0" smtClean="0"/>
          </a:p>
          <a:p>
            <a:r>
              <a:rPr lang="en-US" sz="2000" dirty="0" smtClean="0"/>
              <a:t>More detailed explanation of each in online documentation</a:t>
            </a:r>
          </a:p>
          <a:p>
            <a:endParaRPr lang="en-US" sz="2000" dirty="0" smtClean="0"/>
          </a:p>
          <a:p>
            <a:r>
              <a:rPr lang="en-US" sz="2000" dirty="0" smtClean="0"/>
              <a:t>These request</a:t>
            </a:r>
            <a:r>
              <a:rPr lang="en-US" sz="2000" dirty="0"/>
              <a:t> </a:t>
            </a:r>
            <a:r>
              <a:rPr lang="en-US" sz="2000" dirty="0" smtClean="0"/>
              <a:t>types are appended to a base URL:</a:t>
            </a:r>
          </a:p>
          <a:p>
            <a:pPr lvl="1"/>
            <a:r>
              <a:rPr lang="en-US" sz="2000" dirty="0" smtClean="0"/>
              <a:t>Archive-It: </a:t>
            </a:r>
            <a:r>
              <a:rPr lang="en-US" sz="2000" dirty="0" smtClean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archive-it.org/oai</a:t>
            </a:r>
            <a:endParaRPr lang="en-US" sz="2000" dirty="0" smtClean="0"/>
          </a:p>
          <a:p>
            <a:pPr lvl="1"/>
            <a:r>
              <a:rPr lang="en-US" sz="2000" dirty="0" err="1" smtClean="0"/>
              <a:t>Digital.CSIC</a:t>
            </a:r>
            <a:r>
              <a:rPr lang="en-US" sz="2000" dirty="0" smtClean="0"/>
              <a:t>: </a:t>
            </a:r>
            <a:r>
              <a:rPr lang="en-US" sz="2000" dirty="0">
                <a:hlinkClick r:id="rId3"/>
              </a:rPr>
              <a:t>http://digital.csic.es/dspace-oai/</a:t>
            </a:r>
            <a:endParaRPr lang="en-US" sz="2000" dirty="0" smtClean="0"/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565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Repositories/Catalogues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portals to store Digital Objects: Papers, Datasets, Pictures, Images, etc.</a:t>
            </a:r>
          </a:p>
          <a:p>
            <a:r>
              <a:rPr lang="en-US" dirty="0" smtClean="0"/>
              <a:t>Open:</a:t>
            </a:r>
          </a:p>
          <a:p>
            <a:pPr lvl="1"/>
            <a:r>
              <a:rPr lang="en-US" dirty="0" smtClean="0"/>
              <a:t>Open Data: Governments, Cities, etc.</a:t>
            </a:r>
          </a:p>
          <a:p>
            <a:r>
              <a:rPr lang="en-US" dirty="0" smtClean="0"/>
              <a:t>Closed:</a:t>
            </a:r>
          </a:p>
          <a:p>
            <a:pPr lvl="1"/>
            <a:r>
              <a:rPr lang="en-US" dirty="0" smtClean="0"/>
              <a:t>Department, Scientific Community…</a:t>
            </a:r>
          </a:p>
          <a:p>
            <a:r>
              <a:rPr lang="en-US" dirty="0" smtClean="0"/>
              <a:t>Public:</a:t>
            </a:r>
          </a:p>
          <a:p>
            <a:pPr lvl="1"/>
            <a:r>
              <a:rPr lang="en-US" dirty="0" err="1" smtClean="0"/>
              <a:t>Zenodo</a:t>
            </a:r>
            <a:r>
              <a:rPr lang="en-US" dirty="0" smtClean="0"/>
              <a:t>, </a:t>
            </a:r>
            <a:r>
              <a:rPr lang="en-US" dirty="0" err="1" smtClean="0"/>
              <a:t>FigShare</a:t>
            </a:r>
            <a:r>
              <a:rPr lang="en-US" dirty="0" smtClean="0"/>
              <a:t>, </a:t>
            </a:r>
            <a:r>
              <a:rPr lang="en-US" dirty="0" err="1" smtClean="0"/>
              <a:t>DataONE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Private:</a:t>
            </a:r>
          </a:p>
          <a:p>
            <a:pPr lvl="1"/>
            <a:r>
              <a:rPr lang="en-US" dirty="0" err="1" smtClean="0"/>
              <a:t>Invenio</a:t>
            </a:r>
            <a:r>
              <a:rPr lang="en-US" dirty="0" smtClean="0"/>
              <a:t>, </a:t>
            </a:r>
            <a:r>
              <a:rPr lang="en-US" dirty="0" err="1" smtClean="0"/>
              <a:t>DSpace</a:t>
            </a:r>
            <a:r>
              <a:rPr lang="en-US" dirty="0" smtClean="0"/>
              <a:t> </a:t>
            </a:r>
            <a:r>
              <a:rPr lang="en-US" dirty="0" smtClean="0"/>
              <a:t>(software to be installed).</a:t>
            </a:r>
          </a:p>
          <a:p>
            <a:r>
              <a:rPr lang="en-US" dirty="0" smtClean="0"/>
              <a:t>Data Harvesting: Enabling Machine-actionable features for allowing automatic information gathering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From heterogeneous repositories.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M3.02 – Data Life Cycle                    Fernando Aguilar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71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Harvesting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“GetRecord” request: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http://archive-it.org/oai</a:t>
            </a:r>
            <a:r>
              <a:rPr lang="en-US" dirty="0" smtClean="0"/>
              <a:t>?</a:t>
            </a:r>
            <a:r>
              <a:rPr lang="en-US" dirty="0" smtClean="0">
                <a:solidFill>
                  <a:srgbClr val="92D050"/>
                </a:solidFill>
              </a:rPr>
              <a:t>verb=GetRecord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00B0F0"/>
                </a:solidFill>
              </a:rPr>
              <a:t>metadataPrefix=oai_dc</a:t>
            </a:r>
            <a:r>
              <a:rPr lang="en-US" dirty="0" smtClean="0"/>
              <a:t>&amp;</a:t>
            </a:r>
            <a:r>
              <a:rPr lang="en-US" dirty="0" smtClean="0">
                <a:solidFill>
                  <a:srgbClr val="7030A0"/>
                </a:solidFill>
              </a:rPr>
              <a:t>identifier=http://archive-it.org/collections/2349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archive-it.org/oai</a:t>
            </a:r>
          </a:p>
          <a:p>
            <a:pPr lvl="1"/>
            <a:r>
              <a:rPr lang="en-US" dirty="0" smtClean="0"/>
              <a:t>The Base URL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verb=GetRecord</a:t>
            </a:r>
          </a:p>
          <a:p>
            <a:pPr lvl="1"/>
            <a:r>
              <a:rPr lang="en-US" dirty="0" smtClean="0"/>
              <a:t>...return a single record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metadataPrefix=oai_dc</a:t>
            </a:r>
          </a:p>
          <a:p>
            <a:pPr lvl="1"/>
            <a:r>
              <a:rPr lang="en-US" dirty="0" smtClean="0"/>
              <a:t>...in the oai_dc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D</a:t>
            </a:r>
            <a:r>
              <a:rPr lang="en-US" dirty="0" smtClean="0"/>
              <a:t>ublin </a:t>
            </a:r>
            <a:r>
              <a:rPr lang="en-US" dirty="0"/>
              <a:t>C</a:t>
            </a:r>
            <a:r>
              <a:rPr lang="en-US" dirty="0" smtClean="0"/>
              <a:t>ore) format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identifier=http://archive-it.org/collections/2349</a:t>
            </a:r>
          </a:p>
          <a:p>
            <a:pPr lvl="1"/>
            <a:r>
              <a:rPr lang="en-US" dirty="0" smtClean="0"/>
              <a:t>...with the identifier “http://archive-it.org/collections/2349”</a:t>
            </a:r>
          </a:p>
          <a:p>
            <a:pPr lvl="1"/>
            <a:r>
              <a:rPr lang="en-US" dirty="0" smtClean="0"/>
              <a:t>this is also conveniently the URL to the collection public page</a:t>
            </a:r>
          </a:p>
        </p:txBody>
      </p:sp>
    </p:spTree>
    <p:extLst>
      <p:ext uri="{BB962C8B-B14F-4D97-AF65-F5344CB8AC3E}">
        <p14:creationId xmlns:p14="http://schemas.microsoft.com/office/powerpoint/2010/main" val="406661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Harvesting</a:t>
            </a:r>
            <a:endParaRPr lang="en-US" dirty="0"/>
          </a:p>
        </p:txBody>
      </p:sp>
      <p:pic>
        <p:nvPicPr>
          <p:cNvPr id="8" name="Content Placeholder 7" descr="Metadata_OAI-PMH_XML_Fe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1" y="947929"/>
            <a:ext cx="8229600" cy="4077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33401" y="5236464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(Example GetRecord request: http://archive-it.org/oai?verb=GetRecord&amp;metadataPrefix=oai_dc&amp;identifier=http://archive-it.org/collections/2349)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tadata_mailba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685800"/>
            <a:ext cx="3710125" cy="556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371600" y="1828800"/>
            <a:ext cx="1431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Collection</a:t>
            </a:r>
          </a:p>
          <a:p>
            <a:r>
              <a:rPr lang="en-US" sz="2400" dirty="0" smtClean="0"/>
              <a:t>Metadata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2803402" y="2209800"/>
            <a:ext cx="1463798" cy="34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81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Field Mapping</a:t>
            </a:r>
            <a:br>
              <a:rPr lang="en-US" dirty="0" smtClean="0"/>
            </a:br>
            <a:r>
              <a:rPr lang="en-US" sz="3600" dirty="0" smtClean="0"/>
              <a:t>(or, How did </a:t>
            </a:r>
            <a:r>
              <a:rPr lang="en-US" sz="3600" i="1" dirty="0" smtClean="0"/>
              <a:t>that</a:t>
            </a:r>
            <a:r>
              <a:rPr lang="en-US" sz="3600" dirty="0" smtClean="0"/>
              <a:t> get </a:t>
            </a:r>
            <a:r>
              <a:rPr lang="en-US" sz="3600" i="1" dirty="0" smtClean="0"/>
              <a:t>there</a:t>
            </a:r>
            <a:r>
              <a:rPr lang="en-US" sz="3600" dirty="0" smtClean="0"/>
              <a:t>?)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5367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Field Mapping</a:t>
            </a:r>
            <a:endParaRPr lang="en-US" dirty="0"/>
          </a:p>
        </p:txBody>
      </p:sp>
      <p:pic>
        <p:nvPicPr>
          <p:cNvPr id="4" name="Picture 3" descr="Relationship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905000"/>
            <a:ext cx="5619750" cy="942975"/>
          </a:xfrm>
          <a:prstGeom prst="rect">
            <a:avLst/>
          </a:prstGeom>
        </p:spPr>
      </p:pic>
      <p:pic>
        <p:nvPicPr>
          <p:cNvPr id="5" name="Picture 4" descr="Relationship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3810000"/>
            <a:ext cx="3876675" cy="371475"/>
          </a:xfrm>
          <a:prstGeom prst="rect">
            <a:avLst/>
          </a:prstGeom>
        </p:spPr>
      </p:pic>
      <p:pic>
        <p:nvPicPr>
          <p:cNvPr id="6" name="Picture 5" descr="Relationship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0" y="5181600"/>
            <a:ext cx="6829425" cy="8001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16200000" flipH="1">
            <a:off x="1219200" y="31242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1638300" y="46101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9200" y="1524000"/>
            <a:ext cx="327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Archive-It Metadata Entry screen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3276600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Archive-It OAI-PMH XML feed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67000" y="487680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OCLC WorldCat Catalog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43000" y="2286000"/>
            <a:ext cx="3962400" cy="2286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06550" y="3829050"/>
            <a:ext cx="3657600" cy="152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54200" y="5238750"/>
            <a:ext cx="3098800" cy="2286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43000" y="2552704"/>
            <a:ext cx="3962400" cy="228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04963" y="4019548"/>
            <a:ext cx="2438400" cy="1524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28800" y="5562600"/>
            <a:ext cx="457200" cy="1295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947024" y="5562600"/>
            <a:ext cx="587375" cy="1295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Field Mapping: WorldCat Catalog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081354"/>
              </p:ext>
            </p:extLst>
          </p:nvPr>
        </p:nvGraphicFramePr>
        <p:xfrm>
          <a:off x="533400" y="1143000"/>
          <a:ext cx="8229600" cy="501396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4114800"/>
                <a:gridCol w="41148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Archive-It/OAI-PMH</a:t>
                      </a:r>
                      <a:r>
                        <a:rPr lang="en-US" baseline="0" dirty="0" smtClean="0"/>
                        <a:t> Dublin Core fields</a:t>
                      </a:r>
                      <a:endParaRPr lang="en-US" b="1" dirty="0"/>
                    </a:p>
                  </a:txBody>
                  <a:tcPr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WorldCat Catalog Fields</a:t>
                      </a:r>
                      <a:endParaRPr lang="en-US" dirty="0"/>
                    </a:p>
                  </a:txBody>
                  <a:tcPr anchorCtr="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&lt;title&gt;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 anchorCtr="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&lt;creator&gt;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Author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&lt;subject&gt;</a:t>
                      </a:r>
                    </a:p>
                  </a:txBody>
                  <a:tcPr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Subject Fields (on right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&amp; bottom)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&lt;description&gt;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&lt;publisher&gt;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Publisher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&lt;contributor&gt;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Contributor(s)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&lt;date&gt;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Date (located after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Publisher)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&lt;type&gt;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Pre-populated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as “Archival Material”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&lt;format&gt;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&lt;identifier&gt;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Archive-It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 URL 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  <a:sym typeface="Wingdings" pitchFamily="2" charset="2"/>
                        </a:rPr>
                        <a:t>--&gt; “view online” link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 anchorCtr="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&lt;source&gt;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&lt;relation&gt;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&lt;coverage&gt;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Notes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&lt;rights&gt;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Ctr="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40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Field Mapping: &lt;identifier&gt;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utilize the “</a:t>
            </a:r>
            <a:r>
              <a:rPr lang="en-US" dirty="0" smtClean="0">
                <a:solidFill>
                  <a:srgbClr val="FFC000"/>
                </a:solidFill>
              </a:rPr>
              <a:t>Identifier</a:t>
            </a:r>
            <a:r>
              <a:rPr lang="en-US" dirty="0" smtClean="0"/>
              <a:t>” field, from the collection level Dublin Core metadata, to append the unique URL of your collection to the OAI-PMH metadata record</a:t>
            </a:r>
          </a:p>
          <a:p>
            <a:endParaRPr lang="en-US" dirty="0" smtClean="0"/>
          </a:p>
          <a:p>
            <a:r>
              <a:rPr lang="en-US" dirty="0" smtClean="0"/>
              <a:t>Providing a URL </a:t>
            </a:r>
            <a:r>
              <a:rPr lang="en-US" i="1" dirty="0" smtClean="0"/>
              <a:t>back</a:t>
            </a:r>
            <a:r>
              <a:rPr lang="en-US" dirty="0" smtClean="0"/>
              <a:t> to the original record (in our case, the Archive-It web collection) is central to the philosophy and functionality of OAI-PMH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Field Mapping: Moral of the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While creating collection level metadata, think ahead to how these fields will be “mapped” to a record display in aggregators like the WorldCat catalog</a:t>
            </a:r>
          </a:p>
          <a:p>
            <a:endParaRPr lang="en-US" dirty="0" smtClean="0"/>
          </a:p>
          <a:p>
            <a:r>
              <a:rPr lang="en-US" dirty="0" smtClean="0"/>
              <a:t>Consult Best Practices in metadata creation:</a:t>
            </a:r>
          </a:p>
          <a:p>
            <a:pPr lvl="1"/>
            <a:r>
              <a:rPr lang="en-US" dirty="0" smtClean="0"/>
              <a:t>Great OCLC article about creating “shareable” metadata:</a:t>
            </a:r>
          </a:p>
          <a:p>
            <a:pPr lvl="2"/>
            <a:r>
              <a:rPr lang="en-US" dirty="0" smtClean="0">
                <a:solidFill>
                  <a:srgbClr val="FFC000"/>
                </a:solidFill>
              </a:rPr>
              <a:t>www.oclc.org/gateway/support/best_practices.pdf</a:t>
            </a:r>
          </a:p>
          <a:p>
            <a:pPr lvl="1"/>
            <a:r>
              <a:rPr lang="en-US" dirty="0" smtClean="0"/>
              <a:t>breakdown of Dublin Core elements:</a:t>
            </a: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http://dublincore.org/documents/usageguide/elements.shtml</a:t>
            </a:r>
          </a:p>
        </p:txBody>
      </p:sp>
    </p:spTree>
    <p:extLst>
      <p:ext uri="{BB962C8B-B14F-4D97-AF65-F5344CB8AC3E}">
        <p14:creationId xmlns:p14="http://schemas.microsoft.com/office/powerpoint/2010/main" val="38684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OAI-PMH Server Structure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26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Solr based approach</a:t>
            </a:r>
            <a:endParaRPr lang="en-US" dirty="0"/>
          </a:p>
        </p:txBody>
      </p:sp>
      <p:pic>
        <p:nvPicPr>
          <p:cNvPr id="4" name="Content Placeholder 3" descr="OAI_Mode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57656" y="1045464"/>
            <a:ext cx="7119938" cy="4930034"/>
          </a:xfrm>
        </p:spPr>
      </p:pic>
    </p:spTree>
    <p:extLst>
      <p:ext uri="{BB962C8B-B14F-4D97-AF65-F5344CB8AC3E}">
        <p14:creationId xmlns:p14="http://schemas.microsoft.com/office/powerpoint/2010/main" val="24973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protocol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A communications protocol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Allows retrieving inter-linked text documents (hypertext) 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World Wide Web.</a:t>
            </a:r>
          </a:p>
          <a:p>
            <a:pPr lvl="1"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HTTP Verbs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HEAD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 dirty="0"/>
              <a:t>GET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 dirty="0"/>
              <a:t>POST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PUT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DELETE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TRACE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OPTIONS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CONNECT</a:t>
            </a: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M3.02 – Data Life Cycle                    Fernando Aguilar</a:t>
            </a:r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095752" y="3541712"/>
            <a:ext cx="1219200" cy="95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Browser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286752" y="3541712"/>
            <a:ext cx="139065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/>
              <a:t>Web Server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314952" y="3694112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543552" y="3160712"/>
            <a:ext cx="2438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GET /index.html HTTP/1.1</a:t>
            </a:r>
          </a:p>
          <a:p>
            <a:r>
              <a:rPr lang="en-US" altLang="en-US" sz="1400"/>
              <a:t>Host: www.pitt.edu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4314952" y="4151312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695952" y="4227512"/>
            <a:ext cx="20256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HTTP/1.1 200 OK</a:t>
            </a:r>
          </a:p>
          <a:p>
            <a:r>
              <a:rPr lang="en-US" altLang="en-US" sz="1400"/>
              <a:t>Content-Type: text/html</a:t>
            </a:r>
          </a:p>
          <a:p>
            <a:endParaRPr lang="en-US" altLang="en-US" sz="1400"/>
          </a:p>
          <a:p>
            <a:r>
              <a:rPr lang="en-US" altLang="en-US" sz="1400"/>
              <a:t>&lt;html&gt;&lt;head&gt;…</a:t>
            </a:r>
          </a:p>
        </p:txBody>
      </p:sp>
    </p:spTree>
    <p:extLst>
      <p:ext uri="{BB962C8B-B14F-4D97-AF65-F5344CB8AC3E}">
        <p14:creationId xmlns:p14="http://schemas.microsoft.com/office/powerpoint/2010/main" val="1869286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a SOLR based </a:t>
            </a:r>
            <a:br>
              <a:rPr lang="en-US" dirty="0" smtClean="0"/>
            </a:br>
            <a:r>
              <a:rPr lang="en-US" dirty="0" smtClean="0"/>
              <a:t>OAI-PMH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Dynamically updated?  It </a:t>
            </a:r>
            <a:r>
              <a:rPr lang="en-US" u="sng" dirty="0" smtClean="0"/>
              <a:t>is</a:t>
            </a:r>
            <a:r>
              <a:rPr lang="en-US" dirty="0" smtClean="0"/>
              <a:t> the database index!</a:t>
            </a:r>
          </a:p>
          <a:p>
            <a:pPr lvl="1"/>
            <a:r>
              <a:rPr lang="en-US" dirty="0" smtClean="0"/>
              <a:t>Update collection level metadata, reflected in OAI-PMH fee immediately</a:t>
            </a:r>
          </a:p>
          <a:p>
            <a:pPr lvl="1"/>
            <a:r>
              <a:rPr lang="en-US" dirty="0" smtClean="0"/>
              <a:t>Solr central to the Archive-It platform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stand-alone, 3</a:t>
            </a:r>
            <a:r>
              <a:rPr lang="en-US" baseline="30000" dirty="0" smtClean="0"/>
              <a:t>rd</a:t>
            </a:r>
            <a:r>
              <a:rPr lang="en-US" dirty="0" smtClean="0"/>
              <a:t> party software requiring maintenance or updates</a:t>
            </a:r>
          </a:p>
          <a:p>
            <a:pPr lvl="1"/>
            <a:r>
              <a:rPr lang="en-US" dirty="0" smtClean="0"/>
              <a:t>the XSLT stylesheets and servlet wrapper developed </a:t>
            </a:r>
            <a:br>
              <a:rPr lang="en-US" dirty="0" smtClean="0"/>
            </a:br>
            <a:r>
              <a:rPr lang="en-US" dirty="0" smtClean="0"/>
              <a:t>in-house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And it’s FAST.</a:t>
            </a:r>
          </a:p>
        </p:txBody>
      </p:sp>
    </p:spTree>
    <p:extLst>
      <p:ext uri="{BB962C8B-B14F-4D97-AF65-F5344CB8AC3E}">
        <p14:creationId xmlns:p14="http://schemas.microsoft.com/office/powerpoint/2010/main" val="8047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Sets</a:t>
            </a:r>
            <a:endParaRPr lang="en-US" dirty="0"/>
          </a:p>
        </p:txBody>
      </p:sp>
      <p:pic>
        <p:nvPicPr>
          <p:cNvPr id="5" name="Picture 4" descr="ListSet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5151" y="1081637"/>
            <a:ext cx="3736910" cy="4766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2471678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currently, sets are automatically generated only at the partner / organization level</a:t>
            </a:r>
          </a:p>
          <a:p>
            <a:pPr lvl="1"/>
            <a:r>
              <a:rPr lang="en-US" dirty="0" smtClean="0"/>
              <a:t>ability to export all collection level metadata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coupled with the ability to “crosswalk” from one metadata schema to another –MARCXML for example - this would facilitate adding collection records to local catalogs</a:t>
            </a:r>
          </a:p>
          <a:p>
            <a:endParaRPr lang="en-US" dirty="0" smtClean="0"/>
          </a:p>
          <a:p>
            <a:r>
              <a:rPr lang="en-US" dirty="0" smtClean="0"/>
              <a:t>records </a:t>
            </a:r>
            <a:r>
              <a:rPr lang="en-US" u="sng" dirty="0" smtClean="0"/>
              <a:t>can</a:t>
            </a:r>
            <a:r>
              <a:rPr lang="en-US" dirty="0" smtClean="0"/>
              <a:t> belong to multiple sets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36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MARCXML / MARC21 example</a:t>
            </a:r>
            <a:endParaRPr lang="en-US" dirty="0"/>
          </a:p>
        </p:txBody>
      </p:sp>
      <p:pic>
        <p:nvPicPr>
          <p:cNvPr id="4" name="Content Placeholder 3" descr="MARCXML_examp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5300" y="1049206"/>
            <a:ext cx="8229600" cy="3017309"/>
          </a:xfrm>
        </p:spPr>
      </p:pic>
      <p:sp>
        <p:nvSpPr>
          <p:cNvPr id="5" name="TextBox 4"/>
          <p:cNvSpPr txBox="1"/>
          <p:nvPr/>
        </p:nvSpPr>
        <p:spPr>
          <a:xfrm>
            <a:off x="500959" y="4111399"/>
            <a:ext cx="8001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dirty="0" smtClean="0"/>
              <a:t>http://archive-it.org/oai?verb=GetRecord&amp;metadataPrefix=</a:t>
            </a:r>
            <a:r>
              <a:rPr lang="en-US" dirty="0" smtClean="0">
                <a:solidFill>
                  <a:srgbClr val="FFC000"/>
                </a:solidFill>
              </a:rPr>
              <a:t>oai_marc21</a:t>
            </a:r>
            <a:r>
              <a:rPr lang="en-US" dirty="0" smtClean="0"/>
              <a:t>&amp;identifier=http://archive-it.org/collections/2349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Change the Metadata Prefix from “oai_dc” </a:t>
            </a:r>
            <a:r>
              <a:rPr lang="en-US" dirty="0" smtClean="0">
                <a:sym typeface="Wingdings" pitchFamily="2" charset="2"/>
              </a:rPr>
              <a:t>--&gt; “oai_marc21”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Working to add more metadata formats: MODS, EAD, METS...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OAI-PMH: General Steps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Check available metadata schemas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Select the schema to be used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Search/Find resource (List sets, List resource)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Get resource</a:t>
            </a:r>
            <a:endParaRPr lang="en-U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35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M3.02 – Data Life Cycle                    Fernando Aguilar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6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Representational State Transfer (REST)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A style of software architecture for distributed hypermedia systems such as the World Wide Web. </a:t>
            </a:r>
          </a:p>
          <a:p>
            <a:endParaRPr lang="en-US" altLang="en-US" sz="2800" dirty="0"/>
          </a:p>
          <a:p>
            <a:r>
              <a:rPr lang="en-US" altLang="en-US" sz="2800" dirty="0"/>
              <a:t>Introduced in the doctoral dissertation of Roy Fielding</a:t>
            </a:r>
          </a:p>
          <a:p>
            <a:pPr lvl="1"/>
            <a:r>
              <a:rPr lang="en-US" altLang="en-US" sz="2200" dirty="0"/>
              <a:t>One of the principal authors of the HTTP specification. </a:t>
            </a:r>
          </a:p>
          <a:p>
            <a:pPr>
              <a:buNone/>
            </a:pPr>
            <a:endParaRPr lang="en-US" altLang="en-US" sz="2800" dirty="0"/>
          </a:p>
          <a:p>
            <a:r>
              <a:rPr lang="en-US" altLang="en-US" sz="2800" dirty="0"/>
              <a:t>A collection of network architecture principles which outline how resources are defined and addressed </a:t>
            </a: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M3.02 – Data Life Cycle                    Fernando Aguilar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9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REST and HTTP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The motivation for REST was to capture the characteristics of the Web which made the Web successful. </a:t>
            </a:r>
          </a:p>
          <a:p>
            <a:endParaRPr lang="en-US" altLang="en-US" sz="2800" dirty="0"/>
          </a:p>
          <a:p>
            <a:pPr lvl="1"/>
            <a:r>
              <a:rPr lang="en-US" altLang="en-US" sz="2200" dirty="0"/>
              <a:t>URI Addressable resources</a:t>
            </a:r>
          </a:p>
          <a:p>
            <a:pPr lvl="1"/>
            <a:r>
              <a:rPr lang="en-US" altLang="en-US" sz="2200" dirty="0"/>
              <a:t>HTTP Protocol</a:t>
            </a:r>
          </a:p>
          <a:p>
            <a:pPr lvl="1"/>
            <a:r>
              <a:rPr lang="en-US" altLang="en-US" sz="2200" dirty="0"/>
              <a:t>Make a Request – Receive Response – Display Response</a:t>
            </a:r>
          </a:p>
          <a:p>
            <a:endParaRPr lang="en-US" altLang="en-US" sz="2800" dirty="0"/>
          </a:p>
          <a:p>
            <a:r>
              <a:rPr lang="en-US" altLang="en-US" sz="2800" dirty="0"/>
              <a:t>Exploits the use of the HTTP protocol beyond HTTP POST and HTTP GET</a:t>
            </a:r>
          </a:p>
          <a:p>
            <a:pPr lvl="1"/>
            <a:r>
              <a:rPr lang="en-US" altLang="en-US" sz="2800" dirty="0"/>
              <a:t>HTTP PUT, HTTP DELETE</a:t>
            </a: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M3.02 – Data Life Cycle                    Fernando Aguilar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8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to develop APIs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2962" y="1097281"/>
            <a:ext cx="8352388" cy="5001768"/>
          </a:xfrm>
        </p:spPr>
        <p:txBody>
          <a:bodyPr/>
          <a:lstStyle/>
          <a:p>
            <a:r>
              <a:rPr lang="en-US" dirty="0" smtClean="0"/>
              <a:t>SWAGGER</a:t>
            </a:r>
          </a:p>
          <a:p>
            <a:pPr lvl="1"/>
            <a:r>
              <a:rPr lang="en-US" dirty="0"/>
              <a:t>https://swagger.io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://petstore.swagger.io/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488C-DC10-4997-9506-1AB07A532E75}" type="slidenum">
              <a:rPr lang="en-US" smtClean="0"/>
              <a:t>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M3.02 – Data Life Cycle                    Fernando Aguilar</a:t>
            </a:r>
            <a:endParaRPr lang="en-US" dirty="0"/>
          </a:p>
        </p:txBody>
      </p:sp>
      <p:sp>
        <p:nvSpPr>
          <p:cNvPr id="6" name="AutoShape 2" descr="Swagg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9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B5EF-08D4-447C-BAE3-05CE63CA86D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Resources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 dirty="0"/>
              <a:t>The key abstraction of information in REST is a resource.</a:t>
            </a:r>
          </a:p>
          <a:p>
            <a:pPr>
              <a:lnSpc>
                <a:spcPct val="90000"/>
              </a:lnSpc>
            </a:pPr>
            <a:endParaRPr lang="en-US" altLang="en-US" sz="2500" dirty="0"/>
          </a:p>
          <a:p>
            <a:pPr>
              <a:lnSpc>
                <a:spcPct val="90000"/>
              </a:lnSpc>
            </a:pPr>
            <a:r>
              <a:rPr lang="en-US" altLang="en-US" sz="2500" dirty="0"/>
              <a:t>A resource is a conceptual mapping to a set of entities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Any information that can be named can be a resource: a document or image, a temporal service (e.g. "today's weather in Los Angeles"), a collection of other resources</a:t>
            </a:r>
            <a:r>
              <a:rPr lang="en-US" altLang="en-US" sz="2200" dirty="0" smtClean="0"/>
              <a:t>, </a:t>
            </a:r>
            <a:r>
              <a:rPr lang="en-US" altLang="en-US" sz="2200" dirty="0"/>
              <a:t>and so on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500" dirty="0"/>
              <a:t>Represented with a global identifier </a:t>
            </a:r>
            <a:r>
              <a:rPr lang="en-US" altLang="en-US" sz="2500" dirty="0" smtClean="0"/>
              <a:t>(e.g. URI </a:t>
            </a:r>
            <a:r>
              <a:rPr lang="en-US" altLang="en-US" sz="2500" dirty="0"/>
              <a:t>in </a:t>
            </a:r>
            <a:r>
              <a:rPr lang="en-US" altLang="en-US" sz="2500" dirty="0" smtClean="0"/>
              <a:t>HTTP)</a:t>
            </a:r>
            <a:endParaRPr lang="en-US" altLang="en-US" sz="2500" dirty="0"/>
          </a:p>
          <a:p>
            <a:pPr>
              <a:lnSpc>
                <a:spcPct val="90000"/>
              </a:lnSpc>
            </a:pPr>
            <a:endParaRPr lang="en-US" altLang="en-US" sz="2500" dirty="0"/>
          </a:p>
          <a:p>
            <a:pPr lvl="1"/>
            <a:r>
              <a:rPr lang="en-US" sz="2400" dirty="0">
                <a:hlinkClick r:id="rId2"/>
              </a:rPr>
              <a:t>https://es.wikipedia.org/wiki/La_Gioconda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29222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982DF-DEE7-4875-95E3-087A805EED3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Naming Resources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/>
              <a:t>REST uses URI to identify resources</a:t>
            </a:r>
          </a:p>
          <a:p>
            <a:pPr>
              <a:lnSpc>
                <a:spcPct val="90000"/>
              </a:lnSpc>
            </a:pPr>
            <a:endParaRPr lang="en-US" altLang="en-US" sz="2500"/>
          </a:p>
          <a:p>
            <a:pPr lvl="1">
              <a:lnSpc>
                <a:spcPct val="90000"/>
              </a:lnSpc>
            </a:pPr>
            <a:r>
              <a:rPr lang="en-US" altLang="en-US" sz="2000">
                <a:hlinkClick r:id="rId2"/>
              </a:rPr>
              <a:t>http://localhost/books/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>
                <a:hlinkClick r:id="rId3"/>
              </a:rPr>
              <a:t>http://localhost/books/ISBN-0011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>
                <a:hlinkClick r:id="rId4"/>
              </a:rPr>
              <a:t>http://localhost/books/ISBN-0011/authors</a:t>
            </a:r>
            <a:endParaRPr lang="en-US" altLang="en-US" sz="2000"/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>
                <a:hlinkClick r:id="rId5"/>
              </a:rPr>
              <a:t>http://localhost/classes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>
                <a:hlinkClick r:id="rId6"/>
              </a:rPr>
              <a:t>http://localhost/classes/cs2650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>
                <a:hlinkClick r:id="rId7"/>
              </a:rPr>
              <a:t>http://localhost/classes/cs2650/students</a:t>
            </a:r>
            <a:endParaRPr lang="en-US" altLang="en-US" sz="2000"/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500"/>
              <a:t>As you traverse the path from more generic to more specific, you are navigating the data</a:t>
            </a:r>
          </a:p>
        </p:txBody>
      </p:sp>
    </p:spTree>
    <p:extLst>
      <p:ext uri="{BB962C8B-B14F-4D97-AF65-F5344CB8AC3E}">
        <p14:creationId xmlns:p14="http://schemas.microsoft.com/office/powerpoint/2010/main" val="173268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9197-5B47-4AAF-AA51-C69E08267E4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Verbs</a:t>
            </a: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00"/>
              <a:t>Represent the actions to be performed on resources</a:t>
            </a:r>
          </a:p>
          <a:p>
            <a:endParaRPr lang="en-US" altLang="en-US" sz="2500"/>
          </a:p>
          <a:p>
            <a:r>
              <a:rPr lang="en-US" altLang="en-US" sz="2500"/>
              <a:t>HTTP GET </a:t>
            </a:r>
          </a:p>
          <a:p>
            <a:r>
              <a:rPr lang="en-US" altLang="en-US" sz="2500"/>
              <a:t>HTTP POST</a:t>
            </a:r>
          </a:p>
          <a:p>
            <a:r>
              <a:rPr lang="en-US" altLang="en-US" sz="2500"/>
              <a:t>HTTP PUT</a:t>
            </a:r>
          </a:p>
          <a:p>
            <a:r>
              <a:rPr lang="en-US" altLang="en-US" sz="2500"/>
              <a:t>HTTP DELETE</a:t>
            </a:r>
          </a:p>
        </p:txBody>
      </p:sp>
    </p:spTree>
    <p:extLst>
      <p:ext uri="{BB962C8B-B14F-4D97-AF65-F5344CB8AC3E}">
        <p14:creationId xmlns:p14="http://schemas.microsoft.com/office/powerpoint/2010/main" val="1527521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9852</TotalTime>
  <Words>1215</Words>
  <Application>Microsoft Office PowerPoint</Application>
  <PresentationFormat>Presentación en pantalla (4:3)</PresentationFormat>
  <Paragraphs>317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HDOfficeLightV0</vt:lpstr>
      <vt:lpstr>Data/Metadata Harvesting (OAI-PMH) APIs, HTTP</vt:lpstr>
      <vt:lpstr>Repositories/Catalogues</vt:lpstr>
      <vt:lpstr>HTTP protocol</vt:lpstr>
      <vt:lpstr>Representational State Transfer (REST)</vt:lpstr>
      <vt:lpstr>REST and HTTP</vt:lpstr>
      <vt:lpstr>Frameworks to develop APIs</vt:lpstr>
      <vt:lpstr>Resources</vt:lpstr>
      <vt:lpstr>Naming Resources</vt:lpstr>
      <vt:lpstr>Verbs</vt:lpstr>
      <vt:lpstr>HTTP GET</vt:lpstr>
      <vt:lpstr>HTTP POST</vt:lpstr>
      <vt:lpstr>HTTP PUT</vt:lpstr>
      <vt:lpstr>HTTP DELETE</vt:lpstr>
      <vt:lpstr>Representations</vt:lpstr>
      <vt:lpstr>Representations</vt:lpstr>
      <vt:lpstr>Architecture Style</vt:lpstr>
      <vt:lpstr>OAI-PMH Overview</vt:lpstr>
      <vt:lpstr>Record Harvesting</vt:lpstr>
      <vt:lpstr>Record Harvesting</vt:lpstr>
      <vt:lpstr>Record Harvesting</vt:lpstr>
      <vt:lpstr>Record Harvesting</vt:lpstr>
      <vt:lpstr>Presentación de PowerPoint</vt:lpstr>
      <vt:lpstr>Field Mapping (or, How did that get there?)</vt:lpstr>
      <vt:lpstr>Field Mapping</vt:lpstr>
      <vt:lpstr>Field Mapping: WorldCat Catalog</vt:lpstr>
      <vt:lpstr>Field Mapping: &lt;identifier&gt; </vt:lpstr>
      <vt:lpstr>Field Mapping: Moral of the Story</vt:lpstr>
      <vt:lpstr>OAI-PMH Server Structure</vt:lpstr>
      <vt:lpstr>A Solr based approach</vt:lpstr>
      <vt:lpstr>Benefits of a SOLR based  OAI-PMH server </vt:lpstr>
      <vt:lpstr>Sets</vt:lpstr>
      <vt:lpstr>Sets</vt:lpstr>
      <vt:lpstr>Sets</vt:lpstr>
      <vt:lpstr>MARCXML / MARC21 example</vt:lpstr>
      <vt:lpstr>OAI-PMH: General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Jesus</dc:creator>
  <cp:lastModifiedBy>Fernando Aguilar</cp:lastModifiedBy>
  <cp:revision>129</cp:revision>
  <dcterms:created xsi:type="dcterms:W3CDTF">2017-09-17T09:38:06Z</dcterms:created>
  <dcterms:modified xsi:type="dcterms:W3CDTF">2019-11-20T08:27:26Z</dcterms:modified>
</cp:coreProperties>
</file>