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7"/>
  </p:notesMasterIdLst>
  <p:sldIdLst>
    <p:sldId id="256" r:id="rId2"/>
    <p:sldId id="438" r:id="rId3"/>
    <p:sldId id="429" r:id="rId4"/>
    <p:sldId id="259" r:id="rId5"/>
    <p:sldId id="430" r:id="rId6"/>
    <p:sldId id="343" r:id="rId7"/>
    <p:sldId id="344" r:id="rId8"/>
    <p:sldId id="431" r:id="rId9"/>
    <p:sldId id="300" r:id="rId10"/>
    <p:sldId id="420" r:id="rId11"/>
    <p:sldId id="421" r:id="rId12"/>
    <p:sldId id="377" r:id="rId13"/>
    <p:sldId id="432" r:id="rId14"/>
    <p:sldId id="260" r:id="rId15"/>
    <p:sldId id="341" r:id="rId16"/>
    <p:sldId id="342" r:id="rId17"/>
    <p:sldId id="422" r:id="rId18"/>
    <p:sldId id="434" r:id="rId19"/>
    <p:sldId id="266" r:id="rId20"/>
    <p:sldId id="267" r:id="rId21"/>
    <p:sldId id="322" r:id="rId22"/>
    <p:sldId id="435" r:id="rId23"/>
    <p:sldId id="263" r:id="rId24"/>
    <p:sldId id="265" r:id="rId25"/>
    <p:sldId id="264" r:id="rId26"/>
    <p:sldId id="436" r:id="rId27"/>
    <p:sldId id="293" r:id="rId28"/>
    <p:sldId id="301" r:id="rId29"/>
    <p:sldId id="437" r:id="rId30"/>
    <p:sldId id="340" r:id="rId31"/>
    <p:sldId id="319" r:id="rId32"/>
    <p:sldId id="303" r:id="rId33"/>
    <p:sldId id="441" r:id="rId34"/>
    <p:sldId id="321" r:id="rId35"/>
    <p:sldId id="42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Z GONZALEZ David" initials="DRG" lastIdx="0" clrIdx="0">
    <p:extLst>
      <p:ext uri="{19B8F6BF-5375-455C-9EA6-DF929625EA0E}">
        <p15:presenceInfo xmlns:p15="http://schemas.microsoft.com/office/powerpoint/2012/main" userId="S-1-5-21-861567501-1417001333-682003330-313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4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56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811B2-087F-48DD-BD62-9EC19643D4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96196AB-B10A-40FB-99C2-F188CD623B17}">
      <dgm:prSet phldrT="[Text]"/>
      <dgm:spPr/>
      <dgm:t>
        <a:bodyPr/>
        <a:lstStyle/>
        <a:p>
          <a:r>
            <a:rPr lang="en-GB" dirty="0" smtClean="0"/>
            <a:t>Extract</a:t>
          </a:r>
          <a:endParaRPr lang="en-GB" dirty="0"/>
        </a:p>
      </dgm:t>
    </dgm:pt>
    <dgm:pt modelId="{93FFACA1-9575-4499-9E1C-433B07DB2BD7}" type="parTrans" cxnId="{0524C4C0-72AA-40E7-A1FE-98DA2ADE6B8A}">
      <dgm:prSet/>
      <dgm:spPr/>
      <dgm:t>
        <a:bodyPr/>
        <a:lstStyle/>
        <a:p>
          <a:endParaRPr lang="en-GB"/>
        </a:p>
      </dgm:t>
    </dgm:pt>
    <dgm:pt modelId="{A804F843-77B6-4A75-A328-905B1137AB81}" type="sibTrans" cxnId="{0524C4C0-72AA-40E7-A1FE-98DA2ADE6B8A}">
      <dgm:prSet/>
      <dgm:spPr/>
      <dgm:t>
        <a:bodyPr/>
        <a:lstStyle/>
        <a:p>
          <a:endParaRPr lang="en-GB"/>
        </a:p>
      </dgm:t>
    </dgm:pt>
    <dgm:pt modelId="{45E5ABC4-E420-4850-AAB4-E00BF1503D0B}">
      <dgm:prSet phldrT="[Text]"/>
      <dgm:spPr/>
      <dgm:t>
        <a:bodyPr/>
        <a:lstStyle/>
        <a:p>
          <a:r>
            <a:rPr lang="en-GB" dirty="0" smtClean="0"/>
            <a:t>Load</a:t>
          </a:r>
          <a:endParaRPr lang="en-GB" dirty="0"/>
        </a:p>
      </dgm:t>
    </dgm:pt>
    <dgm:pt modelId="{5D8DC052-84B4-4E85-A51C-B12D4F6702FA}" type="parTrans" cxnId="{92B1A345-1D44-4CFC-B9A4-E5D24D27F992}">
      <dgm:prSet/>
      <dgm:spPr/>
      <dgm:t>
        <a:bodyPr/>
        <a:lstStyle/>
        <a:p>
          <a:endParaRPr lang="en-GB"/>
        </a:p>
      </dgm:t>
    </dgm:pt>
    <dgm:pt modelId="{8AEB1E33-F9C4-4720-ABF1-D42643747A3C}" type="sibTrans" cxnId="{92B1A345-1D44-4CFC-B9A4-E5D24D27F992}">
      <dgm:prSet/>
      <dgm:spPr/>
      <dgm:t>
        <a:bodyPr/>
        <a:lstStyle/>
        <a:p>
          <a:endParaRPr lang="en-GB"/>
        </a:p>
      </dgm:t>
    </dgm:pt>
    <dgm:pt modelId="{29315F72-8500-4D3F-8BB3-E82ACA05E545}">
      <dgm:prSet phldrT="[Text]"/>
      <dgm:spPr/>
      <dgm:t>
        <a:bodyPr/>
        <a:lstStyle/>
        <a:p>
          <a:r>
            <a:rPr lang="en-GB" dirty="0" smtClean="0"/>
            <a:t>Transform</a:t>
          </a:r>
          <a:endParaRPr lang="en-GB" dirty="0"/>
        </a:p>
      </dgm:t>
    </dgm:pt>
    <dgm:pt modelId="{B211E960-E03C-4AA8-B7F6-A4F70297851E}" type="parTrans" cxnId="{607FFAD9-8AA8-49A2-BE5F-ACD978C6839F}">
      <dgm:prSet/>
      <dgm:spPr/>
      <dgm:t>
        <a:bodyPr/>
        <a:lstStyle/>
        <a:p>
          <a:endParaRPr lang="en-GB"/>
        </a:p>
      </dgm:t>
    </dgm:pt>
    <dgm:pt modelId="{84E22EFE-1EE5-44D7-87F6-1BA0471621F3}" type="sibTrans" cxnId="{607FFAD9-8AA8-49A2-BE5F-ACD978C6839F}">
      <dgm:prSet/>
      <dgm:spPr/>
      <dgm:t>
        <a:bodyPr/>
        <a:lstStyle/>
        <a:p>
          <a:endParaRPr lang="en-GB"/>
        </a:p>
      </dgm:t>
    </dgm:pt>
    <dgm:pt modelId="{478E0B0C-1C04-4254-986C-E2D966983366}" type="pres">
      <dgm:prSet presAssocID="{11B811B2-087F-48DD-BD62-9EC19643D492}" presName="CompostProcess" presStyleCnt="0">
        <dgm:presLayoutVars>
          <dgm:dir/>
          <dgm:resizeHandles val="exact"/>
        </dgm:presLayoutVars>
      </dgm:prSet>
      <dgm:spPr/>
    </dgm:pt>
    <dgm:pt modelId="{BE366A3E-3DC1-4D71-80C4-E1FAA4F13EB9}" type="pres">
      <dgm:prSet presAssocID="{11B811B2-087F-48DD-BD62-9EC19643D492}" presName="arrow" presStyleLbl="bgShp" presStyleIdx="0" presStyleCnt="1"/>
      <dgm:spPr/>
    </dgm:pt>
    <dgm:pt modelId="{9EFEAFF0-B7B1-4C8F-AF1B-1A103402AC33}" type="pres">
      <dgm:prSet presAssocID="{11B811B2-087F-48DD-BD62-9EC19643D492}" presName="linearProcess" presStyleCnt="0"/>
      <dgm:spPr/>
    </dgm:pt>
    <dgm:pt modelId="{8BDC7120-EDA2-4981-967F-24B06142B889}" type="pres">
      <dgm:prSet presAssocID="{496196AB-B10A-40FB-99C2-F188CD623B1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9388484-AF22-4ADB-9381-1DCDB6AF6043}" type="pres">
      <dgm:prSet presAssocID="{A804F843-77B6-4A75-A328-905B1137AB81}" presName="sibTrans" presStyleCnt="0"/>
      <dgm:spPr/>
    </dgm:pt>
    <dgm:pt modelId="{6C044C38-A956-4E19-B81F-E9F1084030F7}" type="pres">
      <dgm:prSet presAssocID="{29315F72-8500-4D3F-8BB3-E82ACA05E54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EAFFE24-0085-4FB4-9412-DDF1E188ADC4}" type="pres">
      <dgm:prSet presAssocID="{84E22EFE-1EE5-44D7-87F6-1BA0471621F3}" presName="sibTrans" presStyleCnt="0"/>
      <dgm:spPr/>
    </dgm:pt>
    <dgm:pt modelId="{11FA4C3B-F0D0-4574-893B-85F239E69297}" type="pres">
      <dgm:prSet presAssocID="{45E5ABC4-E420-4850-AAB4-E00BF1503D0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607FFAD9-8AA8-49A2-BE5F-ACD978C6839F}" srcId="{11B811B2-087F-48DD-BD62-9EC19643D492}" destId="{29315F72-8500-4D3F-8BB3-E82ACA05E545}" srcOrd="1" destOrd="0" parTransId="{B211E960-E03C-4AA8-B7F6-A4F70297851E}" sibTransId="{84E22EFE-1EE5-44D7-87F6-1BA0471621F3}"/>
    <dgm:cxn modelId="{A3210E34-7F3E-4A5C-989D-5263EF2E21BA}" type="presOf" srcId="{45E5ABC4-E420-4850-AAB4-E00BF1503D0B}" destId="{11FA4C3B-F0D0-4574-893B-85F239E69297}" srcOrd="0" destOrd="0" presId="urn:microsoft.com/office/officeart/2005/8/layout/hProcess9"/>
    <dgm:cxn modelId="{0524C4C0-72AA-40E7-A1FE-98DA2ADE6B8A}" srcId="{11B811B2-087F-48DD-BD62-9EC19643D492}" destId="{496196AB-B10A-40FB-99C2-F188CD623B17}" srcOrd="0" destOrd="0" parTransId="{93FFACA1-9575-4499-9E1C-433B07DB2BD7}" sibTransId="{A804F843-77B6-4A75-A328-905B1137AB81}"/>
    <dgm:cxn modelId="{C50AB55B-564E-4107-8D58-705BA42E2D1B}" type="presOf" srcId="{496196AB-B10A-40FB-99C2-F188CD623B17}" destId="{8BDC7120-EDA2-4981-967F-24B06142B889}" srcOrd="0" destOrd="0" presId="urn:microsoft.com/office/officeart/2005/8/layout/hProcess9"/>
    <dgm:cxn modelId="{E480F5EC-C271-4782-9ADC-3090EB270D84}" type="presOf" srcId="{11B811B2-087F-48DD-BD62-9EC19643D492}" destId="{478E0B0C-1C04-4254-986C-E2D966983366}" srcOrd="0" destOrd="0" presId="urn:microsoft.com/office/officeart/2005/8/layout/hProcess9"/>
    <dgm:cxn modelId="{92B1A345-1D44-4CFC-B9A4-E5D24D27F992}" srcId="{11B811B2-087F-48DD-BD62-9EC19643D492}" destId="{45E5ABC4-E420-4850-AAB4-E00BF1503D0B}" srcOrd="2" destOrd="0" parTransId="{5D8DC052-84B4-4E85-A51C-B12D4F6702FA}" sibTransId="{8AEB1E33-F9C4-4720-ABF1-D42643747A3C}"/>
    <dgm:cxn modelId="{36A18464-7A70-41D5-AAE3-E08B76826865}" type="presOf" srcId="{29315F72-8500-4D3F-8BB3-E82ACA05E545}" destId="{6C044C38-A956-4E19-B81F-E9F1084030F7}" srcOrd="0" destOrd="0" presId="urn:microsoft.com/office/officeart/2005/8/layout/hProcess9"/>
    <dgm:cxn modelId="{10B81D81-78AE-44D9-AA86-67A71BA441E4}" type="presParOf" srcId="{478E0B0C-1C04-4254-986C-E2D966983366}" destId="{BE366A3E-3DC1-4D71-80C4-E1FAA4F13EB9}" srcOrd="0" destOrd="0" presId="urn:microsoft.com/office/officeart/2005/8/layout/hProcess9"/>
    <dgm:cxn modelId="{C55BC04F-8F0B-4B9B-8A90-7367BE3F98F2}" type="presParOf" srcId="{478E0B0C-1C04-4254-986C-E2D966983366}" destId="{9EFEAFF0-B7B1-4C8F-AF1B-1A103402AC33}" srcOrd="1" destOrd="0" presId="urn:microsoft.com/office/officeart/2005/8/layout/hProcess9"/>
    <dgm:cxn modelId="{C84CBC7C-D58F-417D-B9F5-5389D3929366}" type="presParOf" srcId="{9EFEAFF0-B7B1-4C8F-AF1B-1A103402AC33}" destId="{8BDC7120-EDA2-4981-967F-24B06142B889}" srcOrd="0" destOrd="0" presId="urn:microsoft.com/office/officeart/2005/8/layout/hProcess9"/>
    <dgm:cxn modelId="{E3E47956-DB18-44A7-9320-A090F841789A}" type="presParOf" srcId="{9EFEAFF0-B7B1-4C8F-AF1B-1A103402AC33}" destId="{F9388484-AF22-4ADB-9381-1DCDB6AF6043}" srcOrd="1" destOrd="0" presId="urn:microsoft.com/office/officeart/2005/8/layout/hProcess9"/>
    <dgm:cxn modelId="{854B35AE-0156-41C9-A6FB-A7DBE553E2CB}" type="presParOf" srcId="{9EFEAFF0-B7B1-4C8F-AF1B-1A103402AC33}" destId="{6C044C38-A956-4E19-B81F-E9F1084030F7}" srcOrd="2" destOrd="0" presId="urn:microsoft.com/office/officeart/2005/8/layout/hProcess9"/>
    <dgm:cxn modelId="{135B84C3-F953-4495-90AF-26EDC96E939C}" type="presParOf" srcId="{9EFEAFF0-B7B1-4C8F-AF1B-1A103402AC33}" destId="{AEAFFE24-0085-4FB4-9412-DDF1E188ADC4}" srcOrd="3" destOrd="0" presId="urn:microsoft.com/office/officeart/2005/8/layout/hProcess9"/>
    <dgm:cxn modelId="{26996FE7-F407-42DF-B049-9CFC812CB55C}" type="presParOf" srcId="{9EFEAFF0-B7B1-4C8F-AF1B-1A103402AC33}" destId="{11FA4C3B-F0D0-4574-893B-85F239E6929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54549D-4C32-448B-ACA9-6A0DB5BED8D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384256D-2667-45D8-BF36-C55784B13C84}">
      <dgm:prSet phldrT="[Text]"/>
      <dgm:spPr/>
      <dgm:t>
        <a:bodyPr/>
        <a:lstStyle/>
        <a:p>
          <a:r>
            <a:rPr lang="en-GB" dirty="0" smtClean="0"/>
            <a:t>Target Database</a:t>
          </a:r>
          <a:endParaRPr lang="en-GB" dirty="0"/>
        </a:p>
      </dgm:t>
    </dgm:pt>
    <dgm:pt modelId="{1C920A27-063F-4BFF-9C1C-6F323EC70A9B}" type="parTrans" cxnId="{652F81B6-48C6-4363-AEAF-596A1F31A8AD}">
      <dgm:prSet/>
      <dgm:spPr/>
      <dgm:t>
        <a:bodyPr/>
        <a:lstStyle/>
        <a:p>
          <a:endParaRPr lang="en-GB"/>
        </a:p>
      </dgm:t>
    </dgm:pt>
    <dgm:pt modelId="{DC33B53D-8F91-4FB3-B04B-E0405892B211}" type="sibTrans" cxnId="{652F81B6-48C6-4363-AEAF-596A1F31A8AD}">
      <dgm:prSet/>
      <dgm:spPr/>
      <dgm:t>
        <a:bodyPr/>
        <a:lstStyle/>
        <a:p>
          <a:endParaRPr lang="en-GB"/>
        </a:p>
      </dgm:t>
    </dgm:pt>
    <dgm:pt modelId="{29FBF811-950D-456D-B984-634A142B06EC}">
      <dgm:prSet phldrT="[Text]"/>
      <dgm:spPr/>
      <dgm:t>
        <a:bodyPr/>
        <a:lstStyle/>
        <a:p>
          <a:r>
            <a:rPr lang="en-GB" dirty="0" smtClean="0"/>
            <a:t>Source 1</a:t>
          </a:r>
          <a:endParaRPr lang="en-GB" dirty="0"/>
        </a:p>
      </dgm:t>
    </dgm:pt>
    <dgm:pt modelId="{ADEFF057-F69B-4A8F-85F5-158EA45538B7}" type="parTrans" cxnId="{A7E9F1D4-2B7A-49D9-8D86-0E0BACE9E372}">
      <dgm:prSet/>
      <dgm:spPr/>
      <dgm:t>
        <a:bodyPr/>
        <a:lstStyle/>
        <a:p>
          <a:endParaRPr lang="en-GB"/>
        </a:p>
      </dgm:t>
    </dgm:pt>
    <dgm:pt modelId="{C76DB515-6EB2-427F-80FF-D02AE8F6F593}" type="sibTrans" cxnId="{A7E9F1D4-2B7A-49D9-8D86-0E0BACE9E372}">
      <dgm:prSet/>
      <dgm:spPr/>
      <dgm:t>
        <a:bodyPr/>
        <a:lstStyle/>
        <a:p>
          <a:endParaRPr lang="en-GB"/>
        </a:p>
      </dgm:t>
    </dgm:pt>
    <dgm:pt modelId="{B0EFE82D-11D3-4294-9DB4-D9050ABC6F2B}">
      <dgm:prSet phldrT="[Text]"/>
      <dgm:spPr/>
      <dgm:t>
        <a:bodyPr/>
        <a:lstStyle/>
        <a:p>
          <a:r>
            <a:rPr lang="en-GB" dirty="0" smtClean="0"/>
            <a:t>Source 2</a:t>
          </a:r>
          <a:endParaRPr lang="en-GB" dirty="0"/>
        </a:p>
      </dgm:t>
    </dgm:pt>
    <dgm:pt modelId="{36AAA8FF-E85A-4F65-B1BC-D22EB719F509}" type="parTrans" cxnId="{641E2544-AB4B-4EB9-ABED-871396167A8C}">
      <dgm:prSet/>
      <dgm:spPr/>
      <dgm:t>
        <a:bodyPr/>
        <a:lstStyle/>
        <a:p>
          <a:endParaRPr lang="en-GB"/>
        </a:p>
      </dgm:t>
    </dgm:pt>
    <dgm:pt modelId="{EE3B43CB-A0F7-464B-998E-B1154E8C587D}" type="sibTrans" cxnId="{641E2544-AB4B-4EB9-ABED-871396167A8C}">
      <dgm:prSet/>
      <dgm:spPr/>
      <dgm:t>
        <a:bodyPr/>
        <a:lstStyle/>
        <a:p>
          <a:endParaRPr lang="en-GB"/>
        </a:p>
      </dgm:t>
    </dgm:pt>
    <dgm:pt modelId="{F825FB16-AF60-4509-8418-E754499908C5}">
      <dgm:prSet phldrT="[Text]"/>
      <dgm:spPr/>
      <dgm:t>
        <a:bodyPr/>
        <a:lstStyle/>
        <a:p>
          <a:r>
            <a:rPr lang="en-GB" dirty="0" smtClean="0"/>
            <a:t>Source 3</a:t>
          </a:r>
          <a:endParaRPr lang="en-GB" dirty="0"/>
        </a:p>
      </dgm:t>
    </dgm:pt>
    <dgm:pt modelId="{49E313E5-3624-4251-B410-D7658534C9A3}" type="parTrans" cxnId="{EB70E9DF-8C93-46AD-A10E-62DB617C139C}">
      <dgm:prSet/>
      <dgm:spPr/>
      <dgm:t>
        <a:bodyPr/>
        <a:lstStyle/>
        <a:p>
          <a:endParaRPr lang="en-GB"/>
        </a:p>
      </dgm:t>
    </dgm:pt>
    <dgm:pt modelId="{0C0D210F-11B4-439A-AD6A-B4CCC289931F}" type="sibTrans" cxnId="{EB70E9DF-8C93-46AD-A10E-62DB617C139C}">
      <dgm:prSet/>
      <dgm:spPr/>
      <dgm:t>
        <a:bodyPr/>
        <a:lstStyle/>
        <a:p>
          <a:endParaRPr lang="en-GB"/>
        </a:p>
      </dgm:t>
    </dgm:pt>
    <dgm:pt modelId="{16E6DDAA-21C0-49C7-A526-4D745D427E32}" type="pres">
      <dgm:prSet presAssocID="{6854549D-4C32-448B-ACA9-6A0DB5BED8D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C12511A7-2150-4FF1-9ACE-143BAF3D6AFA}" type="pres">
      <dgm:prSet presAssocID="{8384256D-2667-45D8-BF36-C55784B13C84}" presName="root1" presStyleCnt="0"/>
      <dgm:spPr/>
    </dgm:pt>
    <dgm:pt modelId="{47DA7EDB-20F4-45C4-AE09-339417731E92}" type="pres">
      <dgm:prSet presAssocID="{8384256D-2667-45D8-BF36-C55784B13C8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B0AD09B-5BE5-437A-AF89-C2E721AA604C}" type="pres">
      <dgm:prSet presAssocID="{8384256D-2667-45D8-BF36-C55784B13C84}" presName="level2hierChild" presStyleCnt="0"/>
      <dgm:spPr/>
    </dgm:pt>
    <dgm:pt modelId="{1ABB686F-A803-449B-9F33-0D5D715EF006}" type="pres">
      <dgm:prSet presAssocID="{ADEFF057-F69B-4A8F-85F5-158EA45538B7}" presName="conn2-1" presStyleLbl="parChTrans1D2" presStyleIdx="0" presStyleCnt="3"/>
      <dgm:spPr/>
      <dgm:t>
        <a:bodyPr/>
        <a:lstStyle/>
        <a:p>
          <a:endParaRPr lang="es-ES_tradnl"/>
        </a:p>
      </dgm:t>
    </dgm:pt>
    <dgm:pt modelId="{D3173242-CA4A-4D21-80DF-2E73DEDD6F13}" type="pres">
      <dgm:prSet presAssocID="{ADEFF057-F69B-4A8F-85F5-158EA45538B7}" presName="connTx" presStyleLbl="parChTrans1D2" presStyleIdx="0" presStyleCnt="3"/>
      <dgm:spPr/>
      <dgm:t>
        <a:bodyPr/>
        <a:lstStyle/>
        <a:p>
          <a:endParaRPr lang="es-ES_tradnl"/>
        </a:p>
      </dgm:t>
    </dgm:pt>
    <dgm:pt modelId="{F746EED5-3D94-4649-A3BD-6FFA3CF0AC8F}" type="pres">
      <dgm:prSet presAssocID="{29FBF811-950D-456D-B984-634A142B06EC}" presName="root2" presStyleCnt="0"/>
      <dgm:spPr/>
    </dgm:pt>
    <dgm:pt modelId="{7A6B8089-E1A9-47AF-B9C9-7954B19B30C4}" type="pres">
      <dgm:prSet presAssocID="{29FBF811-950D-456D-B984-634A142B06E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C30AD022-533E-463F-A5DC-C238E9D394B7}" type="pres">
      <dgm:prSet presAssocID="{29FBF811-950D-456D-B984-634A142B06EC}" presName="level3hierChild" presStyleCnt="0"/>
      <dgm:spPr/>
    </dgm:pt>
    <dgm:pt modelId="{1F6C4B43-5432-48B2-9EFD-F364EE2913D3}" type="pres">
      <dgm:prSet presAssocID="{36AAA8FF-E85A-4F65-B1BC-D22EB719F509}" presName="conn2-1" presStyleLbl="parChTrans1D2" presStyleIdx="1" presStyleCnt="3"/>
      <dgm:spPr/>
      <dgm:t>
        <a:bodyPr/>
        <a:lstStyle/>
        <a:p>
          <a:endParaRPr lang="es-ES_tradnl"/>
        </a:p>
      </dgm:t>
    </dgm:pt>
    <dgm:pt modelId="{86290388-11E7-4334-95EB-7E81BF14FDC7}" type="pres">
      <dgm:prSet presAssocID="{36AAA8FF-E85A-4F65-B1BC-D22EB719F509}" presName="connTx" presStyleLbl="parChTrans1D2" presStyleIdx="1" presStyleCnt="3"/>
      <dgm:spPr/>
      <dgm:t>
        <a:bodyPr/>
        <a:lstStyle/>
        <a:p>
          <a:endParaRPr lang="es-ES_tradnl"/>
        </a:p>
      </dgm:t>
    </dgm:pt>
    <dgm:pt modelId="{0253173A-156E-417B-8790-2C72F2120AD6}" type="pres">
      <dgm:prSet presAssocID="{B0EFE82D-11D3-4294-9DB4-D9050ABC6F2B}" presName="root2" presStyleCnt="0"/>
      <dgm:spPr/>
    </dgm:pt>
    <dgm:pt modelId="{CB191D17-CB3B-4D1F-9411-E51D0DDD94F6}" type="pres">
      <dgm:prSet presAssocID="{B0EFE82D-11D3-4294-9DB4-D9050ABC6F2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B7DC00C4-25DA-4437-A0F0-E27FEF87354F}" type="pres">
      <dgm:prSet presAssocID="{B0EFE82D-11D3-4294-9DB4-D9050ABC6F2B}" presName="level3hierChild" presStyleCnt="0"/>
      <dgm:spPr/>
    </dgm:pt>
    <dgm:pt modelId="{D45449FF-C4C1-4DCD-A828-09E50FFE9A23}" type="pres">
      <dgm:prSet presAssocID="{49E313E5-3624-4251-B410-D7658534C9A3}" presName="conn2-1" presStyleLbl="parChTrans1D2" presStyleIdx="2" presStyleCnt="3"/>
      <dgm:spPr/>
      <dgm:t>
        <a:bodyPr/>
        <a:lstStyle/>
        <a:p>
          <a:endParaRPr lang="es-ES_tradnl"/>
        </a:p>
      </dgm:t>
    </dgm:pt>
    <dgm:pt modelId="{63ABEB93-ADA4-45DE-8D0E-CD248924D21A}" type="pres">
      <dgm:prSet presAssocID="{49E313E5-3624-4251-B410-D7658534C9A3}" presName="connTx" presStyleLbl="parChTrans1D2" presStyleIdx="2" presStyleCnt="3"/>
      <dgm:spPr/>
      <dgm:t>
        <a:bodyPr/>
        <a:lstStyle/>
        <a:p>
          <a:endParaRPr lang="es-ES_tradnl"/>
        </a:p>
      </dgm:t>
    </dgm:pt>
    <dgm:pt modelId="{73F34535-9CE0-4C94-A038-71418F778DAB}" type="pres">
      <dgm:prSet presAssocID="{F825FB16-AF60-4509-8418-E754499908C5}" presName="root2" presStyleCnt="0"/>
      <dgm:spPr/>
    </dgm:pt>
    <dgm:pt modelId="{F3BF8E78-DD0A-435F-9D62-4F42F92073AC}" type="pres">
      <dgm:prSet presAssocID="{F825FB16-AF60-4509-8418-E754499908C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1E327408-8A17-476A-A689-FE752A055158}" type="pres">
      <dgm:prSet presAssocID="{F825FB16-AF60-4509-8418-E754499908C5}" presName="level3hierChild" presStyleCnt="0"/>
      <dgm:spPr/>
    </dgm:pt>
  </dgm:ptLst>
  <dgm:cxnLst>
    <dgm:cxn modelId="{EB70E9DF-8C93-46AD-A10E-62DB617C139C}" srcId="{8384256D-2667-45D8-BF36-C55784B13C84}" destId="{F825FB16-AF60-4509-8418-E754499908C5}" srcOrd="2" destOrd="0" parTransId="{49E313E5-3624-4251-B410-D7658534C9A3}" sibTransId="{0C0D210F-11B4-439A-AD6A-B4CCC289931F}"/>
    <dgm:cxn modelId="{641E2544-AB4B-4EB9-ABED-871396167A8C}" srcId="{8384256D-2667-45D8-BF36-C55784B13C84}" destId="{B0EFE82D-11D3-4294-9DB4-D9050ABC6F2B}" srcOrd="1" destOrd="0" parTransId="{36AAA8FF-E85A-4F65-B1BC-D22EB719F509}" sibTransId="{EE3B43CB-A0F7-464B-998E-B1154E8C587D}"/>
    <dgm:cxn modelId="{1C112FFC-F553-441C-85BC-4F7C08022F46}" type="presOf" srcId="{36AAA8FF-E85A-4F65-B1BC-D22EB719F509}" destId="{1F6C4B43-5432-48B2-9EFD-F364EE2913D3}" srcOrd="0" destOrd="0" presId="urn:microsoft.com/office/officeart/2008/layout/HorizontalMultiLevelHierarchy"/>
    <dgm:cxn modelId="{C41DE46B-F5D0-42B7-A531-400E9198630D}" type="presOf" srcId="{B0EFE82D-11D3-4294-9DB4-D9050ABC6F2B}" destId="{CB191D17-CB3B-4D1F-9411-E51D0DDD94F6}" srcOrd="0" destOrd="0" presId="urn:microsoft.com/office/officeart/2008/layout/HorizontalMultiLevelHierarchy"/>
    <dgm:cxn modelId="{1AA49AAB-ED2D-4575-85BD-523D4784BEDB}" type="presOf" srcId="{49E313E5-3624-4251-B410-D7658534C9A3}" destId="{63ABEB93-ADA4-45DE-8D0E-CD248924D21A}" srcOrd="1" destOrd="0" presId="urn:microsoft.com/office/officeart/2008/layout/HorizontalMultiLevelHierarchy"/>
    <dgm:cxn modelId="{A7E9F1D4-2B7A-49D9-8D86-0E0BACE9E372}" srcId="{8384256D-2667-45D8-BF36-C55784B13C84}" destId="{29FBF811-950D-456D-B984-634A142B06EC}" srcOrd="0" destOrd="0" parTransId="{ADEFF057-F69B-4A8F-85F5-158EA45538B7}" sibTransId="{C76DB515-6EB2-427F-80FF-D02AE8F6F593}"/>
    <dgm:cxn modelId="{DE8E91E6-DA1E-418B-B7B7-FF6B8B74A59F}" type="presOf" srcId="{F825FB16-AF60-4509-8418-E754499908C5}" destId="{F3BF8E78-DD0A-435F-9D62-4F42F92073AC}" srcOrd="0" destOrd="0" presId="urn:microsoft.com/office/officeart/2008/layout/HorizontalMultiLevelHierarchy"/>
    <dgm:cxn modelId="{D1545C52-0AFE-44D3-AC0D-D82EEAF1D767}" type="presOf" srcId="{36AAA8FF-E85A-4F65-B1BC-D22EB719F509}" destId="{86290388-11E7-4334-95EB-7E81BF14FDC7}" srcOrd="1" destOrd="0" presId="urn:microsoft.com/office/officeart/2008/layout/HorizontalMultiLevelHierarchy"/>
    <dgm:cxn modelId="{AC3EC9E1-BE1C-47B3-AC20-D067949BAEAE}" type="presOf" srcId="{8384256D-2667-45D8-BF36-C55784B13C84}" destId="{47DA7EDB-20F4-45C4-AE09-339417731E92}" srcOrd="0" destOrd="0" presId="urn:microsoft.com/office/officeart/2008/layout/HorizontalMultiLevelHierarchy"/>
    <dgm:cxn modelId="{72A67525-DCB9-42FD-B3AC-29EDCE392AEE}" type="presOf" srcId="{49E313E5-3624-4251-B410-D7658534C9A3}" destId="{D45449FF-C4C1-4DCD-A828-09E50FFE9A23}" srcOrd="0" destOrd="0" presId="urn:microsoft.com/office/officeart/2008/layout/HorizontalMultiLevelHierarchy"/>
    <dgm:cxn modelId="{59974AC8-949D-4EB3-B4BB-C4632B55815C}" type="presOf" srcId="{ADEFF057-F69B-4A8F-85F5-158EA45538B7}" destId="{1ABB686F-A803-449B-9F33-0D5D715EF006}" srcOrd="0" destOrd="0" presId="urn:microsoft.com/office/officeart/2008/layout/HorizontalMultiLevelHierarchy"/>
    <dgm:cxn modelId="{652F81B6-48C6-4363-AEAF-596A1F31A8AD}" srcId="{6854549D-4C32-448B-ACA9-6A0DB5BED8D7}" destId="{8384256D-2667-45D8-BF36-C55784B13C84}" srcOrd="0" destOrd="0" parTransId="{1C920A27-063F-4BFF-9C1C-6F323EC70A9B}" sibTransId="{DC33B53D-8F91-4FB3-B04B-E0405892B211}"/>
    <dgm:cxn modelId="{EB4BECC5-4F33-4F2B-BCE6-B9D7B8B5DB46}" type="presOf" srcId="{6854549D-4C32-448B-ACA9-6A0DB5BED8D7}" destId="{16E6DDAA-21C0-49C7-A526-4D745D427E32}" srcOrd="0" destOrd="0" presId="urn:microsoft.com/office/officeart/2008/layout/HorizontalMultiLevelHierarchy"/>
    <dgm:cxn modelId="{BA20283E-F4E6-4A8E-93F4-A2F919691EC0}" type="presOf" srcId="{ADEFF057-F69B-4A8F-85F5-158EA45538B7}" destId="{D3173242-CA4A-4D21-80DF-2E73DEDD6F13}" srcOrd="1" destOrd="0" presId="urn:microsoft.com/office/officeart/2008/layout/HorizontalMultiLevelHierarchy"/>
    <dgm:cxn modelId="{AD226E04-2023-46EA-A885-3CCA4E5D264F}" type="presOf" srcId="{29FBF811-950D-456D-B984-634A142B06EC}" destId="{7A6B8089-E1A9-47AF-B9C9-7954B19B30C4}" srcOrd="0" destOrd="0" presId="urn:microsoft.com/office/officeart/2008/layout/HorizontalMultiLevelHierarchy"/>
    <dgm:cxn modelId="{FDEA2283-1C93-4294-BC44-B794BF8C3251}" type="presParOf" srcId="{16E6DDAA-21C0-49C7-A526-4D745D427E32}" destId="{C12511A7-2150-4FF1-9ACE-143BAF3D6AFA}" srcOrd="0" destOrd="0" presId="urn:microsoft.com/office/officeart/2008/layout/HorizontalMultiLevelHierarchy"/>
    <dgm:cxn modelId="{8BF5CC16-F46A-49B9-BE4E-4DCA034A2490}" type="presParOf" srcId="{C12511A7-2150-4FF1-9ACE-143BAF3D6AFA}" destId="{47DA7EDB-20F4-45C4-AE09-339417731E92}" srcOrd="0" destOrd="0" presId="urn:microsoft.com/office/officeart/2008/layout/HorizontalMultiLevelHierarchy"/>
    <dgm:cxn modelId="{8B2BC96D-28A6-4A07-83C4-B011FF8FE62B}" type="presParOf" srcId="{C12511A7-2150-4FF1-9ACE-143BAF3D6AFA}" destId="{DB0AD09B-5BE5-437A-AF89-C2E721AA604C}" srcOrd="1" destOrd="0" presId="urn:microsoft.com/office/officeart/2008/layout/HorizontalMultiLevelHierarchy"/>
    <dgm:cxn modelId="{F7535EF8-194A-48FA-8EDA-3EE5F16AD2AA}" type="presParOf" srcId="{DB0AD09B-5BE5-437A-AF89-C2E721AA604C}" destId="{1ABB686F-A803-449B-9F33-0D5D715EF006}" srcOrd="0" destOrd="0" presId="urn:microsoft.com/office/officeart/2008/layout/HorizontalMultiLevelHierarchy"/>
    <dgm:cxn modelId="{21E8D233-8FF3-470F-92A4-4BA7FD040CBC}" type="presParOf" srcId="{1ABB686F-A803-449B-9F33-0D5D715EF006}" destId="{D3173242-CA4A-4D21-80DF-2E73DEDD6F13}" srcOrd="0" destOrd="0" presId="urn:microsoft.com/office/officeart/2008/layout/HorizontalMultiLevelHierarchy"/>
    <dgm:cxn modelId="{74D78359-8A06-44DA-BFB5-3407005F5462}" type="presParOf" srcId="{DB0AD09B-5BE5-437A-AF89-C2E721AA604C}" destId="{F746EED5-3D94-4649-A3BD-6FFA3CF0AC8F}" srcOrd="1" destOrd="0" presId="urn:microsoft.com/office/officeart/2008/layout/HorizontalMultiLevelHierarchy"/>
    <dgm:cxn modelId="{25C53DE4-8796-467F-8C39-1FDFA200C476}" type="presParOf" srcId="{F746EED5-3D94-4649-A3BD-6FFA3CF0AC8F}" destId="{7A6B8089-E1A9-47AF-B9C9-7954B19B30C4}" srcOrd="0" destOrd="0" presId="urn:microsoft.com/office/officeart/2008/layout/HorizontalMultiLevelHierarchy"/>
    <dgm:cxn modelId="{653CA464-1080-48B3-9379-F33878F9FCE1}" type="presParOf" srcId="{F746EED5-3D94-4649-A3BD-6FFA3CF0AC8F}" destId="{C30AD022-533E-463F-A5DC-C238E9D394B7}" srcOrd="1" destOrd="0" presId="urn:microsoft.com/office/officeart/2008/layout/HorizontalMultiLevelHierarchy"/>
    <dgm:cxn modelId="{BA35D1D8-8882-4A42-BF65-5EA794EDB503}" type="presParOf" srcId="{DB0AD09B-5BE5-437A-AF89-C2E721AA604C}" destId="{1F6C4B43-5432-48B2-9EFD-F364EE2913D3}" srcOrd="2" destOrd="0" presId="urn:microsoft.com/office/officeart/2008/layout/HorizontalMultiLevelHierarchy"/>
    <dgm:cxn modelId="{4607A801-75A1-42AE-9A53-477712B4FD25}" type="presParOf" srcId="{1F6C4B43-5432-48B2-9EFD-F364EE2913D3}" destId="{86290388-11E7-4334-95EB-7E81BF14FDC7}" srcOrd="0" destOrd="0" presId="urn:microsoft.com/office/officeart/2008/layout/HorizontalMultiLevelHierarchy"/>
    <dgm:cxn modelId="{BA8F1675-C03A-4E7B-A199-43CAA036330B}" type="presParOf" srcId="{DB0AD09B-5BE5-437A-AF89-C2E721AA604C}" destId="{0253173A-156E-417B-8790-2C72F2120AD6}" srcOrd="3" destOrd="0" presId="urn:microsoft.com/office/officeart/2008/layout/HorizontalMultiLevelHierarchy"/>
    <dgm:cxn modelId="{FA065CF7-18CD-42D4-8DBA-5301FEA099DE}" type="presParOf" srcId="{0253173A-156E-417B-8790-2C72F2120AD6}" destId="{CB191D17-CB3B-4D1F-9411-E51D0DDD94F6}" srcOrd="0" destOrd="0" presId="urn:microsoft.com/office/officeart/2008/layout/HorizontalMultiLevelHierarchy"/>
    <dgm:cxn modelId="{CB5EDE35-A163-4E96-924A-C50570C1C5CA}" type="presParOf" srcId="{0253173A-156E-417B-8790-2C72F2120AD6}" destId="{B7DC00C4-25DA-4437-A0F0-E27FEF87354F}" srcOrd="1" destOrd="0" presId="urn:microsoft.com/office/officeart/2008/layout/HorizontalMultiLevelHierarchy"/>
    <dgm:cxn modelId="{15A5A18B-D3AE-4C50-9B8B-C9E0A7FB49F9}" type="presParOf" srcId="{DB0AD09B-5BE5-437A-AF89-C2E721AA604C}" destId="{D45449FF-C4C1-4DCD-A828-09E50FFE9A23}" srcOrd="4" destOrd="0" presId="urn:microsoft.com/office/officeart/2008/layout/HorizontalMultiLevelHierarchy"/>
    <dgm:cxn modelId="{43E776E0-8D0C-4AB2-A92A-2B183F5B33CF}" type="presParOf" srcId="{D45449FF-C4C1-4DCD-A828-09E50FFE9A23}" destId="{63ABEB93-ADA4-45DE-8D0E-CD248924D21A}" srcOrd="0" destOrd="0" presId="urn:microsoft.com/office/officeart/2008/layout/HorizontalMultiLevelHierarchy"/>
    <dgm:cxn modelId="{F9356BF9-024B-45CC-A793-AD58E554CA43}" type="presParOf" srcId="{DB0AD09B-5BE5-437A-AF89-C2E721AA604C}" destId="{73F34535-9CE0-4C94-A038-71418F778DAB}" srcOrd="5" destOrd="0" presId="urn:microsoft.com/office/officeart/2008/layout/HorizontalMultiLevelHierarchy"/>
    <dgm:cxn modelId="{B81BA3C0-3796-4CC2-A0FE-B290A9A59EB8}" type="presParOf" srcId="{73F34535-9CE0-4C94-A038-71418F778DAB}" destId="{F3BF8E78-DD0A-435F-9D62-4F42F92073AC}" srcOrd="0" destOrd="0" presId="urn:microsoft.com/office/officeart/2008/layout/HorizontalMultiLevelHierarchy"/>
    <dgm:cxn modelId="{62D48FA3-0AD9-4CD8-A1FF-4A9E16BF132A}" type="presParOf" srcId="{73F34535-9CE0-4C94-A038-71418F778DAB}" destId="{1E327408-8A17-476A-A689-FE752A05515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66A3E-3DC1-4D71-80C4-E1FAA4F13EB9}">
      <dsp:nvSpPr>
        <dsp:cNvPr id="0" name=""/>
        <dsp:cNvSpPr/>
      </dsp:nvSpPr>
      <dsp:spPr>
        <a:xfrm>
          <a:off x="591502" y="0"/>
          <a:ext cx="6703695" cy="326350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C7120-EDA2-4981-967F-24B06142B889}">
      <dsp:nvSpPr>
        <dsp:cNvPr id="0" name=""/>
        <dsp:cNvSpPr/>
      </dsp:nvSpPr>
      <dsp:spPr>
        <a:xfrm>
          <a:off x="2439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Extract</a:t>
          </a:r>
          <a:endParaRPr lang="en-GB" sz="3800" kern="1200" dirty="0"/>
        </a:p>
      </dsp:txBody>
      <dsp:txXfrm>
        <a:off x="66163" y="1042775"/>
        <a:ext cx="2309076" cy="1177953"/>
      </dsp:txXfrm>
    </dsp:sp>
    <dsp:sp modelId="{6C044C38-A956-4E19-B81F-E9F1084030F7}">
      <dsp:nvSpPr>
        <dsp:cNvPr id="0" name=""/>
        <dsp:cNvSpPr/>
      </dsp:nvSpPr>
      <dsp:spPr>
        <a:xfrm>
          <a:off x="2725087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Transform</a:t>
          </a:r>
          <a:endParaRPr lang="en-GB" sz="3800" kern="1200" dirty="0"/>
        </a:p>
      </dsp:txBody>
      <dsp:txXfrm>
        <a:off x="2788811" y="1042775"/>
        <a:ext cx="2309076" cy="1177953"/>
      </dsp:txXfrm>
    </dsp:sp>
    <dsp:sp modelId="{11FA4C3B-F0D0-4574-893B-85F239E69297}">
      <dsp:nvSpPr>
        <dsp:cNvPr id="0" name=""/>
        <dsp:cNvSpPr/>
      </dsp:nvSpPr>
      <dsp:spPr>
        <a:xfrm>
          <a:off x="5447735" y="979051"/>
          <a:ext cx="2436524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Load</a:t>
          </a:r>
          <a:endParaRPr lang="en-GB" sz="3800" kern="1200" dirty="0"/>
        </a:p>
      </dsp:txBody>
      <dsp:txXfrm>
        <a:off x="5511459" y="1042775"/>
        <a:ext cx="2309076" cy="1177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49FF-C4C1-4DCD-A828-09E50FFE9A23}">
      <dsp:nvSpPr>
        <dsp:cNvPr id="0" name=""/>
        <dsp:cNvSpPr/>
      </dsp:nvSpPr>
      <dsp:spPr>
        <a:xfrm>
          <a:off x="1295061" y="1827609"/>
          <a:ext cx="455586" cy="86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793" y="0"/>
              </a:lnTo>
              <a:lnTo>
                <a:pt x="227793" y="868114"/>
              </a:lnTo>
              <a:lnTo>
                <a:pt x="455586" y="868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98344" y="2237156"/>
        <a:ext cx="49019" cy="49019"/>
      </dsp:txXfrm>
    </dsp:sp>
    <dsp:sp modelId="{1F6C4B43-5432-48B2-9EFD-F364EE2913D3}">
      <dsp:nvSpPr>
        <dsp:cNvPr id="0" name=""/>
        <dsp:cNvSpPr/>
      </dsp:nvSpPr>
      <dsp:spPr>
        <a:xfrm>
          <a:off x="1295061" y="1781889"/>
          <a:ext cx="455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58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11464" y="1816219"/>
        <a:ext cx="22779" cy="22779"/>
      </dsp:txXfrm>
    </dsp:sp>
    <dsp:sp modelId="{1ABB686F-A803-449B-9F33-0D5D715EF006}">
      <dsp:nvSpPr>
        <dsp:cNvPr id="0" name=""/>
        <dsp:cNvSpPr/>
      </dsp:nvSpPr>
      <dsp:spPr>
        <a:xfrm>
          <a:off x="1295061" y="959494"/>
          <a:ext cx="455586" cy="868114"/>
        </a:xfrm>
        <a:custGeom>
          <a:avLst/>
          <a:gdLst/>
          <a:ahLst/>
          <a:cxnLst/>
          <a:rect l="0" t="0" r="0" b="0"/>
          <a:pathLst>
            <a:path>
              <a:moveTo>
                <a:pt x="0" y="868114"/>
              </a:moveTo>
              <a:lnTo>
                <a:pt x="227793" y="868114"/>
              </a:lnTo>
              <a:lnTo>
                <a:pt x="227793" y="0"/>
              </a:lnTo>
              <a:lnTo>
                <a:pt x="45558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98344" y="1369042"/>
        <a:ext cx="49019" cy="49019"/>
      </dsp:txXfrm>
    </dsp:sp>
    <dsp:sp modelId="{47DA7EDB-20F4-45C4-AE09-339417731E92}">
      <dsp:nvSpPr>
        <dsp:cNvPr id="0" name=""/>
        <dsp:cNvSpPr/>
      </dsp:nvSpPr>
      <dsp:spPr>
        <a:xfrm rot="16200000">
          <a:off x="-879793" y="1480363"/>
          <a:ext cx="3655219" cy="69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smtClean="0"/>
            <a:t>Target Database</a:t>
          </a:r>
          <a:endParaRPr lang="en-GB" sz="4300" kern="1200" dirty="0"/>
        </a:p>
      </dsp:txBody>
      <dsp:txXfrm>
        <a:off x="-879793" y="1480363"/>
        <a:ext cx="3655219" cy="694491"/>
      </dsp:txXfrm>
    </dsp:sp>
    <dsp:sp modelId="{7A6B8089-E1A9-47AF-B9C9-7954B19B30C4}">
      <dsp:nvSpPr>
        <dsp:cNvPr id="0" name=""/>
        <dsp:cNvSpPr/>
      </dsp:nvSpPr>
      <dsp:spPr>
        <a:xfrm>
          <a:off x="1750647" y="612249"/>
          <a:ext cx="2277932" cy="69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smtClean="0"/>
            <a:t>Source 1</a:t>
          </a:r>
          <a:endParaRPr lang="en-GB" sz="4300" kern="1200" dirty="0"/>
        </a:p>
      </dsp:txBody>
      <dsp:txXfrm>
        <a:off x="1750647" y="612249"/>
        <a:ext cx="2277932" cy="694491"/>
      </dsp:txXfrm>
    </dsp:sp>
    <dsp:sp modelId="{CB191D17-CB3B-4D1F-9411-E51D0DDD94F6}">
      <dsp:nvSpPr>
        <dsp:cNvPr id="0" name=""/>
        <dsp:cNvSpPr/>
      </dsp:nvSpPr>
      <dsp:spPr>
        <a:xfrm>
          <a:off x="1750647" y="1480363"/>
          <a:ext cx="2277932" cy="69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smtClean="0"/>
            <a:t>Source 2</a:t>
          </a:r>
          <a:endParaRPr lang="en-GB" sz="4300" kern="1200" dirty="0"/>
        </a:p>
      </dsp:txBody>
      <dsp:txXfrm>
        <a:off x="1750647" y="1480363"/>
        <a:ext cx="2277932" cy="694491"/>
      </dsp:txXfrm>
    </dsp:sp>
    <dsp:sp modelId="{F3BF8E78-DD0A-435F-9D62-4F42F92073AC}">
      <dsp:nvSpPr>
        <dsp:cNvPr id="0" name=""/>
        <dsp:cNvSpPr/>
      </dsp:nvSpPr>
      <dsp:spPr>
        <a:xfrm>
          <a:off x="1750647" y="2348478"/>
          <a:ext cx="2277932" cy="694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300" kern="1200" dirty="0" smtClean="0"/>
            <a:t>Source 3</a:t>
          </a:r>
          <a:endParaRPr lang="en-GB" sz="4300" kern="1200" dirty="0"/>
        </a:p>
      </dsp:txBody>
      <dsp:txXfrm>
        <a:off x="1750647" y="2348478"/>
        <a:ext cx="2277932" cy="694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9CAB-2394-4B91-B806-86DE0BD5868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7F26E-DD7F-46D0-BFC7-A9D0A741C4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noProof="0" smtClean="0"/>
              <a:t>Click to edit Master title style</a:t>
            </a:r>
            <a:endParaRPr lang="es-E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noProof="0" smtClean="0"/>
              <a:t>Click to edit Master subtitle style</a:t>
            </a:r>
            <a:endParaRPr lang="es-E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A762-8B9B-4E9E-9242-1A63E09582AC}" type="datetime1">
              <a:rPr lang="en-US" smtClean="0"/>
              <a:t>12/13/2019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128" y="6356350"/>
            <a:ext cx="633222" cy="365125"/>
          </a:xfrm>
        </p:spPr>
        <p:txBody>
          <a:bodyPr/>
          <a:lstStyle>
            <a:lvl1pPr>
              <a:defRPr sz="1800"/>
            </a:lvl1pPr>
          </a:lstStyle>
          <a:p>
            <a:fld id="{E632488C-DC10-4997-9506-1AB07A532E7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34FF12-274E-4678-8BB9-2C4D21A03174}"/>
              </a:ext>
            </a:extLst>
          </p:cNvPr>
          <p:cNvCxnSpPr/>
          <p:nvPr userDrawn="1"/>
        </p:nvCxnSpPr>
        <p:spPr>
          <a:xfrm>
            <a:off x="0" y="61904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93297"/>
            <a:ext cx="4633722" cy="5016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M3.02 –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45720"/>
            <a:ext cx="7886700" cy="804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2417"/>
            <a:ext cx="7886700" cy="5001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38E-4683-46A4-9B5E-18358A8B980A}" type="datetime1">
              <a:rPr lang="en-US" smtClean="0"/>
              <a:t>12/13/2019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5279" y="6356351"/>
            <a:ext cx="565265" cy="365125"/>
          </a:xfrm>
        </p:spPr>
        <p:txBody>
          <a:bodyPr/>
          <a:lstStyle/>
          <a:p>
            <a:fld id="{E632488C-DC10-4997-9506-1AB07A532E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5016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M3.02 –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2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370-40A0-4AD8-A2AB-FEA7B0A3C36F}" type="datetimeFigureOut">
              <a:rPr lang="en-GB" smtClean="0"/>
              <a:t>13/12/2019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M3.02 –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027-9B7D-492D-B7CD-8381EE972680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99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370-40A0-4AD8-A2AB-FEA7B0A3C36F}" type="datetimeFigureOut">
              <a:rPr lang="en-GB" smtClean="0"/>
              <a:t>13/12/2019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M3.02 –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2027-9B7D-492D-B7CD-8381EE972680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19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237744"/>
            <a:ext cx="7886700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70433"/>
            <a:ext cx="7886700" cy="489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3AED9E-31CF-4D9C-86D9-4276746109C6}" type="datetime1">
              <a:rPr lang="en-US" smtClean="0"/>
              <a:t>12/13/2019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5551" y="6356351"/>
            <a:ext cx="674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488C-DC10-4997-9506-1AB07A532E7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205671"/>
            <a:ext cx="2975106" cy="65232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4EBBC03-979D-4049-A092-45DE5892018A}"/>
              </a:ext>
            </a:extLst>
          </p:cNvPr>
          <p:cNvCxnSpPr/>
          <p:nvPr userDrawn="1"/>
        </p:nvCxnSpPr>
        <p:spPr>
          <a:xfrm>
            <a:off x="0" y="61904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6072601-E48B-4DD0-BF4E-EFBDC6FBAC56}"/>
              </a:ext>
            </a:extLst>
          </p:cNvPr>
          <p:cNvCxnSpPr/>
          <p:nvPr userDrawn="1"/>
        </p:nvCxnSpPr>
        <p:spPr>
          <a:xfrm>
            <a:off x="0" y="8961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4633722" cy="5016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M3.02 –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5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2999" y="1124530"/>
            <a:ext cx="7142747" cy="2387600"/>
          </a:xfrm>
        </p:spPr>
        <p:txBody>
          <a:bodyPr>
            <a:normAutofit/>
          </a:bodyPr>
          <a:lstStyle/>
          <a:p>
            <a:r>
              <a:rPr lang="es-ES" dirty="0" smtClean="0"/>
              <a:t>ETL: Extracción, Transformación y Carga de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smtClean="0"/>
              <a:t>David Rodríguez González</a:t>
            </a:r>
          </a:p>
          <a:p>
            <a:r>
              <a:rPr lang="es-ES" dirty="0" smtClean="0"/>
              <a:t>Santander</a:t>
            </a:r>
            <a:r>
              <a:rPr lang="es-ES" dirty="0"/>
              <a:t>, </a:t>
            </a:r>
            <a:r>
              <a:rPr lang="es-ES" dirty="0" smtClean="0"/>
              <a:t>13 y 16 de diciembre de 2019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Central con replicas de solo lectura 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048512" y="171375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Flowchart: Magnetic Disk 6"/>
          <p:cNvSpPr/>
          <p:nvPr/>
        </p:nvSpPr>
        <p:spPr>
          <a:xfrm>
            <a:off x="4137381" y="1127473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Flowchart: Magnetic Disk 7"/>
          <p:cNvSpPr/>
          <p:nvPr/>
        </p:nvSpPr>
        <p:spPr>
          <a:xfrm>
            <a:off x="1134307" y="414775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Flowchart: Magnetic Disk 8"/>
          <p:cNvSpPr/>
          <p:nvPr/>
        </p:nvSpPr>
        <p:spPr>
          <a:xfrm>
            <a:off x="4119995" y="476040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Flowchart: Magnetic Disk 9"/>
          <p:cNvSpPr/>
          <p:nvPr/>
        </p:nvSpPr>
        <p:spPr>
          <a:xfrm>
            <a:off x="6931151" y="1818449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Flowchart: Magnetic Disk 10"/>
          <p:cNvSpPr/>
          <p:nvPr/>
        </p:nvSpPr>
        <p:spPr>
          <a:xfrm>
            <a:off x="6931151" y="40874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Flowchart: Magnetic Disk 11"/>
          <p:cNvSpPr/>
          <p:nvPr/>
        </p:nvSpPr>
        <p:spPr>
          <a:xfrm>
            <a:off x="3698920" y="2352769"/>
            <a:ext cx="1756549" cy="12506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 flipV="1">
            <a:off x="1962912" y="2124773"/>
            <a:ext cx="1736008" cy="8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 flipV="1">
            <a:off x="4577194" y="1758483"/>
            <a:ext cx="1" cy="59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10" idx="2"/>
          </p:cNvCxnSpPr>
          <p:nvPr/>
        </p:nvCxnSpPr>
        <p:spPr>
          <a:xfrm flipV="1">
            <a:off x="5455469" y="2124773"/>
            <a:ext cx="1475682" cy="8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1" idx="2"/>
          </p:cNvCxnSpPr>
          <p:nvPr/>
        </p:nvCxnSpPr>
        <p:spPr>
          <a:xfrm>
            <a:off x="5455469" y="2978070"/>
            <a:ext cx="1475682" cy="14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9" idx="1"/>
          </p:cNvCxnSpPr>
          <p:nvPr/>
        </p:nvCxnSpPr>
        <p:spPr>
          <a:xfrm>
            <a:off x="4577195" y="3603371"/>
            <a:ext cx="0" cy="115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4"/>
          </p:cNvCxnSpPr>
          <p:nvPr/>
        </p:nvCxnSpPr>
        <p:spPr>
          <a:xfrm flipH="1">
            <a:off x="2048707" y="3477338"/>
            <a:ext cx="1614088" cy="97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Replicas completas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911858" y="289750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Flowchart: Magnetic Disk 6"/>
          <p:cNvSpPr/>
          <p:nvPr/>
        </p:nvSpPr>
        <p:spPr>
          <a:xfrm>
            <a:off x="4119995" y="1307909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Flowchart: Magnetic Disk 8"/>
          <p:cNvSpPr/>
          <p:nvPr/>
        </p:nvSpPr>
        <p:spPr>
          <a:xfrm>
            <a:off x="4064230" y="482593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Flowchart: Magnetic Disk 9"/>
          <p:cNvSpPr/>
          <p:nvPr/>
        </p:nvSpPr>
        <p:spPr>
          <a:xfrm>
            <a:off x="6444715" y="2916681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 flipH="1">
            <a:off x="4521430" y="1920557"/>
            <a:ext cx="55765" cy="2905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2369058" y="3510152"/>
            <a:ext cx="1707503" cy="1622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9" idx="4"/>
          </p:cNvCxnSpPr>
          <p:nvPr/>
        </p:nvCxnSpPr>
        <p:spPr>
          <a:xfrm flipH="1">
            <a:off x="4978630" y="3529329"/>
            <a:ext cx="1923285" cy="160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499360" y="1699672"/>
            <a:ext cx="1564870" cy="1197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</p:cNvCxnSpPr>
          <p:nvPr/>
        </p:nvCxnSpPr>
        <p:spPr>
          <a:xfrm>
            <a:off x="5034395" y="1614233"/>
            <a:ext cx="1518665" cy="1215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Bases de Datos Distribuidas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Ventajas:</a:t>
            </a:r>
          </a:p>
          <a:p>
            <a:pPr lvl="1"/>
            <a:r>
              <a:rPr lang="es-ES_tradnl" dirty="0" smtClean="0"/>
              <a:t>Disponibilidad </a:t>
            </a:r>
          </a:p>
          <a:p>
            <a:pPr lvl="1"/>
            <a:r>
              <a:rPr lang="es-ES_tradnl" dirty="0" smtClean="0"/>
              <a:t>Rendimiento</a:t>
            </a:r>
          </a:p>
          <a:p>
            <a:pPr lvl="1"/>
            <a:r>
              <a:rPr lang="es-ES_tradnl" dirty="0" smtClean="0"/>
              <a:t>Autonomía local</a:t>
            </a:r>
          </a:p>
          <a:p>
            <a:r>
              <a:rPr lang="es-ES_tradnl" dirty="0" smtClean="0"/>
              <a:t>Desventajas</a:t>
            </a:r>
          </a:p>
          <a:p>
            <a:pPr lvl="1"/>
            <a:r>
              <a:rPr lang="es-ES_tradnl" dirty="0" smtClean="0"/>
              <a:t>Complejidad</a:t>
            </a:r>
          </a:p>
          <a:p>
            <a:pPr lvl="2"/>
            <a:r>
              <a:rPr lang="es-ES_tradnl" dirty="0" smtClean="0"/>
              <a:t>Diseño </a:t>
            </a:r>
          </a:p>
          <a:p>
            <a:pPr lvl="2"/>
            <a:r>
              <a:rPr lang="es-ES_tradnl" dirty="0" smtClean="0"/>
              <a:t>Transacciones</a:t>
            </a:r>
          </a:p>
          <a:p>
            <a:pPr lvl="1"/>
            <a:r>
              <a:rPr lang="es-ES_tradnl" dirty="0" smtClean="0"/>
              <a:t>Integridad</a:t>
            </a:r>
          </a:p>
          <a:p>
            <a:pPr lvl="1"/>
            <a:r>
              <a:rPr lang="es-ES_tradnl" dirty="0" smtClean="0"/>
              <a:t>Bloqueos</a:t>
            </a:r>
          </a:p>
          <a:p>
            <a:pPr lvl="1"/>
            <a:endParaRPr lang="es-ES_tradnl" dirty="0"/>
          </a:p>
          <a:p>
            <a:pPr lvl="1"/>
            <a:endParaRPr lang="es-ES_tradnl" dirty="0" smtClean="0"/>
          </a:p>
          <a:p>
            <a:r>
              <a:rPr lang="es-ES_tradnl" dirty="0" smtClean="0"/>
              <a:t>“A </a:t>
            </a:r>
            <a:r>
              <a:rPr lang="es-ES_tradnl" dirty="0" err="1" smtClean="0"/>
              <a:t>distributed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in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failure</a:t>
            </a:r>
            <a:r>
              <a:rPr lang="es-ES_tradnl" dirty="0" smtClean="0"/>
              <a:t> of a </a:t>
            </a:r>
            <a:r>
              <a:rPr lang="es-ES_tradnl" dirty="0" err="1" smtClean="0"/>
              <a:t>computer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didn’t</a:t>
            </a:r>
            <a:r>
              <a:rPr lang="es-ES_tradnl" dirty="0" smtClean="0"/>
              <a:t> </a:t>
            </a:r>
            <a:r>
              <a:rPr lang="es-ES_tradnl" dirty="0" err="1" smtClean="0"/>
              <a:t>even</a:t>
            </a:r>
            <a:r>
              <a:rPr lang="es-ES_tradnl" dirty="0" smtClean="0"/>
              <a:t> </a:t>
            </a:r>
            <a:r>
              <a:rPr lang="es-ES_tradnl" dirty="0" err="1" smtClean="0"/>
              <a:t>know</a:t>
            </a:r>
            <a:r>
              <a:rPr lang="es-ES_tradnl" dirty="0" smtClean="0"/>
              <a:t> </a:t>
            </a:r>
            <a:r>
              <a:rPr lang="es-ES_tradnl" dirty="0" err="1" smtClean="0"/>
              <a:t>existed</a:t>
            </a:r>
            <a:r>
              <a:rPr lang="es-ES_tradnl" dirty="0" smtClean="0"/>
              <a:t> can </a:t>
            </a:r>
            <a:r>
              <a:rPr lang="es-ES_tradnl" dirty="0" err="1" smtClean="0"/>
              <a:t>render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computer</a:t>
            </a:r>
            <a:r>
              <a:rPr lang="es-ES_tradnl" dirty="0" smtClean="0"/>
              <a:t> </a:t>
            </a:r>
            <a:r>
              <a:rPr lang="es-ES_tradnl" dirty="0" err="1" smtClean="0"/>
              <a:t>unusable</a:t>
            </a:r>
            <a:r>
              <a:rPr lang="es-ES_tradnl" dirty="0" smtClean="0"/>
              <a:t>”. Leslie </a:t>
            </a:r>
            <a:r>
              <a:rPr lang="es-ES_tradnl" dirty="0" err="1" smtClean="0"/>
              <a:t>Lamport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4E34-679B-466E-B694-B056F68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5CF54-0AE1-4F5F-A8C2-777D118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Introducción</a:t>
            </a:r>
          </a:p>
          <a:p>
            <a:r>
              <a:rPr lang="es-ES" sz="2800" dirty="0" smtClean="0"/>
              <a:t>Bases de datos distribuidas</a:t>
            </a:r>
          </a:p>
          <a:p>
            <a:r>
              <a:rPr lang="es-ES" sz="2800" b="1" dirty="0"/>
              <a:t>Integración de </a:t>
            </a:r>
            <a:r>
              <a:rPr lang="es-ES" sz="2800" b="1" dirty="0" smtClean="0"/>
              <a:t>datos</a:t>
            </a:r>
          </a:p>
          <a:p>
            <a:pPr lvl="1"/>
            <a:r>
              <a:rPr lang="es-ES" sz="2500" dirty="0" smtClean="0"/>
              <a:t>ETL</a:t>
            </a:r>
          </a:p>
          <a:p>
            <a:pPr lvl="1"/>
            <a:r>
              <a:rPr lang="es-ES" sz="2500" dirty="0" smtClean="0"/>
              <a:t>Sistemas de integración de datos</a:t>
            </a:r>
            <a:endParaRPr lang="es-ES" sz="2500" dirty="0"/>
          </a:p>
          <a:p>
            <a:r>
              <a:rPr lang="es-ES" sz="2800" dirty="0" smtClean="0"/>
              <a:t>ETL</a:t>
            </a:r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CABA6-B171-4764-BBBC-36C48339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</p:spPr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Integración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Combinación de datos provenientes de distintas fuentes que proporciona una imagen unificada de los mismos.</a:t>
            </a:r>
          </a:p>
          <a:p>
            <a:pPr lvl="1"/>
            <a:r>
              <a:rPr lang="es-ES_tradnl" dirty="0" smtClean="0"/>
              <a:t>A veces se reserva el termino </a:t>
            </a:r>
            <a:r>
              <a:rPr lang="es-ES_tradnl" i="1" dirty="0" smtClean="0"/>
              <a:t>Data </a:t>
            </a:r>
            <a:r>
              <a:rPr lang="es-ES_tradnl" i="1" dirty="0" err="1" smtClean="0"/>
              <a:t>Integration</a:t>
            </a:r>
            <a:r>
              <a:rPr lang="es-ES_tradnl" i="1" dirty="0" smtClean="0"/>
              <a:t> </a:t>
            </a:r>
            <a:r>
              <a:rPr lang="es-ES_tradnl" dirty="0" smtClean="0"/>
              <a:t>para los sistemas automatizados de Integración de Datos (Data </a:t>
            </a:r>
            <a:r>
              <a:rPr lang="es-ES_tradnl" dirty="0" err="1" smtClean="0"/>
              <a:t>Integration</a:t>
            </a:r>
            <a:r>
              <a:rPr lang="es-ES_tradnl" dirty="0" smtClean="0"/>
              <a:t> </a:t>
            </a:r>
            <a:r>
              <a:rPr lang="es-ES_tradnl" dirty="0" err="1" smtClean="0"/>
              <a:t>Systems</a:t>
            </a:r>
            <a:r>
              <a:rPr lang="es-ES_tradnl" dirty="0" smtClean="0"/>
              <a:t> o DIS).</a:t>
            </a:r>
          </a:p>
          <a:p>
            <a:pPr lvl="1"/>
            <a:r>
              <a:rPr lang="es-ES_tradnl" dirty="0" smtClean="0"/>
              <a:t>Sin embargo ETL encaja también en la definición anterior.</a:t>
            </a:r>
          </a:p>
          <a:p>
            <a:r>
              <a:rPr lang="es-ES_tradnl" dirty="0" smtClean="0"/>
              <a:t>ETL</a:t>
            </a:r>
          </a:p>
          <a:p>
            <a:pPr lvl="1"/>
            <a:r>
              <a:rPr lang="es-ES_tradnl" dirty="0" smtClean="0"/>
              <a:t>Sistema procedural que conlleva una copia de datos desde el origen al destino.</a:t>
            </a:r>
          </a:p>
          <a:p>
            <a:pPr lvl="1"/>
            <a:r>
              <a:rPr lang="es-ES_tradnl" dirty="0" smtClean="0"/>
              <a:t>Proporciona un </a:t>
            </a:r>
            <a:r>
              <a:rPr lang="es-ES_tradnl" i="1" dirty="0" err="1" smtClean="0"/>
              <a:t>snapshot</a:t>
            </a:r>
            <a:r>
              <a:rPr lang="es-ES_tradnl" dirty="0" smtClean="0"/>
              <a:t> del estado de las fuentes</a:t>
            </a:r>
          </a:p>
          <a:p>
            <a:pPr lvl="1"/>
            <a:r>
              <a:rPr lang="es-ES_tradnl" dirty="0" smtClean="0"/>
              <a:t>Ideal para análisis temporal.</a:t>
            </a:r>
          </a:p>
          <a:p>
            <a:r>
              <a:rPr lang="es-ES_tradnl" dirty="0" smtClean="0"/>
              <a:t>En tanto que DIS </a:t>
            </a:r>
          </a:p>
          <a:p>
            <a:pPr lvl="1"/>
            <a:r>
              <a:rPr lang="es-ES_tradnl" dirty="0" smtClean="0"/>
              <a:t>Interacciona en tiempo real con las fuentes</a:t>
            </a:r>
          </a:p>
          <a:p>
            <a:pPr lvl="1"/>
            <a:r>
              <a:rPr lang="es-ES_tradnl" dirty="0" smtClean="0"/>
              <a:t>Muestra al usuario una base de datos virtual (</a:t>
            </a:r>
            <a:r>
              <a:rPr lang="es-ES_tradnl" i="1" dirty="0" smtClean="0"/>
              <a:t>Virtual </a:t>
            </a:r>
            <a:r>
              <a:rPr lang="es-ES_tradnl" i="1" dirty="0" err="1" smtClean="0"/>
              <a:t>Database</a:t>
            </a:r>
            <a:r>
              <a:rPr lang="es-ES_tradnl" dirty="0" smtClean="0"/>
              <a:t>) con la que interactuar, ocultando las complejidades del conjunto de fuentes originales.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Integración de datos centralizada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Uso de tecnología de integración de datos en una compañía de forma planificada y centralizada. Ejemplos:</a:t>
            </a:r>
          </a:p>
          <a:p>
            <a:pPr lvl="1"/>
            <a:r>
              <a:rPr lang="es-ES_tradnl" dirty="0" smtClean="0"/>
              <a:t>ETL (</a:t>
            </a:r>
            <a:r>
              <a:rPr lang="es-ES_tradnl" dirty="0" err="1" smtClean="0"/>
              <a:t>Extract</a:t>
            </a:r>
            <a:r>
              <a:rPr lang="es-ES_tradnl" dirty="0" smtClean="0"/>
              <a:t>, </a:t>
            </a:r>
            <a:r>
              <a:rPr lang="es-ES_tradnl" dirty="0" err="1" smtClean="0"/>
              <a:t>transform</a:t>
            </a:r>
            <a:r>
              <a:rPr lang="es-ES_tradnl" dirty="0" smtClean="0"/>
              <a:t>, load)</a:t>
            </a:r>
          </a:p>
          <a:p>
            <a:pPr lvl="1"/>
            <a:r>
              <a:rPr lang="es-ES_tradnl" dirty="0" smtClean="0"/>
              <a:t>EAI (Enterprise </a:t>
            </a:r>
            <a:r>
              <a:rPr lang="es-ES_tradnl" dirty="0" err="1" smtClean="0"/>
              <a:t>Application</a:t>
            </a:r>
            <a:r>
              <a:rPr lang="es-ES_tradnl" dirty="0" smtClean="0"/>
              <a:t> </a:t>
            </a:r>
            <a:r>
              <a:rPr lang="es-ES_tradnl" dirty="0" err="1" smtClean="0"/>
              <a:t>Integration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SOA (</a:t>
            </a:r>
            <a:r>
              <a:rPr lang="es-ES_tradnl" dirty="0" err="1" smtClean="0"/>
              <a:t>Service-Oriented</a:t>
            </a:r>
            <a:r>
              <a:rPr lang="es-ES_tradnl" dirty="0" smtClean="0"/>
              <a:t> </a:t>
            </a:r>
            <a:r>
              <a:rPr lang="es-ES_tradnl" dirty="0" err="1" smtClean="0"/>
              <a:t>Architecture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ESB (Enterprise </a:t>
            </a:r>
            <a:r>
              <a:rPr lang="es-ES_tradnl" dirty="0" err="1" smtClean="0"/>
              <a:t>Service</a:t>
            </a:r>
            <a:r>
              <a:rPr lang="es-ES_tradnl" dirty="0" smtClean="0"/>
              <a:t> Bus)</a:t>
            </a:r>
          </a:p>
          <a:p>
            <a:r>
              <a:rPr lang="es-ES_tradnl" dirty="0" smtClean="0"/>
              <a:t>Soluciones de integración que a menudo implican a toda la organización o una parte significativa de la misma.</a:t>
            </a:r>
          </a:p>
          <a:p>
            <a:r>
              <a:rPr lang="es-ES_tradnl" dirty="0" smtClean="0"/>
              <a:t>Pueden proporcionar una capa de abstracción de datos común que luego puede ser utilizada por ETL o aplicaciones integradas vía EAI.</a:t>
            </a:r>
          </a:p>
          <a:p>
            <a:r>
              <a:rPr lang="es-ES_tradnl" dirty="0" smtClean="0"/>
              <a:t>Sin embargo, resulta complicado crear una solución centralizada que acomode todas las necesidades de una organización.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Integración de datos ad hoc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A veces denominada punto a punto (</a:t>
            </a:r>
            <a:r>
              <a:rPr lang="es-ES_tradnl" dirty="0" err="1" smtClean="0"/>
              <a:t>point</a:t>
            </a:r>
            <a:r>
              <a:rPr lang="es-ES_tradnl" dirty="0" smtClean="0"/>
              <a:t>-to-</a:t>
            </a:r>
            <a:r>
              <a:rPr lang="es-ES_tradnl" dirty="0" err="1" smtClean="0"/>
              <a:t>point</a:t>
            </a:r>
            <a:r>
              <a:rPr lang="es-ES_tradnl" dirty="0" smtClean="0"/>
              <a:t> data </a:t>
            </a:r>
            <a:r>
              <a:rPr lang="es-ES_tradnl" dirty="0" err="1" smtClean="0"/>
              <a:t>integration</a:t>
            </a:r>
            <a:r>
              <a:rPr lang="es-ES_tradnl" dirty="0" smtClean="0"/>
              <a:t>) o de borde (</a:t>
            </a:r>
            <a:r>
              <a:rPr lang="es-ES_tradnl" dirty="0" err="1" smtClean="0"/>
              <a:t>edge</a:t>
            </a:r>
            <a:r>
              <a:rPr lang="es-ES_tradnl" dirty="0" smtClean="0"/>
              <a:t> data </a:t>
            </a:r>
            <a:r>
              <a:rPr lang="es-ES_tradnl" dirty="0" err="1" smtClean="0"/>
              <a:t>integration</a:t>
            </a:r>
            <a:r>
              <a:rPr lang="es-ES_tradnl" dirty="0" smtClean="0"/>
              <a:t>).</a:t>
            </a:r>
          </a:p>
          <a:p>
            <a:r>
              <a:rPr lang="es-ES_tradnl" dirty="0" smtClean="0"/>
              <a:t>Sirve para propósitos o procesos concretos en contraste con la centralizada.</a:t>
            </a:r>
          </a:p>
          <a:p>
            <a:r>
              <a:rPr lang="es-ES_tradnl" dirty="0" smtClean="0"/>
              <a:t>Se suele apoyar con frecuencia en scripts creados ex profeso.</a:t>
            </a:r>
          </a:p>
          <a:p>
            <a:r>
              <a:rPr lang="es-ES_tradnl" dirty="0" smtClean="0"/>
              <a:t>Ejemplos:</a:t>
            </a:r>
          </a:p>
          <a:p>
            <a:pPr lvl="1"/>
            <a:r>
              <a:rPr lang="es-ES_tradnl" dirty="0" smtClean="0"/>
              <a:t>Extraer datos de un repositorio para crear hojas de cálculos o informes ad hoc</a:t>
            </a:r>
          </a:p>
          <a:p>
            <a:pPr lvl="1"/>
            <a:r>
              <a:rPr lang="es-ES_tradnl" dirty="0" smtClean="0"/>
              <a:t>Combinar datos de servicios web.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Ejemplo: Integración de datos en estudios médicos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Retrospectivo: Compilación de datos de estudios anteriores</a:t>
            </a:r>
          </a:p>
          <a:p>
            <a:pPr lvl="1"/>
            <a:r>
              <a:rPr lang="es-ES_tradnl" dirty="0" smtClean="0"/>
              <a:t>Para nuevos estudios</a:t>
            </a:r>
          </a:p>
          <a:p>
            <a:pPr lvl="1"/>
            <a:r>
              <a:rPr lang="es-ES_tradnl" dirty="0" smtClean="0"/>
              <a:t>Creación y curación de colecciones de datos</a:t>
            </a:r>
          </a:p>
          <a:p>
            <a:r>
              <a:rPr lang="es-ES_tradnl" dirty="0" smtClean="0"/>
              <a:t>Problemas:</a:t>
            </a:r>
          </a:p>
          <a:p>
            <a:pPr lvl="1"/>
            <a:r>
              <a:rPr lang="es-ES_tradnl" dirty="0" smtClean="0"/>
              <a:t>Datos generados para distintos estudios</a:t>
            </a:r>
          </a:p>
          <a:p>
            <a:pPr lvl="2"/>
            <a:r>
              <a:rPr lang="es-ES_tradnl" dirty="0" smtClean="0"/>
              <a:t>Esquemas distintos</a:t>
            </a:r>
          </a:p>
          <a:p>
            <a:pPr lvl="2"/>
            <a:r>
              <a:rPr lang="es-ES_tradnl" dirty="0" smtClean="0"/>
              <a:t>Tecnologías distintas</a:t>
            </a:r>
          </a:p>
          <a:p>
            <a:pPr lvl="2"/>
            <a:r>
              <a:rPr lang="es-ES_tradnl" dirty="0" smtClean="0"/>
              <a:t>Semántica distinta</a:t>
            </a:r>
          </a:p>
          <a:p>
            <a:pPr lvl="1"/>
            <a:r>
              <a:rPr lang="es-ES_tradnl" dirty="0" smtClean="0"/>
              <a:t>Falta de documentación</a:t>
            </a:r>
          </a:p>
          <a:p>
            <a:r>
              <a:rPr lang="es-ES_tradnl" dirty="0" smtClean="0"/>
              <a:t>Necesario asociar datos de fuentes distintas</a:t>
            </a:r>
          </a:p>
          <a:p>
            <a:r>
              <a:rPr lang="es-ES_tradnl" dirty="0" smtClean="0"/>
              <a:t>Desidentificación</a:t>
            </a:r>
          </a:p>
          <a:p>
            <a:pPr lvl="1"/>
            <a:r>
              <a:rPr lang="es-ES_tradnl" dirty="0" smtClean="0"/>
              <a:t>El nivel depende del objetivo</a:t>
            </a:r>
          </a:p>
          <a:p>
            <a:pPr lvl="1"/>
            <a:r>
              <a:rPr lang="es-ES_tradnl" dirty="0" smtClean="0"/>
              <a:t>Mayor si es para publicar los datos</a:t>
            </a:r>
          </a:p>
          <a:p>
            <a:endParaRPr lang="es-ES_tradnl" dirty="0" smtClean="0"/>
          </a:p>
          <a:p>
            <a:pPr lvl="1"/>
            <a:endParaRPr lang="es-ES_tradnl" dirty="0" smtClean="0"/>
          </a:p>
          <a:p>
            <a:pPr lvl="2"/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4E34-679B-466E-B694-B056F68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5CF54-0AE1-4F5F-A8C2-777D118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Introducción</a:t>
            </a:r>
          </a:p>
          <a:p>
            <a:r>
              <a:rPr lang="es-ES" sz="2800" dirty="0" smtClean="0"/>
              <a:t>Bases de datos distribuidas</a:t>
            </a:r>
          </a:p>
          <a:p>
            <a:r>
              <a:rPr lang="es-ES" sz="2800" b="1" dirty="0"/>
              <a:t>Integración de </a:t>
            </a:r>
            <a:r>
              <a:rPr lang="es-ES" sz="2800" b="1" dirty="0" smtClean="0"/>
              <a:t>datos</a:t>
            </a:r>
          </a:p>
          <a:p>
            <a:pPr lvl="1"/>
            <a:r>
              <a:rPr lang="es-ES" sz="2500" b="1" dirty="0" smtClean="0"/>
              <a:t>ETL</a:t>
            </a:r>
          </a:p>
          <a:p>
            <a:pPr lvl="1"/>
            <a:r>
              <a:rPr lang="es-ES" sz="2500" dirty="0" smtClean="0"/>
              <a:t>Sistemas de integración de datos</a:t>
            </a:r>
            <a:endParaRPr lang="es-ES" sz="2500" dirty="0"/>
          </a:p>
          <a:p>
            <a:r>
              <a:rPr lang="es-ES" sz="2800" dirty="0" smtClean="0"/>
              <a:t>ETL</a:t>
            </a:r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CABA6-B171-4764-BBBC-36C48339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</p:spPr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Acrónimo inglés: </a:t>
            </a:r>
            <a:r>
              <a:rPr lang="es-ES_tradnl" dirty="0" err="1" smtClean="0"/>
              <a:t>Extract</a:t>
            </a:r>
            <a:r>
              <a:rPr lang="es-ES_tradnl" dirty="0" smtClean="0"/>
              <a:t>, </a:t>
            </a:r>
            <a:r>
              <a:rPr lang="es-ES_tradnl" dirty="0" err="1" smtClean="0"/>
              <a:t>Transform</a:t>
            </a:r>
            <a:r>
              <a:rPr lang="es-ES_tradnl" dirty="0" smtClean="0"/>
              <a:t>, Load.</a:t>
            </a:r>
          </a:p>
          <a:p>
            <a:r>
              <a:rPr lang="es-ES_tradnl" dirty="0" smtClean="0"/>
              <a:t>Se hizo popular en los años 70. </a:t>
            </a:r>
          </a:p>
          <a:p>
            <a:pPr lvl="1"/>
            <a:r>
              <a:rPr lang="es-ES_tradnl" dirty="0" smtClean="0"/>
              <a:t>Debido al incremento en el uso de diferentes almacenes de datos dentro de la misma organización.</a:t>
            </a:r>
          </a:p>
          <a:p>
            <a:r>
              <a:rPr lang="es-ES_tradnl" dirty="0" smtClean="0"/>
              <a:t>Es un termino usado en la industria para referirse al movimiento de datos y su transformación.</a:t>
            </a:r>
          </a:p>
          <a:p>
            <a:pPr lvl="1"/>
            <a:r>
              <a:rPr lang="es-ES_tradnl" dirty="0" smtClean="0"/>
              <a:t>Procesos estandarizados.</a:t>
            </a:r>
          </a:p>
          <a:p>
            <a:r>
              <a:rPr lang="es-ES_tradnl" dirty="0" smtClean="0"/>
              <a:t>Se suele ejecutar como trabajos </a:t>
            </a:r>
            <a:r>
              <a:rPr lang="es-ES_tradnl" i="1" dirty="0" err="1" smtClean="0"/>
              <a:t>batch</a:t>
            </a:r>
            <a:r>
              <a:rPr lang="es-ES_tradnl" dirty="0" smtClean="0"/>
              <a:t>. </a:t>
            </a:r>
          </a:p>
          <a:p>
            <a:pPr lvl="1"/>
            <a:r>
              <a:rPr lang="es-ES_tradnl" dirty="0" smtClean="0"/>
              <a:t>Frecuentemente en paralelo.</a:t>
            </a:r>
          </a:p>
          <a:p>
            <a:r>
              <a:rPr lang="es-ES_tradnl" dirty="0" smtClean="0"/>
              <a:t>Existen herramientas ETL para simplificar la tarea.</a:t>
            </a:r>
          </a:p>
          <a:p>
            <a:pPr lvl="1"/>
            <a:r>
              <a:rPr lang="es-ES_tradnl" dirty="0" smtClean="0"/>
              <a:t>Puede ser configurada y ejecutada por personas sin grandes conocimientos técnicos.</a:t>
            </a:r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Contenidos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Introducción a la integración de datos</a:t>
            </a:r>
          </a:p>
          <a:p>
            <a:r>
              <a:rPr lang="es-ES_tradnl" sz="3200" dirty="0" smtClean="0"/>
              <a:t>Comparación de cadenas de caracteres</a:t>
            </a:r>
          </a:p>
          <a:p>
            <a:r>
              <a:rPr lang="es-ES_tradnl" sz="3200" dirty="0" smtClean="0"/>
              <a:t>Mapeado de esquemas</a:t>
            </a:r>
          </a:p>
          <a:p>
            <a:r>
              <a:rPr lang="es-ES_tradnl" sz="3200" dirty="0" smtClean="0"/>
              <a:t>ETL</a:t>
            </a:r>
          </a:p>
          <a:p>
            <a:endParaRPr lang="es-ES_trad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vida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ETL</a:t>
            </a:r>
            <a:endParaRPr lang="es-ES_trad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" y="1042988"/>
            <a:ext cx="7431484" cy="5000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84914" y="502110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Domain</a:t>
            </a:r>
            <a:r>
              <a:rPr lang="es-ES_tradnl" dirty="0"/>
              <a:t>, https://en.wikipedia.org/w/index.php?curid=4780404</a:t>
            </a:r>
          </a:p>
        </p:txBody>
      </p:sp>
    </p:spTree>
    <p:extLst>
      <p:ext uri="{BB962C8B-B14F-4D97-AF65-F5344CB8AC3E}">
        <p14:creationId xmlns:p14="http://schemas.microsoft.com/office/powerpoint/2010/main" val="7701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ELT	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Proceso alternativo en el cual se invierte el orden de los dos últimos pasos.</a:t>
            </a:r>
          </a:p>
          <a:p>
            <a:r>
              <a:rPr lang="es-ES_tradnl" dirty="0" err="1" smtClean="0"/>
              <a:t>Extract</a:t>
            </a:r>
            <a:r>
              <a:rPr lang="es-ES_tradnl" dirty="0" smtClean="0"/>
              <a:t>, Load, </a:t>
            </a:r>
            <a:r>
              <a:rPr lang="es-ES_tradnl" dirty="0" err="1" smtClean="0"/>
              <a:t>Transform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Propuesto principalmente por Oracle.</a:t>
            </a:r>
          </a:p>
          <a:p>
            <a:r>
              <a:rPr lang="es-ES_tradnl" dirty="0" smtClean="0"/>
              <a:t>Las manipulaciones se realizan en la base de datos destino.</a:t>
            </a:r>
          </a:p>
          <a:p>
            <a:r>
              <a:rPr lang="es-ES_tradnl" dirty="0" smtClean="0"/>
              <a:t>Posibles ventajas de rendimiento debido al paralelismo inherente del motor de base de datos. </a:t>
            </a:r>
          </a:p>
          <a:p>
            <a:pPr lvl="1"/>
            <a:r>
              <a:rPr lang="es-ES_tradnl" dirty="0" smtClean="0"/>
              <a:t>Adecuado para grandes volúmenes de datos</a:t>
            </a:r>
          </a:p>
          <a:p>
            <a:pPr lvl="1"/>
            <a:r>
              <a:rPr lang="es-ES_tradnl" dirty="0" smtClean="0"/>
              <a:t>En particular cuando se tiene el mismo sistema de bases de datos en las fuentes y en el destino.</a:t>
            </a:r>
          </a:p>
          <a:p>
            <a:r>
              <a:rPr lang="es-ES_tradnl" dirty="0" smtClean="0"/>
              <a:t>Por otro lado incrementa el riesgo de dependencia de un proveedor particular.</a:t>
            </a:r>
          </a:p>
          <a:p>
            <a:r>
              <a:rPr lang="es-ES_tradnl" dirty="0" smtClean="0"/>
              <a:t>Necesita una base de datos destino con grandes capacidades.</a:t>
            </a:r>
          </a:p>
          <a:p>
            <a:pPr marL="0" indent="0">
              <a:buNone/>
            </a:pP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4E34-679B-466E-B694-B056F68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5CF54-0AE1-4F5F-A8C2-777D118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Introducción</a:t>
            </a:r>
          </a:p>
          <a:p>
            <a:r>
              <a:rPr lang="es-ES" sz="2800" dirty="0" smtClean="0"/>
              <a:t>Bases de datos distribuidas</a:t>
            </a:r>
          </a:p>
          <a:p>
            <a:r>
              <a:rPr lang="es-ES" sz="2800" b="1" dirty="0"/>
              <a:t>Integración de </a:t>
            </a:r>
            <a:r>
              <a:rPr lang="es-ES" sz="2800" b="1" dirty="0" smtClean="0"/>
              <a:t>datos</a:t>
            </a:r>
          </a:p>
          <a:p>
            <a:pPr lvl="1"/>
            <a:r>
              <a:rPr lang="es-ES" sz="2500" dirty="0" smtClean="0"/>
              <a:t>ETL</a:t>
            </a:r>
          </a:p>
          <a:p>
            <a:pPr lvl="1"/>
            <a:r>
              <a:rPr lang="es-ES" sz="2500" b="1" dirty="0" smtClean="0"/>
              <a:t>Sistemas de integración de datos</a:t>
            </a:r>
            <a:endParaRPr lang="es-ES" sz="2500" b="1" dirty="0"/>
          </a:p>
          <a:p>
            <a:r>
              <a:rPr lang="es-ES" sz="2800" dirty="0" smtClean="0"/>
              <a:t>ETL</a:t>
            </a:r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CABA6-B171-4764-BBBC-36C48339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</p:spPr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Sistemas de Integración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Desde los años 80 se han venido diseñando sistemas para hacer interoperables bases de datos heterogéneas.</a:t>
            </a:r>
          </a:p>
          <a:p>
            <a:pPr lvl="1"/>
            <a:r>
              <a:rPr lang="es-ES_tradnl" dirty="0" smtClean="0"/>
              <a:t>En principio con esquemas tipo ETL.</a:t>
            </a:r>
          </a:p>
          <a:p>
            <a:pPr lvl="1"/>
            <a:r>
              <a:rPr lang="es-ES_tradnl" dirty="0" smtClean="0"/>
              <a:t>En el siglo XXI se han ido popularizando los métodos que proveen una interfaz de consulta unificada.</a:t>
            </a:r>
          </a:p>
          <a:p>
            <a:pPr lvl="1"/>
            <a:r>
              <a:rPr lang="es-ES_tradnl" dirty="0" smtClean="0"/>
              <a:t>Se utiliza un esquema de bases de datos (</a:t>
            </a:r>
            <a:r>
              <a:rPr lang="es-ES_tradnl" i="1" dirty="0" smtClean="0"/>
              <a:t>global </a:t>
            </a:r>
            <a:r>
              <a:rPr lang="es-ES_tradnl" i="1" dirty="0" err="1" smtClean="0"/>
              <a:t>or</a:t>
            </a:r>
            <a:r>
              <a:rPr lang="es-ES_tradnl" i="1" dirty="0" smtClean="0"/>
              <a:t> </a:t>
            </a:r>
            <a:r>
              <a:rPr lang="es-ES_tradnl" i="1" dirty="0" err="1" smtClean="0"/>
              <a:t>mediated</a:t>
            </a:r>
            <a:r>
              <a:rPr lang="es-ES_tradnl" i="1" dirty="0" smtClean="0"/>
              <a:t> </a:t>
            </a:r>
            <a:r>
              <a:rPr lang="es-ES_tradnl" i="1" dirty="0" err="1" smtClean="0"/>
              <a:t>schema</a:t>
            </a:r>
            <a:r>
              <a:rPr lang="es-ES_tradnl" dirty="0" smtClean="0"/>
              <a:t>) que sirve de intermediario entre las fuentes de datos y el usuario.</a:t>
            </a:r>
          </a:p>
          <a:p>
            <a:pPr lvl="1"/>
            <a:r>
              <a:rPr lang="es-ES_tradnl" dirty="0" smtClean="0"/>
              <a:t>Permite obtener datos de las fuentes originales sin un proceso de carga tipo ETL.</a:t>
            </a:r>
          </a:p>
          <a:p>
            <a:r>
              <a:rPr lang="es-ES_tradnl" dirty="0" smtClean="0"/>
              <a:t>Más adecuado para datos que se actualizan frecuentemente. </a:t>
            </a:r>
          </a:p>
          <a:p>
            <a:pPr lvl="1"/>
            <a:r>
              <a:rPr lang="es-ES_tradnl" dirty="0" smtClean="0"/>
              <a:t>Consultas sobre los datos originales en tiempo real.</a:t>
            </a:r>
          </a:p>
          <a:p>
            <a:r>
              <a:rPr lang="es-ES_tradnl" dirty="0" smtClean="0"/>
              <a:t>Más flexible para añadir fuentes.</a:t>
            </a:r>
          </a:p>
          <a:p>
            <a:r>
              <a:rPr lang="es-ES_tradnl" dirty="0" smtClean="0"/>
              <a:t>El objetivo es proporcionar un acceso uniforme a un conjunto de fuentes de datos autónomas y heterogéneas.</a:t>
            </a:r>
          </a:p>
          <a:p>
            <a:pPr marL="685800" lvl="2" indent="0">
              <a:buNone/>
            </a:pPr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Integration Systems</a:t>
            </a:r>
            <a:endParaRPr lang="es-ES_trad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042988"/>
            <a:ext cx="6667499" cy="5000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11815" y="5589878"/>
            <a:ext cx="5950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Domain</a:t>
            </a:r>
            <a:r>
              <a:rPr lang="es-ES_tradnl" dirty="0"/>
              <a:t>, https://en.wikipedia.org/w/index.php?curid=4780413</a:t>
            </a:r>
          </a:p>
        </p:txBody>
      </p:sp>
    </p:spTree>
    <p:extLst>
      <p:ext uri="{BB962C8B-B14F-4D97-AF65-F5344CB8AC3E}">
        <p14:creationId xmlns:p14="http://schemas.microsoft.com/office/powerpoint/2010/main" val="33545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Integration Systems: </a:t>
            </a:r>
            <a:r>
              <a:rPr lang="en-GB" dirty="0" err="1" smtClean="0"/>
              <a:t>funcionamiento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El usuario envía una consulta (</a:t>
            </a:r>
            <a:r>
              <a:rPr lang="es-ES_tradnl" i="1" dirty="0" err="1" smtClean="0"/>
              <a:t>query</a:t>
            </a:r>
            <a:r>
              <a:rPr lang="es-ES_tradnl" dirty="0" smtClean="0"/>
              <a:t>) al DIS usando las relaciones y atributos definidas en el </a:t>
            </a:r>
            <a:r>
              <a:rPr lang="es-ES_tradnl" i="1" dirty="0" err="1" smtClean="0"/>
              <a:t>mediated</a:t>
            </a:r>
            <a:r>
              <a:rPr lang="es-ES_tradnl" i="1" dirty="0" smtClean="0"/>
              <a:t> </a:t>
            </a:r>
            <a:r>
              <a:rPr lang="es-ES_tradnl" i="1" dirty="0" err="1" smtClean="0"/>
              <a:t>schema</a:t>
            </a:r>
            <a:r>
              <a:rPr lang="es-ES_tradnl" dirty="0" smtClean="0"/>
              <a:t>. </a:t>
            </a:r>
          </a:p>
          <a:p>
            <a:r>
              <a:rPr lang="es-ES_tradnl" dirty="0" smtClean="0"/>
              <a:t>El Sistema reformula la consulta original convirtiéndola en consultas nativas para cada una de las distintas fuentes integradas.</a:t>
            </a:r>
          </a:p>
          <a:p>
            <a:r>
              <a:rPr lang="es-ES_tradnl" dirty="0" smtClean="0"/>
              <a:t>El resultado de la reformulación se denomina </a:t>
            </a:r>
            <a:r>
              <a:rPr lang="es-ES_tradnl" i="1" dirty="0" err="1" smtClean="0"/>
              <a:t>logical</a:t>
            </a:r>
            <a:r>
              <a:rPr lang="es-ES_tradnl" i="1" dirty="0" smtClean="0"/>
              <a:t> </a:t>
            </a:r>
            <a:r>
              <a:rPr lang="es-ES_tradnl" i="1" dirty="0" err="1" smtClean="0"/>
              <a:t>query</a:t>
            </a:r>
            <a:r>
              <a:rPr lang="es-ES_tradnl" i="1" dirty="0" smtClean="0"/>
              <a:t> plan</a:t>
            </a:r>
            <a:r>
              <a:rPr lang="es-ES_tradnl" dirty="0" smtClean="0"/>
              <a:t> (a semejanza de las bases de datos relacionales).</a:t>
            </a:r>
          </a:p>
          <a:p>
            <a:r>
              <a:rPr lang="es-ES_tradnl" dirty="0" smtClean="0"/>
              <a:t>El </a:t>
            </a:r>
            <a:r>
              <a:rPr lang="es-ES_tradnl" i="1" dirty="0" err="1" smtClean="0"/>
              <a:t>logical</a:t>
            </a:r>
            <a:r>
              <a:rPr lang="es-ES_tradnl" i="1" dirty="0" smtClean="0"/>
              <a:t> </a:t>
            </a:r>
            <a:r>
              <a:rPr lang="es-ES_tradnl" i="1" dirty="0" err="1" smtClean="0"/>
              <a:t>query</a:t>
            </a:r>
            <a:r>
              <a:rPr lang="es-ES_tradnl" i="1" dirty="0" smtClean="0"/>
              <a:t> plan </a:t>
            </a:r>
            <a:r>
              <a:rPr lang="es-ES_tradnl" dirty="0" smtClean="0"/>
              <a:t>se optimiza para cada fuente.</a:t>
            </a:r>
          </a:p>
          <a:p>
            <a:r>
              <a:rPr lang="es-ES_tradnl" dirty="0" smtClean="0"/>
              <a:t>Los resultados de la ejecución en las distintas fuentes se adaptan al </a:t>
            </a:r>
            <a:r>
              <a:rPr lang="es-ES_tradnl" i="1" dirty="0" err="1" smtClean="0"/>
              <a:t>mediated</a:t>
            </a:r>
            <a:r>
              <a:rPr lang="es-ES_tradnl" i="1" dirty="0" smtClean="0"/>
              <a:t> </a:t>
            </a:r>
            <a:r>
              <a:rPr lang="es-ES_tradnl" i="1" dirty="0" err="1" smtClean="0"/>
              <a:t>schema</a:t>
            </a:r>
            <a:r>
              <a:rPr lang="es-ES_tradnl" i="1" dirty="0" smtClean="0"/>
              <a:t> </a:t>
            </a:r>
            <a:r>
              <a:rPr lang="es-ES_tradnl" dirty="0" smtClean="0"/>
              <a:t>y se agregan.</a:t>
            </a:r>
          </a:p>
          <a:p>
            <a:r>
              <a:rPr lang="es-ES_tradnl" dirty="0" smtClean="0"/>
              <a:t>Además de información sobre las fuentes y el mapeado es necesario disponer de información sobre:</a:t>
            </a:r>
          </a:p>
          <a:p>
            <a:pPr lvl="1"/>
            <a:r>
              <a:rPr lang="es-ES_tradnl" dirty="0" smtClean="0"/>
              <a:t>Optimización.</a:t>
            </a:r>
          </a:p>
          <a:p>
            <a:pPr lvl="1"/>
            <a:r>
              <a:rPr lang="es-ES_tradnl" dirty="0" smtClean="0"/>
              <a:t>Completitud de las fuentes.</a:t>
            </a:r>
          </a:p>
          <a:p>
            <a:pPr lvl="1"/>
            <a:r>
              <a:rPr lang="es-ES_tradnl" dirty="0" smtClean="0"/>
              <a:t>Patrones de acceso ilegales.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4E34-679B-466E-B694-B056F68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5CF54-0AE1-4F5F-A8C2-777D118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Introducción</a:t>
            </a:r>
          </a:p>
          <a:p>
            <a:r>
              <a:rPr lang="es-ES" sz="2800" dirty="0" smtClean="0"/>
              <a:t>Bases de datos distribuidas</a:t>
            </a:r>
          </a:p>
          <a:p>
            <a:r>
              <a:rPr lang="es-ES" sz="2800" dirty="0"/>
              <a:t>Integración de </a:t>
            </a:r>
            <a:r>
              <a:rPr lang="es-ES" sz="2800" dirty="0" smtClean="0"/>
              <a:t>datos</a:t>
            </a:r>
          </a:p>
          <a:p>
            <a:pPr lvl="1"/>
            <a:r>
              <a:rPr lang="es-ES" sz="2500" dirty="0" smtClean="0"/>
              <a:t>ETL</a:t>
            </a:r>
          </a:p>
          <a:p>
            <a:pPr lvl="1"/>
            <a:r>
              <a:rPr lang="es-ES" sz="2500" dirty="0" smtClean="0"/>
              <a:t>Sistemas de integración de datos</a:t>
            </a:r>
            <a:endParaRPr lang="es-ES" sz="2500" dirty="0"/>
          </a:p>
          <a:p>
            <a:r>
              <a:rPr lang="es-ES" sz="2800" b="1" dirty="0" smtClean="0"/>
              <a:t>ETL</a:t>
            </a:r>
            <a:endParaRPr lang="es-ES" sz="2800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CABA6-B171-4764-BBBC-36C48339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</p:spPr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5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s-ES_tradnl" dirty="0" smtClean="0"/>
              <a:t>ETL</a:t>
            </a:r>
            <a:endParaRPr lang="en-US" altLang="es-ES_tradnl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466560"/>
            <a:r>
              <a:rPr lang="es-ES_tradnl" altLang="es-ES_tradnl" dirty="0" smtClean="0"/>
              <a:t>Una herramienta ETL puede consistir en una aplicación o conjunto de aplicaciones </a:t>
            </a:r>
          </a:p>
          <a:p>
            <a:pPr marL="809460" lvl="1"/>
            <a:r>
              <a:rPr lang="es-ES_tradnl" altLang="es-ES_tradnl" dirty="0" smtClean="0"/>
              <a:t>Extrae datos de varias fuentes de datos</a:t>
            </a:r>
          </a:p>
          <a:p>
            <a:pPr marL="1152360" lvl="2"/>
            <a:r>
              <a:rPr lang="es-ES_tradnl" altLang="es-ES_tradnl" dirty="0" smtClean="0"/>
              <a:t>Bases de datos</a:t>
            </a:r>
          </a:p>
          <a:p>
            <a:pPr marL="1152360" lvl="2"/>
            <a:r>
              <a:rPr lang="es-ES_tradnl" altLang="es-ES_tradnl" dirty="0" smtClean="0"/>
              <a:t>Otro tipo de fuentes, dependiendo de la herramientas</a:t>
            </a:r>
          </a:p>
          <a:p>
            <a:pPr marL="809460" lvl="1"/>
            <a:r>
              <a:rPr lang="es-ES_tradnl" altLang="es-ES_tradnl" dirty="0" smtClean="0"/>
              <a:t>Transforma los datos</a:t>
            </a:r>
          </a:p>
          <a:p>
            <a:pPr marL="1152360" lvl="2"/>
            <a:r>
              <a:rPr lang="es-ES_tradnl" altLang="es-ES_tradnl" dirty="0" smtClean="0"/>
              <a:t>Realiza cálculos</a:t>
            </a:r>
          </a:p>
          <a:p>
            <a:pPr marL="1152360" lvl="2"/>
            <a:r>
              <a:rPr lang="es-ES_tradnl" altLang="es-ES_tradnl" dirty="0" smtClean="0"/>
              <a:t>Concatena o separa cadenas de caracteres</a:t>
            </a:r>
          </a:p>
          <a:p>
            <a:pPr marL="1152360" lvl="2"/>
            <a:r>
              <a:rPr lang="es-ES_tradnl" altLang="es-ES_tradnl" dirty="0" smtClean="0"/>
              <a:t>Etc.</a:t>
            </a:r>
          </a:p>
          <a:p>
            <a:pPr marL="809460" lvl="1"/>
            <a:r>
              <a:rPr lang="es-ES_tradnl" altLang="es-ES_tradnl" dirty="0" smtClean="0"/>
              <a:t>Carga los datos en el sistema destino</a:t>
            </a:r>
          </a:p>
          <a:p>
            <a:pPr marL="466560"/>
            <a:r>
              <a:rPr lang="es-ES_tradnl" altLang="es-ES_tradnl" dirty="0" smtClean="0"/>
              <a:t>Proporciona una vista consolidada para soporte de decisiones y otras aplicaciones</a:t>
            </a:r>
          </a:p>
          <a:p>
            <a:pPr marL="466560"/>
            <a:r>
              <a:rPr lang="es-ES_tradnl" altLang="es-ES_tradnl" dirty="0" smtClean="0"/>
              <a:t>Codifica y reúsa procesos que mueven y transforman datos sin requerir escribir código o </a:t>
            </a:r>
            <a:r>
              <a:rPr lang="es-ES_tradnl" altLang="es-ES_tradnl" i="1" dirty="0" smtClean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32752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Usos de ETL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Creación de:</a:t>
            </a:r>
          </a:p>
          <a:p>
            <a:pPr lvl="1"/>
            <a:r>
              <a:rPr lang="es-ES_tradnl" dirty="0" smtClean="0"/>
              <a:t>Almacenes de datos (Data </a:t>
            </a:r>
            <a:r>
              <a:rPr lang="es-ES_tradnl" dirty="0" err="1" smtClean="0"/>
              <a:t>Warehouses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Almacenes de datos operacionales (</a:t>
            </a:r>
            <a:r>
              <a:rPr lang="es-ES_tradnl" dirty="0" err="1" smtClean="0"/>
              <a:t>Operational</a:t>
            </a:r>
            <a:r>
              <a:rPr lang="es-ES_tradnl" dirty="0" smtClean="0"/>
              <a:t> Data </a:t>
            </a:r>
            <a:r>
              <a:rPr lang="es-ES_tradnl" dirty="0" err="1" smtClean="0"/>
              <a:t>Stores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Data </a:t>
            </a:r>
            <a:r>
              <a:rPr lang="es-ES_tradnl" dirty="0" err="1" smtClean="0"/>
              <a:t>Marts</a:t>
            </a:r>
            <a:endParaRPr lang="es-ES_tradnl" dirty="0" smtClean="0"/>
          </a:p>
          <a:p>
            <a:pPr lvl="1"/>
            <a:r>
              <a:rPr lang="es-ES_tradnl" dirty="0" smtClean="0"/>
              <a:t>Data </a:t>
            </a:r>
            <a:r>
              <a:rPr lang="es-ES_tradnl" dirty="0" err="1" smtClean="0"/>
              <a:t>Hubs</a:t>
            </a:r>
            <a:endParaRPr lang="es-ES_tradnl" dirty="0" smtClean="0"/>
          </a:p>
          <a:p>
            <a:pPr lvl="1"/>
            <a:r>
              <a:rPr lang="es-ES_tradnl" dirty="0" smtClean="0"/>
              <a:t>Data </a:t>
            </a:r>
            <a:r>
              <a:rPr lang="es-ES_tradnl" dirty="0" err="1" smtClean="0"/>
              <a:t>Lakes</a:t>
            </a:r>
            <a:endParaRPr lang="es-ES_tradnl" dirty="0" smtClean="0"/>
          </a:p>
          <a:p>
            <a:r>
              <a:rPr lang="es-ES_tradnl" dirty="0" smtClean="0"/>
              <a:t>Integración de datos ad hoc</a:t>
            </a:r>
          </a:p>
          <a:p>
            <a:r>
              <a:rPr lang="es-ES_tradnl" dirty="0" smtClean="0"/>
              <a:t>Migración de datos</a:t>
            </a:r>
          </a:p>
          <a:p>
            <a:r>
              <a:rPr lang="es-ES_tradnl" dirty="0" smtClean="0"/>
              <a:t>Master data </a:t>
            </a:r>
            <a:r>
              <a:rPr lang="es-ES_tradnl" dirty="0" err="1" smtClean="0"/>
              <a:t>management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Introducción a la Integración de datos 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13 de diciembre de 2019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25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Ciclo ETL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Inicio ciclo</a:t>
            </a:r>
          </a:p>
          <a:p>
            <a:r>
              <a:rPr lang="es-ES_tradnl" dirty="0" smtClean="0"/>
              <a:t>Construcción datos de referencia</a:t>
            </a:r>
          </a:p>
          <a:p>
            <a:r>
              <a:rPr lang="es-ES_tradnl" dirty="0" smtClean="0"/>
              <a:t>Extracción de datos de las fuentes</a:t>
            </a:r>
          </a:p>
          <a:p>
            <a:pPr lvl="1"/>
            <a:r>
              <a:rPr lang="es-ES_tradnl" dirty="0" smtClean="0"/>
              <a:t>Almacenar en un área temporal</a:t>
            </a:r>
          </a:p>
          <a:p>
            <a:r>
              <a:rPr lang="es-ES_tradnl" dirty="0" smtClean="0"/>
              <a:t>Validación</a:t>
            </a:r>
          </a:p>
          <a:p>
            <a:r>
              <a:rPr lang="es-ES_tradnl" dirty="0" smtClean="0"/>
              <a:t>Limpieza</a:t>
            </a:r>
          </a:p>
          <a:p>
            <a:r>
              <a:rPr lang="es-ES_tradnl" dirty="0" smtClean="0"/>
              <a:t>Transformación</a:t>
            </a:r>
          </a:p>
          <a:p>
            <a:r>
              <a:rPr lang="es-ES_tradnl" dirty="0" smtClean="0"/>
              <a:t>Almacenamiento temporal</a:t>
            </a:r>
          </a:p>
          <a:p>
            <a:r>
              <a:rPr lang="es-ES_tradnl" dirty="0" smtClean="0"/>
              <a:t>Auditoria</a:t>
            </a:r>
          </a:p>
          <a:p>
            <a:r>
              <a:rPr lang="es-ES_tradnl" dirty="0" smtClean="0"/>
              <a:t>Carga en tablas destino</a:t>
            </a:r>
          </a:p>
          <a:p>
            <a:r>
              <a:rPr lang="es-ES_tradnl" dirty="0" smtClean="0"/>
              <a:t>Archivo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792" y="2533789"/>
            <a:ext cx="1245269" cy="61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Relational Database</a:t>
            </a:r>
          </a:p>
          <a:p>
            <a:pPr algn="ctr"/>
            <a:r>
              <a:rPr lang="en-GB" sz="1350" dirty="0"/>
              <a:t>Source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7792" y="3748979"/>
            <a:ext cx="1245269" cy="613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Non-Relational Source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3905564" y="4305801"/>
            <a:ext cx="1203158" cy="8745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Staging</a:t>
            </a:r>
          </a:p>
        </p:txBody>
      </p:sp>
      <p:sp>
        <p:nvSpPr>
          <p:cNvPr id="6" name="Oval 5"/>
          <p:cNvSpPr/>
          <p:nvPr/>
        </p:nvSpPr>
        <p:spPr>
          <a:xfrm>
            <a:off x="3448548" y="1538163"/>
            <a:ext cx="2231858" cy="1076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Transformation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5390" y="2319490"/>
            <a:ext cx="685800" cy="224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350" dirty="0"/>
              <a:t>EXTRACTION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317331" y="2319490"/>
            <a:ext cx="685800" cy="224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350" dirty="0"/>
              <a:t>LOADING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7500938" y="2840593"/>
            <a:ext cx="1203158" cy="11049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Target</a:t>
            </a:r>
          </a:p>
        </p:txBody>
      </p:sp>
      <p:cxnSp>
        <p:nvCxnSpPr>
          <p:cNvPr id="11" name="Straight Arrow Connector 10"/>
          <p:cNvCxnSpPr>
            <a:stCxn id="2" idx="3"/>
            <a:endCxn id="7" idx="1"/>
          </p:cNvCxnSpPr>
          <p:nvPr/>
        </p:nvCxnSpPr>
        <p:spPr>
          <a:xfrm>
            <a:off x="1643061" y="2840594"/>
            <a:ext cx="602329" cy="60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  <a:endCxn id="7" idx="1"/>
          </p:cNvCxnSpPr>
          <p:nvPr/>
        </p:nvCxnSpPr>
        <p:spPr>
          <a:xfrm flipV="1">
            <a:off x="1643061" y="3444444"/>
            <a:ext cx="602329" cy="61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2"/>
          </p:cNvCxnSpPr>
          <p:nvPr/>
        </p:nvCxnSpPr>
        <p:spPr>
          <a:xfrm>
            <a:off x="2888330" y="3460395"/>
            <a:ext cx="1017234" cy="128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</p:cNvCxnSpPr>
          <p:nvPr/>
        </p:nvCxnSpPr>
        <p:spPr>
          <a:xfrm flipH="1">
            <a:off x="4564476" y="2614989"/>
            <a:ext cx="1" cy="169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8" idx="1"/>
          </p:cNvCxnSpPr>
          <p:nvPr/>
        </p:nvCxnSpPr>
        <p:spPr>
          <a:xfrm flipV="1">
            <a:off x="5108722" y="3444444"/>
            <a:ext cx="1208609" cy="129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7003131" y="3444443"/>
            <a:ext cx="497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335409" y="2614990"/>
            <a:ext cx="15793" cy="174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s-ES" altLang="es-ES_tradnl" dirty="0" smtClean="0"/>
              <a:t>Pasos más importantes</a:t>
            </a:r>
            <a:endParaRPr lang="es-ES" altLang="es-ES_tradnl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466560"/>
            <a:r>
              <a:rPr lang="es-ES" altLang="es-ES_tradnl" dirty="0" smtClean="0"/>
              <a:t>Extracción: proceso de extracción de los datos en bruto de una o más fuentes que pueden ser homogéneas o heterogéneas.</a:t>
            </a:r>
          </a:p>
          <a:p>
            <a:pPr marL="466560"/>
            <a:r>
              <a:rPr lang="es-ES" altLang="es-ES_tradnl" dirty="0" smtClean="0"/>
              <a:t>Transformación: serie de procesos que manipulan los datos de forma que estos se ajusten al destino y uso deseados.</a:t>
            </a:r>
          </a:p>
          <a:p>
            <a:pPr marL="809460" lvl="1"/>
            <a:r>
              <a:rPr lang="es-ES" altLang="es-ES_tradnl" dirty="0" smtClean="0"/>
              <a:t>Incluye la limpieza de datos, aunque alguna gente prefiere hablar de ECTL data la importancia que tiene.</a:t>
            </a:r>
          </a:p>
          <a:p>
            <a:pPr marL="466560"/>
            <a:r>
              <a:rPr lang="es-ES" altLang="es-ES_tradnl" dirty="0" smtClean="0"/>
              <a:t>Carga: proceso de inserción de los datos en el destino final.</a:t>
            </a:r>
          </a:p>
          <a:p>
            <a:pPr marL="466560"/>
            <a:r>
              <a:rPr lang="es-ES" altLang="es-ES_tradnl" dirty="0" smtClean="0"/>
              <a:t>Estos tres pasos pueden ser ejecutados bien de forma secuencial, bien en paralelo dependiendo de las circunstancias: infraestructura, necesidad de intervención humana, etc.</a:t>
            </a:r>
          </a:p>
          <a:p>
            <a:pPr marL="466560"/>
            <a:r>
              <a:rPr lang="es-ES" altLang="es-ES_tradnl" dirty="0" smtClean="0"/>
              <a:t>Habitualmente los procesos se agrupan y ejecutan como trabajos </a:t>
            </a:r>
            <a:r>
              <a:rPr lang="es-ES" altLang="es-ES_tradnl" i="1" dirty="0" err="1" smtClean="0"/>
              <a:t>batch</a:t>
            </a:r>
            <a:endParaRPr lang="es-ES" altLang="es-ES_tradnl" i="1" dirty="0" smtClean="0"/>
          </a:p>
          <a:p>
            <a:pPr marL="466560"/>
            <a:r>
              <a:rPr lang="es-ES" altLang="es-ES_tradnl" dirty="0" smtClean="0"/>
              <a:t>Se suele usa un área de almacenamiento temporal (</a:t>
            </a:r>
            <a:r>
              <a:rPr lang="es-ES" altLang="es-ES_tradnl" i="1" dirty="0" err="1" smtClean="0"/>
              <a:t>staging</a:t>
            </a:r>
            <a:r>
              <a:rPr lang="es-ES" altLang="es-ES_tradnl" i="1" dirty="0" smtClean="0"/>
              <a:t> </a:t>
            </a:r>
            <a:r>
              <a:rPr lang="es-ES" altLang="es-ES_tradnl" i="1" dirty="0" err="1" smtClean="0"/>
              <a:t>area</a:t>
            </a:r>
            <a:r>
              <a:rPr lang="es-ES" altLang="es-ES_tradnl" dirty="0" smtClean="0"/>
              <a:t>) para guardar datos intermedios y trabajar con ellos en la fase de 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375217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ETL </a:t>
            </a:r>
            <a:r>
              <a:rPr lang="en-GB" dirty="0" err="1" smtClean="0"/>
              <a:t>simplificado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caso</a:t>
            </a:r>
            <a:r>
              <a:rPr lang="en-GB" dirty="0" smtClean="0"/>
              <a:t> trivial)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887391" y="1597819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Cuando todas las fuentes y el destino usan el mismo esquema, y los datos de cada una de las fuentes son independientes la fase de transformación se puede omitir.  </a:t>
            </a:r>
          </a:p>
          <a:p>
            <a:r>
              <a:rPr lang="es-ES" dirty="0" smtClean="0"/>
              <a:t>Por ejemplo, una organización distribuida que utiliza el mismo esquema en cada una de sus sedes y quiere consolidar los datos en una base de datos central usando de nuevo el mismo esquema.</a:t>
            </a:r>
          </a:p>
          <a:p>
            <a:r>
              <a:rPr lang="es-ES" dirty="0" smtClean="0"/>
              <a:t>Si los datos de cada sede son independientes (sólo contienen sus datos locales), los datos de cada fuente pueden ser extraídos e insertados directamente en la base de datos de destino sin más manipulaciones.</a:t>
            </a:r>
          </a:p>
          <a:p>
            <a:r>
              <a:rPr lang="es-ES" dirty="0" smtClean="0"/>
              <a:t>Es decir se reduce a un problema de replicación de datos.</a:t>
            </a:r>
          </a:p>
          <a:p>
            <a:r>
              <a:rPr lang="es-ES" dirty="0" smtClean="0"/>
              <a:t>En ETL esto se conoce como “transferencia directa” (</a:t>
            </a:r>
            <a:r>
              <a:rPr lang="es-ES" dirty="0" err="1" smtClean="0"/>
              <a:t>direct</a:t>
            </a:r>
            <a:r>
              <a:rPr lang="es-ES" dirty="0" smtClean="0"/>
              <a:t> </a:t>
            </a:r>
            <a:r>
              <a:rPr lang="es-ES" dirty="0" err="1" smtClean="0"/>
              <a:t>move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pass</a:t>
            </a:r>
            <a:r>
              <a:rPr lang="es-ES" dirty="0" smtClean="0"/>
              <a:t> </a:t>
            </a:r>
            <a:r>
              <a:rPr lang="es-ES" dirty="0" err="1" smtClean="0"/>
              <a:t>through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16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Primer ejemplo</a:t>
            </a:r>
            <a:endParaRPr lang="es-ES_trad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 smtClean="0"/>
              <a:t>Crear como fuentes dos bases de datos con datos artificiales.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 smtClean="0"/>
              <a:t>Utilizaremos sqlite3 como base de datos.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 smtClean="0"/>
              <a:t>Una sola tabla con datos de personas.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 smtClean="0"/>
              <a:t>Creamos tres bases de datos con el mismo esquema.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 smtClean="0"/>
              <a:t>Para crear los datos utilizaremos el paquete </a:t>
            </a:r>
            <a:r>
              <a:rPr lang="es-ES" dirty="0" err="1" smtClean="0"/>
              <a:t>Faker</a:t>
            </a:r>
            <a:r>
              <a:rPr lang="es-ES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 smtClean="0"/>
              <a:t>Finalmente seleccionamos los datos de cada una de las bases de datos fuente y los insertaremos en la base de datos final</a:t>
            </a:r>
            <a:r>
              <a:rPr lang="en-GB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Flowchart: Internal Storage 4"/>
          <p:cNvSpPr/>
          <p:nvPr/>
        </p:nvSpPr>
        <p:spPr>
          <a:xfrm>
            <a:off x="4350544" y="2593181"/>
            <a:ext cx="850106" cy="85725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Persona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6436519" y="2750344"/>
            <a:ext cx="2014538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1" name="Straight Arrow Connector 10"/>
          <p:cNvCxnSpPr>
            <a:stCxn id="5" idx="3"/>
            <a:endCxn id="7" idx="2"/>
          </p:cNvCxnSpPr>
          <p:nvPr/>
        </p:nvCxnSpPr>
        <p:spPr>
          <a:xfrm>
            <a:off x="5200650" y="3021806"/>
            <a:ext cx="1235869" cy="52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Internal Storage 15"/>
          <p:cNvSpPr/>
          <p:nvPr/>
        </p:nvSpPr>
        <p:spPr>
          <a:xfrm>
            <a:off x="4350544" y="3829646"/>
            <a:ext cx="850106" cy="85725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Persona</a:t>
            </a:r>
          </a:p>
        </p:txBody>
      </p:sp>
      <p:sp>
        <p:nvSpPr>
          <p:cNvPr id="17" name="Flowchart: Internal Storage 16"/>
          <p:cNvSpPr/>
          <p:nvPr/>
        </p:nvSpPr>
        <p:spPr>
          <a:xfrm>
            <a:off x="7018735" y="3401021"/>
            <a:ext cx="850106" cy="85725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Persona</a:t>
            </a:r>
          </a:p>
        </p:txBody>
      </p:sp>
      <p:cxnSp>
        <p:nvCxnSpPr>
          <p:cNvPr id="19" name="Straight Arrow Connector 18"/>
          <p:cNvCxnSpPr>
            <a:stCxn id="16" idx="3"/>
            <a:endCxn id="7" idx="2"/>
          </p:cNvCxnSpPr>
          <p:nvPr/>
        </p:nvCxnSpPr>
        <p:spPr>
          <a:xfrm flipV="1">
            <a:off x="5200650" y="3550444"/>
            <a:ext cx="1235869" cy="70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Resumen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Datos distribuidos</a:t>
            </a:r>
          </a:p>
          <a:p>
            <a:r>
              <a:rPr lang="es-ES_tradnl" dirty="0" smtClean="0"/>
              <a:t>Integración de datos</a:t>
            </a:r>
          </a:p>
          <a:p>
            <a:pPr lvl="1"/>
            <a:r>
              <a:rPr lang="es-ES_tradnl" dirty="0" smtClean="0"/>
              <a:t>Combina datos de varias fuentes </a:t>
            </a:r>
          </a:p>
          <a:p>
            <a:pPr lvl="1"/>
            <a:r>
              <a:rPr lang="es-ES_tradnl" dirty="0" smtClean="0"/>
              <a:t>Potencialmente heterogéneas en:</a:t>
            </a:r>
          </a:p>
          <a:p>
            <a:pPr lvl="2"/>
            <a:r>
              <a:rPr lang="es-ES_tradnl" dirty="0" smtClean="0"/>
              <a:t>Tecnología</a:t>
            </a:r>
          </a:p>
          <a:p>
            <a:pPr lvl="2"/>
            <a:r>
              <a:rPr lang="es-ES_tradnl" dirty="0" smtClean="0"/>
              <a:t>Semántica</a:t>
            </a:r>
          </a:p>
          <a:p>
            <a:pPr lvl="2"/>
            <a:r>
              <a:rPr lang="es-ES_tradnl" dirty="0" smtClean="0"/>
              <a:t>Organización</a:t>
            </a:r>
          </a:p>
          <a:p>
            <a:pPr lvl="2"/>
            <a:r>
              <a:rPr lang="es-ES_tradnl" dirty="0" smtClean="0"/>
              <a:t>Control</a:t>
            </a:r>
          </a:p>
          <a:p>
            <a:pPr lvl="1"/>
            <a:endParaRPr lang="es-ES_tradnl" dirty="0"/>
          </a:p>
          <a:p>
            <a:r>
              <a:rPr lang="es-ES_tradnl" dirty="0" smtClean="0"/>
              <a:t>Hemos visto dos alternativas:</a:t>
            </a:r>
          </a:p>
          <a:p>
            <a:pPr lvl="1"/>
            <a:r>
              <a:rPr lang="es-ES_tradnl" dirty="0"/>
              <a:t>ETL y ELT</a:t>
            </a:r>
          </a:p>
          <a:p>
            <a:pPr lvl="2"/>
            <a:r>
              <a:rPr lang="es-ES_tradnl" dirty="0"/>
              <a:t>Vista materializada</a:t>
            </a:r>
          </a:p>
          <a:p>
            <a:pPr lvl="2"/>
            <a:r>
              <a:rPr lang="es-ES_tradnl" dirty="0"/>
              <a:t>Trabajos </a:t>
            </a:r>
            <a:r>
              <a:rPr lang="es-ES_tradnl" dirty="0" err="1" smtClean="0"/>
              <a:t>batch</a:t>
            </a:r>
            <a:endParaRPr lang="es-ES_tradnl" dirty="0" smtClean="0"/>
          </a:p>
          <a:p>
            <a:pPr lvl="1"/>
            <a:r>
              <a:rPr lang="es-ES_tradnl" dirty="0" smtClean="0"/>
              <a:t>Sistemas de Integración de datos</a:t>
            </a:r>
          </a:p>
          <a:p>
            <a:pPr lvl="2"/>
            <a:r>
              <a:rPr lang="es-ES_tradnl" dirty="0" smtClean="0"/>
              <a:t>Base de datos virtual</a:t>
            </a:r>
          </a:p>
          <a:p>
            <a:pPr lvl="2"/>
            <a:r>
              <a:rPr lang="es-ES_tradnl" dirty="0" smtClean="0"/>
              <a:t>Tiempo real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M3.02 – Ciclo de vida de los datos</a:t>
            </a:r>
          </a:p>
        </p:txBody>
      </p:sp>
    </p:spTree>
    <p:extLst>
      <p:ext uri="{BB962C8B-B14F-4D97-AF65-F5344CB8AC3E}">
        <p14:creationId xmlns:p14="http://schemas.microsoft.com/office/powerpoint/2010/main" val="35543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4E34-679B-466E-B694-B056F68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5CF54-0AE1-4F5F-A8C2-777D118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Introducción</a:t>
            </a:r>
          </a:p>
          <a:p>
            <a:r>
              <a:rPr lang="es-ES" sz="2800" dirty="0" smtClean="0"/>
              <a:t>Bases de datos distribuidas</a:t>
            </a:r>
          </a:p>
          <a:p>
            <a:r>
              <a:rPr lang="es-ES" sz="2800" dirty="0"/>
              <a:t>Integración de </a:t>
            </a:r>
            <a:r>
              <a:rPr lang="es-ES" sz="2800" dirty="0" smtClean="0"/>
              <a:t>datos</a:t>
            </a:r>
          </a:p>
          <a:p>
            <a:pPr lvl="1"/>
            <a:r>
              <a:rPr lang="es-ES" sz="2500" dirty="0" smtClean="0"/>
              <a:t>ETL</a:t>
            </a:r>
          </a:p>
          <a:p>
            <a:pPr lvl="1"/>
            <a:r>
              <a:rPr lang="es-ES" sz="2500" dirty="0" smtClean="0"/>
              <a:t>Sistemas de integración de datos</a:t>
            </a:r>
            <a:endParaRPr lang="es-ES" sz="2500" dirty="0"/>
          </a:p>
          <a:p>
            <a:r>
              <a:rPr lang="es-ES" sz="2800" dirty="0" smtClean="0"/>
              <a:t>ETL</a:t>
            </a:r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CABA6-B171-4764-BBBC-36C48339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</p:spPr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5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4E34-679B-466E-B694-B056F68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5CF54-0AE1-4F5F-A8C2-777D118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b="1" dirty="0" smtClean="0"/>
              <a:t>Introducción</a:t>
            </a:r>
          </a:p>
          <a:p>
            <a:r>
              <a:rPr lang="es-ES" sz="2800" dirty="0" smtClean="0"/>
              <a:t>Bases de datos distribuidas</a:t>
            </a:r>
          </a:p>
          <a:p>
            <a:r>
              <a:rPr lang="es-ES" sz="2800" dirty="0"/>
              <a:t>Integración de </a:t>
            </a:r>
            <a:r>
              <a:rPr lang="es-ES" sz="2800" dirty="0" smtClean="0"/>
              <a:t>datos</a:t>
            </a:r>
          </a:p>
          <a:p>
            <a:pPr lvl="1"/>
            <a:r>
              <a:rPr lang="es-ES" sz="2500" dirty="0"/>
              <a:t>ETL</a:t>
            </a:r>
          </a:p>
          <a:p>
            <a:pPr lvl="1"/>
            <a:r>
              <a:rPr lang="es-ES" sz="2500" dirty="0" smtClean="0"/>
              <a:t>Sistemas de integración de datos</a:t>
            </a:r>
            <a:endParaRPr lang="es-ES" sz="2500" dirty="0"/>
          </a:p>
          <a:p>
            <a:r>
              <a:rPr lang="es-ES" sz="2800" dirty="0" smtClean="0"/>
              <a:t>ETL</a:t>
            </a:r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CABA6-B171-4764-BBBC-36C48339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</p:spPr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Hoy en día una base de datos no se utiliza necesariamente de forma aislada.</a:t>
            </a:r>
          </a:p>
          <a:p>
            <a:r>
              <a:rPr lang="es-ES_tradnl" dirty="0" smtClean="0"/>
              <a:t>A menudo forma parte de un ecosistema de fuentes de datos que </a:t>
            </a:r>
          </a:p>
          <a:p>
            <a:pPr lvl="1"/>
            <a:r>
              <a:rPr lang="es-ES_tradnl" dirty="0" smtClean="0"/>
              <a:t>Enriquecen la funcionalidad de aplicaciones</a:t>
            </a:r>
          </a:p>
          <a:p>
            <a:pPr lvl="1"/>
            <a:r>
              <a:rPr lang="es-ES_tradnl" dirty="0" smtClean="0"/>
              <a:t>Proporcionan datos complementarios</a:t>
            </a:r>
          </a:p>
          <a:p>
            <a:pPr lvl="1"/>
            <a:r>
              <a:rPr lang="es-ES_tradnl" dirty="0" smtClean="0"/>
              <a:t>Facilitan análisis temporales y geográficos.</a:t>
            </a:r>
          </a:p>
          <a:p>
            <a:r>
              <a:rPr lang="es-ES_tradnl" dirty="0" smtClean="0"/>
              <a:t>Frecuentemente, los datos se encuentran distribuidos geográficamente.</a:t>
            </a:r>
          </a:p>
          <a:p>
            <a:r>
              <a:rPr lang="es-ES_tradnl" dirty="0" smtClean="0"/>
              <a:t>También a menudo se requiere acceder a datos de fuentes heterogéneas. </a:t>
            </a:r>
          </a:p>
          <a:p>
            <a:pPr lvl="1"/>
            <a:r>
              <a:rPr lang="es-ES_tradnl" dirty="0" smtClean="0"/>
              <a:t>Y con frecuencia combinarlos </a:t>
            </a:r>
          </a:p>
          <a:p>
            <a:pPr lvl="1"/>
            <a:r>
              <a:rPr lang="es-ES_tradnl" dirty="0" smtClean="0"/>
              <a:t>O derivar nueva información de ellos.</a:t>
            </a:r>
            <a:endParaRPr lang="es-ES_tradnl" dirty="0"/>
          </a:p>
          <a:p>
            <a:r>
              <a:rPr lang="es-ES_tradnl" dirty="0" smtClean="0"/>
              <a:t>Se necesitan métodos y herramientas para gestionar e integrar estas fuentes de datos heterogéneas y/o distribuidas.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Una multinacional con filiales en varios países cada una con su base da datos:</a:t>
            </a:r>
          </a:p>
          <a:p>
            <a:pPr lvl="1"/>
            <a:r>
              <a:rPr lang="es-ES_tradnl" dirty="0" smtClean="0"/>
              <a:t>Parte de la información debe fluir periódicamente a la sede central.</a:t>
            </a:r>
          </a:p>
          <a:p>
            <a:pPr lvl="1"/>
            <a:r>
              <a:rPr lang="es-ES_tradnl" dirty="0" smtClean="0"/>
              <a:t>Integración de datos.</a:t>
            </a:r>
            <a:endParaRPr lang="es-ES_tradnl" dirty="0"/>
          </a:p>
          <a:p>
            <a:r>
              <a:rPr lang="es-ES_tradnl" dirty="0" smtClean="0"/>
              <a:t>Una distribuidora con una BBDD centralizada de precios.</a:t>
            </a:r>
          </a:p>
          <a:p>
            <a:pPr lvl="1"/>
            <a:r>
              <a:rPr lang="es-ES_tradnl" dirty="0" smtClean="0"/>
              <a:t>Las delegaciones locales necesitan acceder con frecuencia a la información</a:t>
            </a:r>
          </a:p>
          <a:p>
            <a:pPr lvl="1"/>
            <a:r>
              <a:rPr lang="es-ES_tradnl" dirty="0" smtClean="0"/>
              <a:t>Sin afectar a la base de datos central. </a:t>
            </a:r>
          </a:p>
          <a:p>
            <a:pPr lvl="1"/>
            <a:r>
              <a:rPr lang="es-ES_tradnl" dirty="0" smtClean="0"/>
              <a:t>Los datos también se distribuyen.</a:t>
            </a:r>
            <a:endParaRPr lang="es-ES_tradnl" dirty="0"/>
          </a:p>
          <a:p>
            <a:r>
              <a:rPr lang="es-ES_tradnl" dirty="0" smtClean="0"/>
              <a:t>Creación de un repositorio de información medica sobre una dolencia formado por los datos recogidos por distintos estudios clínicos durante años.</a:t>
            </a:r>
          </a:p>
          <a:p>
            <a:pPr lvl="1"/>
            <a:r>
              <a:rPr lang="es-ES_tradnl" dirty="0" smtClean="0"/>
              <a:t>Datos heterogéneos.</a:t>
            </a:r>
          </a:p>
          <a:p>
            <a:pPr lvl="1"/>
            <a:r>
              <a:rPr lang="es-ES_tradnl" dirty="0" smtClean="0"/>
              <a:t>Múltiples esquemas.</a:t>
            </a:r>
          </a:p>
          <a:p>
            <a:r>
              <a:rPr lang="es-ES_tradnl" dirty="0" smtClean="0"/>
              <a:t> Un banco que quiere explotar el “Big Data” (como todo el mundo)</a:t>
            </a:r>
          </a:p>
          <a:p>
            <a:pPr lvl="1"/>
            <a:r>
              <a:rPr lang="es-ES_tradnl" dirty="0" smtClean="0"/>
              <a:t>Fuentes internas: BBDD, información de aplicaciones web y móvil.</a:t>
            </a:r>
          </a:p>
          <a:p>
            <a:pPr lvl="1"/>
            <a:r>
              <a:rPr lang="es-ES_tradnl" dirty="0" smtClean="0"/>
              <a:t>Datos externos: comerciales, redes sociales,…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4E34-679B-466E-B694-B056F68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5CF54-0AE1-4F5F-A8C2-777D118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Introducción</a:t>
            </a:r>
          </a:p>
          <a:p>
            <a:r>
              <a:rPr lang="es-ES" sz="2800" b="1" dirty="0" smtClean="0"/>
              <a:t>Bases de datos distribuidas</a:t>
            </a:r>
          </a:p>
          <a:p>
            <a:r>
              <a:rPr lang="es-ES" sz="2800" dirty="0"/>
              <a:t>Integración de </a:t>
            </a:r>
            <a:r>
              <a:rPr lang="es-ES" sz="2800" dirty="0" smtClean="0"/>
              <a:t>datos</a:t>
            </a:r>
          </a:p>
          <a:p>
            <a:pPr lvl="1"/>
            <a:r>
              <a:rPr lang="es-ES" sz="2500" dirty="0" smtClean="0"/>
              <a:t>ETL</a:t>
            </a:r>
          </a:p>
          <a:p>
            <a:pPr lvl="1"/>
            <a:r>
              <a:rPr lang="es-ES" sz="2500" dirty="0" smtClean="0"/>
              <a:t>Sistemas de integración de datos</a:t>
            </a:r>
            <a:endParaRPr lang="es-ES" sz="2500" dirty="0"/>
          </a:p>
          <a:p>
            <a:r>
              <a:rPr lang="es-ES" sz="2800" dirty="0" smtClean="0"/>
              <a:t>ETL</a:t>
            </a:r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CABA6-B171-4764-BBBC-36C48339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</p:spPr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Bases de Datos distribuidas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una base de datos (lógica) distribuida geográficamente, es decir el almacenamiento es distribuido.</a:t>
            </a:r>
          </a:p>
          <a:p>
            <a:pPr lvl="1"/>
            <a:r>
              <a:rPr lang="es-ES_tradnl" dirty="0" smtClean="0"/>
              <a:t>Los distintas partes están acopladas de manera débil, no comparten componentes físicos.</a:t>
            </a:r>
          </a:p>
          <a:p>
            <a:r>
              <a:rPr lang="es-ES_tradnl" dirty="0" smtClean="0"/>
              <a:t>La diferencia con la integración de datos es que una base distribuida es una sola base de datos lógica. </a:t>
            </a:r>
          </a:p>
          <a:p>
            <a:pPr lvl="1"/>
            <a:r>
              <a:rPr lang="es-ES_tradnl" dirty="0" smtClean="0"/>
              <a:t>Así mismo admiten todas las operaciones de bases de datos no sólo la consulta.</a:t>
            </a:r>
          </a:p>
          <a:p>
            <a:r>
              <a:rPr lang="es-ES_tradnl" dirty="0" smtClean="0"/>
              <a:t>Las hay homogéneas y heterogéneas.</a:t>
            </a:r>
          </a:p>
          <a:p>
            <a:r>
              <a:rPr lang="es-ES_tradnl" dirty="0" smtClean="0"/>
              <a:t>Podemos distinguir varios modelos de organización según la distribución de los datos:</a:t>
            </a:r>
          </a:p>
          <a:p>
            <a:pPr lvl="1"/>
            <a:r>
              <a:rPr lang="es-ES_tradnl" dirty="0" smtClean="0"/>
              <a:t>Centralizada</a:t>
            </a:r>
          </a:p>
          <a:p>
            <a:pPr lvl="1"/>
            <a:r>
              <a:rPr lang="es-ES_tradnl" dirty="0" smtClean="0"/>
              <a:t>Replicadas</a:t>
            </a:r>
          </a:p>
          <a:p>
            <a:pPr lvl="1"/>
            <a:r>
              <a:rPr lang="es-ES_tradnl" dirty="0" smtClean="0"/>
              <a:t>Particionadas</a:t>
            </a:r>
          </a:p>
          <a:p>
            <a:pPr lvl="1"/>
            <a:r>
              <a:rPr lang="es-ES_tradnl" dirty="0" smtClean="0"/>
              <a:t>Hibrida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M3.02 –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Materia" id="{2E4C0220-732B-4BF5-82B6-BD00A1AB6526}" vid="{E8FAA4BE-0203-404E-B60E-1FCA6B6665D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IFCA_Master_Template</Template>
  <TotalTime>4413</TotalTime>
  <Words>2138</Words>
  <Application>Microsoft Office PowerPoint</Application>
  <PresentationFormat>Presentación en pantalla (4:3)</PresentationFormat>
  <Paragraphs>344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 2</vt:lpstr>
      <vt:lpstr>HDOfficeLightV0</vt:lpstr>
      <vt:lpstr>ETL: Extracción, Transformación y Carga de datos</vt:lpstr>
      <vt:lpstr>Contenidos</vt:lpstr>
      <vt:lpstr>Introducción a la Integración de datos </vt:lpstr>
      <vt:lpstr>Contenido</vt:lpstr>
      <vt:lpstr>Contenido</vt:lpstr>
      <vt:lpstr>Introducción</vt:lpstr>
      <vt:lpstr>Ejemplos</vt:lpstr>
      <vt:lpstr>Contenido</vt:lpstr>
      <vt:lpstr>Bases de Datos distribuidas</vt:lpstr>
      <vt:lpstr>Central con replicas de solo lectura </vt:lpstr>
      <vt:lpstr>Replicas completas</vt:lpstr>
      <vt:lpstr>Bases de Datos Distribuidas</vt:lpstr>
      <vt:lpstr>Contenido</vt:lpstr>
      <vt:lpstr>Integración de datos</vt:lpstr>
      <vt:lpstr>Integración de datos centralizada</vt:lpstr>
      <vt:lpstr>Integración de datos ad hoc</vt:lpstr>
      <vt:lpstr>Ejemplo: Integración de datos en estudios médicos</vt:lpstr>
      <vt:lpstr>Contenido</vt:lpstr>
      <vt:lpstr>ETL</vt:lpstr>
      <vt:lpstr>ETL</vt:lpstr>
      <vt:lpstr>ELT </vt:lpstr>
      <vt:lpstr>Contenido</vt:lpstr>
      <vt:lpstr>Sistemas de Integración de datos</vt:lpstr>
      <vt:lpstr>Data Integration Systems</vt:lpstr>
      <vt:lpstr>Data Integration Systems: funcionamiento</vt:lpstr>
      <vt:lpstr>Contenido</vt:lpstr>
      <vt:lpstr>Presentación de PowerPoint</vt:lpstr>
      <vt:lpstr>ETL</vt:lpstr>
      <vt:lpstr>Usos de ETL</vt:lpstr>
      <vt:lpstr>Ciclo ETL</vt:lpstr>
      <vt:lpstr>Presentación de PowerPoint</vt:lpstr>
      <vt:lpstr>Pasos más importantes</vt:lpstr>
      <vt:lpstr>ETL simplificado (caso trivial)</vt:lpstr>
      <vt:lpstr>Primer ejemplo</vt:lpstr>
      <vt:lpstr>Resumen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M3.01: Modelos de Datos y Sistemas de Información</dc:title>
  <dc:creator>RODRIGUEZ GONZALEZ David</dc:creator>
  <cp:lastModifiedBy>Windows User</cp:lastModifiedBy>
  <cp:revision>166</cp:revision>
  <dcterms:created xsi:type="dcterms:W3CDTF">2017-10-27T09:44:56Z</dcterms:created>
  <dcterms:modified xsi:type="dcterms:W3CDTF">2019-12-13T10:54:14Z</dcterms:modified>
</cp:coreProperties>
</file>