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440" r:id="rId2"/>
    <p:sldId id="432" r:id="rId3"/>
    <p:sldId id="407" r:id="rId4"/>
    <p:sldId id="409" r:id="rId5"/>
    <p:sldId id="428" r:id="rId6"/>
    <p:sldId id="429" r:id="rId7"/>
    <p:sldId id="434" r:id="rId8"/>
    <p:sldId id="433" r:id="rId9"/>
    <p:sldId id="435" r:id="rId10"/>
    <p:sldId id="436" r:id="rId11"/>
    <p:sldId id="430" r:id="rId12"/>
    <p:sldId id="438" r:id="rId13"/>
    <p:sldId id="414" r:id="rId14"/>
    <p:sldId id="415" r:id="rId15"/>
    <p:sldId id="437" r:id="rId16"/>
    <p:sldId id="439" r:id="rId17"/>
    <p:sldId id="417" r:id="rId18"/>
    <p:sldId id="4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Z GONZALEZ David" initials="DRG" lastIdx="0" clrIdx="0">
    <p:extLst>
      <p:ext uri="{19B8F6BF-5375-455C-9EA6-DF929625EA0E}">
        <p15:presenceInfo xmlns:p15="http://schemas.microsoft.com/office/powerpoint/2012/main" userId="S-1-5-21-861567501-1417001333-682003330-313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9CAB-2394-4B91-B806-86DE0BD5868A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F26E-DD7F-46D0-BFC7-A9D0A741C4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noProof="0" smtClean="0"/>
              <a:t>Click to edit Master subtitle style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762-8B9B-4E9E-9242-1A63E09582AC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128" y="6356350"/>
            <a:ext cx="633222" cy="365125"/>
          </a:xfrm>
        </p:spPr>
        <p:txBody>
          <a:bodyPr/>
          <a:lstStyle>
            <a:lvl1pPr>
              <a:defRPr sz="1800"/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34FF12-274E-4678-8BB9-2C4D21A03174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5720"/>
            <a:ext cx="7886700" cy="804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2417"/>
            <a:ext cx="7886700" cy="500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38E-4683-46A4-9B5E-18358A8B980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79" y="6356351"/>
            <a:ext cx="565265" cy="365125"/>
          </a:xfrm>
        </p:spPr>
        <p:txBody>
          <a:bodyPr/>
          <a:lstStyle/>
          <a:p>
            <a:fld id="{E632488C-DC10-4997-9506-1AB07A532E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37744"/>
            <a:ext cx="7886700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70433"/>
            <a:ext cx="7886700" cy="48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AED9E-31CF-4D9C-86D9-4276746109C6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551" y="6356351"/>
            <a:ext cx="674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05671"/>
            <a:ext cx="2975106" cy="6523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EBBC03-979D-4049-A092-45DE5892018A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6072601-E48B-4DD0-BF4E-EFBDC6FBAC56}"/>
              </a:ext>
            </a:extLst>
          </p:cNvPr>
          <p:cNvCxnSpPr/>
          <p:nvPr userDrawn="1"/>
        </p:nvCxnSpPr>
        <p:spPr>
          <a:xfrm>
            <a:off x="0" y="896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M3.01 - </a:t>
            </a:r>
            <a:r>
              <a:rPr lang="es-ES" dirty="0" smtClean="0"/>
              <a:t>Modelos de Datos y Sistemas de Información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99" y="112453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ETL: Extracción, Transformación y Carga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David Rodríguez González</a:t>
            </a:r>
          </a:p>
          <a:p>
            <a:r>
              <a:rPr lang="es-ES" dirty="0" smtClean="0"/>
              <a:t>Santander</a:t>
            </a:r>
            <a:r>
              <a:rPr lang="es-ES" dirty="0"/>
              <a:t>, </a:t>
            </a:r>
            <a:r>
              <a:rPr lang="es-ES" dirty="0" smtClean="0"/>
              <a:t>13-16 </a:t>
            </a:r>
            <a:r>
              <a:rPr lang="es-ES" dirty="0" smtClean="0"/>
              <a:t>de diciembre de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similitud </a:t>
            </a:r>
            <a:r>
              <a:rPr lang="es-ES_tradnl" dirty="0" smtClean="0"/>
              <a:t>hibridas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Jacard</a:t>
            </a:r>
            <a:r>
              <a:rPr lang="es-ES_tradnl" dirty="0" smtClean="0"/>
              <a:t> generalizada</a:t>
            </a:r>
          </a:p>
          <a:p>
            <a:r>
              <a:rPr lang="es-ES_tradnl" dirty="0" err="1" smtClean="0"/>
              <a:t>Soft</a:t>
            </a:r>
            <a:r>
              <a:rPr lang="es-ES_tradnl" dirty="0" smtClean="0"/>
              <a:t> TF/IDF</a:t>
            </a:r>
          </a:p>
          <a:p>
            <a:r>
              <a:rPr lang="es-ES_tradnl" dirty="0" smtClean="0"/>
              <a:t>Monge-</a:t>
            </a:r>
            <a:r>
              <a:rPr lang="es-ES_tradnl" dirty="0" err="1" smtClean="0"/>
              <a:t>Elkan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20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Distancia de </a:t>
            </a:r>
            <a:r>
              <a:rPr lang="es-ES" dirty="0" err="1" smtClean="0"/>
              <a:t>Levenshtein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También conocida como distancia </a:t>
            </a:r>
            <a:r>
              <a:rPr lang="es-ES_tradnl" dirty="0"/>
              <a:t>de edición o distancia entre palabras </a:t>
            </a:r>
            <a:endParaRPr lang="es-ES_tradnl" dirty="0" smtClean="0"/>
          </a:p>
          <a:p>
            <a:r>
              <a:rPr lang="es-ES_tradnl" dirty="0" smtClean="0"/>
              <a:t>es </a:t>
            </a:r>
            <a:r>
              <a:rPr lang="es-ES_tradnl" dirty="0"/>
              <a:t>el número mínimo de operaciones requeridas para transformar una cadena de caracteres en otra, </a:t>
            </a:r>
            <a:endParaRPr lang="es-ES_tradnl" dirty="0" smtClean="0"/>
          </a:p>
          <a:p>
            <a:pPr lvl="1"/>
            <a:r>
              <a:rPr lang="es-ES_tradnl" dirty="0" smtClean="0"/>
              <a:t>se </a:t>
            </a:r>
            <a:r>
              <a:rPr lang="es-ES_tradnl" dirty="0"/>
              <a:t>usa ampliamente en teoría de la información y ciencias de la computación. </a:t>
            </a:r>
            <a:endParaRPr lang="es-ES_tradnl" dirty="0" smtClean="0"/>
          </a:p>
          <a:p>
            <a:pPr lvl="1"/>
            <a:r>
              <a:rPr lang="es-ES_tradnl" dirty="0" smtClean="0"/>
              <a:t>Se </a:t>
            </a:r>
            <a:r>
              <a:rPr lang="es-ES_tradnl" dirty="0"/>
              <a:t>entiende por operación, bien una inserción, eliminación o la sustitución </a:t>
            </a:r>
            <a:r>
              <a:rPr lang="es-ES_tradnl" dirty="0" smtClean="0"/>
              <a:t>de </a:t>
            </a:r>
            <a:r>
              <a:rPr lang="es-ES_tradnl" dirty="0"/>
              <a:t>un carácter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Cada operador tiene un valor unitario</a:t>
            </a:r>
          </a:p>
          <a:p>
            <a:r>
              <a:rPr lang="es-ES_tradnl" dirty="0" smtClean="0"/>
              <a:t>Modela errores comunes de escritura (erratas)</a:t>
            </a:r>
          </a:p>
          <a:p>
            <a:pPr lvl="1"/>
            <a:r>
              <a:rPr lang="es-ES_tradnl" dirty="0" smtClean="0"/>
              <a:t>Escribir una letra de mas</a:t>
            </a:r>
          </a:p>
          <a:p>
            <a:pPr lvl="1"/>
            <a:r>
              <a:rPr lang="es-ES_tradnl" dirty="0" smtClean="0"/>
              <a:t>Saltarse una letra</a:t>
            </a:r>
          </a:p>
          <a:p>
            <a:pPr lvl="1"/>
            <a:r>
              <a:rPr lang="es-ES_tradnl" dirty="0" smtClean="0"/>
              <a:t>Cambiar una letra por otra</a:t>
            </a:r>
          </a:p>
          <a:p>
            <a:pPr lvl="1"/>
            <a:r>
              <a:rPr lang="es-ES_tradnl" dirty="0" smtClean="0"/>
              <a:t>Por lo tanto a menos distancia de </a:t>
            </a:r>
            <a:r>
              <a:rPr lang="es-ES_tradnl" dirty="0" err="1" smtClean="0"/>
              <a:t>Levenshtein</a:t>
            </a:r>
            <a:r>
              <a:rPr lang="es-ES_tradnl" dirty="0" smtClean="0"/>
              <a:t> mayor similitud entre las cadenas</a:t>
            </a:r>
          </a:p>
          <a:p>
            <a:r>
              <a:rPr lang="en-GB" dirty="0" smtClean="0"/>
              <a:t>Se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convertir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medida</a:t>
            </a:r>
            <a:r>
              <a:rPr lang="en-GB" dirty="0" smtClean="0"/>
              <a:t> de </a:t>
            </a:r>
            <a:r>
              <a:rPr lang="en-GB" dirty="0" err="1" smtClean="0"/>
              <a:t>similitud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s(</a:t>
            </a:r>
            <a:r>
              <a:rPr lang="en-GB" dirty="0" err="1" smtClean="0"/>
              <a:t>x,y</a:t>
            </a:r>
            <a:r>
              <a:rPr lang="en-GB" dirty="0"/>
              <a:t>) = 1 - d(</a:t>
            </a:r>
            <a:r>
              <a:rPr lang="en-GB" dirty="0" err="1"/>
              <a:t>x,y</a:t>
            </a:r>
            <a:r>
              <a:rPr lang="en-GB" dirty="0"/>
              <a:t>) / [max(length(x), length(y))]</a:t>
            </a:r>
          </a:p>
          <a:p>
            <a:r>
              <a:rPr lang="en-GB" dirty="0" err="1" smtClean="0"/>
              <a:t>Ejemplo</a:t>
            </a:r>
            <a:endParaRPr lang="en-GB" dirty="0"/>
          </a:p>
          <a:p>
            <a:r>
              <a:rPr lang="en-GB" dirty="0"/>
              <a:t>s(David Smiths, </a:t>
            </a:r>
            <a:r>
              <a:rPr lang="en-GB" dirty="0" err="1"/>
              <a:t>Davidd</a:t>
            </a:r>
            <a:r>
              <a:rPr lang="en-GB" dirty="0"/>
              <a:t> </a:t>
            </a:r>
            <a:r>
              <a:rPr lang="en-GB" dirty="0" err="1"/>
              <a:t>Simth</a:t>
            </a:r>
            <a:r>
              <a:rPr lang="en-GB" dirty="0"/>
              <a:t>) = 1 – 4 / max(12, 12) = 0.67</a:t>
            </a:r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42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Hay que implementar la distancia de </a:t>
            </a:r>
            <a:r>
              <a:rPr lang="es-ES" dirty="0" err="1" smtClean="0"/>
              <a:t>Levenshtein</a:t>
            </a:r>
            <a:endParaRPr lang="es-ES" dirty="0" smtClean="0"/>
          </a:p>
          <a:p>
            <a:r>
              <a:rPr lang="es-ES_tradnl" dirty="0"/>
              <a:t>Existen implementaciones para la mayor parte de los lenguajes de </a:t>
            </a:r>
            <a:r>
              <a:rPr lang="es-ES_tradnl" dirty="0" smtClean="0"/>
              <a:t>programación, </a:t>
            </a:r>
          </a:p>
          <a:p>
            <a:pPr lvl="1"/>
            <a:r>
              <a:rPr lang="es-ES_tradnl" dirty="0" smtClean="0"/>
              <a:t>PHP </a:t>
            </a:r>
            <a:r>
              <a:rPr lang="es-ES_tradnl" dirty="0"/>
              <a:t>incluso lo trae </a:t>
            </a:r>
            <a:r>
              <a:rPr lang="es-ES_tradnl" dirty="0" smtClean="0"/>
              <a:t>incorporado</a:t>
            </a:r>
          </a:p>
          <a:p>
            <a:pPr lvl="1"/>
            <a:r>
              <a:rPr lang="es-ES_tradnl" dirty="0" smtClean="0"/>
              <a:t>también </a:t>
            </a:r>
            <a:r>
              <a:rPr lang="es-ES_tradnl" dirty="0" err="1" smtClean="0"/>
              <a:t>MySQL</a:t>
            </a:r>
            <a:endParaRPr lang="es-ES_tradnl" dirty="0" smtClean="0"/>
          </a:p>
          <a:p>
            <a:r>
              <a:rPr lang="es-ES_tradnl" dirty="0" smtClean="0"/>
              <a:t>En </a:t>
            </a:r>
            <a:r>
              <a:rPr lang="es-ES_tradnl" dirty="0"/>
              <a:t>Python existen varias </a:t>
            </a:r>
            <a:r>
              <a:rPr lang="es-ES_tradnl" dirty="0" smtClean="0"/>
              <a:t>librerías </a:t>
            </a:r>
            <a:r>
              <a:rPr lang="es-ES_tradnl" dirty="0"/>
              <a:t>que implementan esta </a:t>
            </a:r>
            <a:r>
              <a:rPr lang="es-ES_tradnl" dirty="0" smtClean="0"/>
              <a:t>métrica, </a:t>
            </a:r>
            <a:r>
              <a:rPr lang="es-ES_tradnl" dirty="0"/>
              <a:t>entre otras:</a:t>
            </a:r>
          </a:p>
          <a:p>
            <a:pPr lvl="1"/>
            <a:r>
              <a:rPr lang="es-ES_tradnl" dirty="0" err="1"/>
              <a:t>python-Levenshtein</a:t>
            </a:r>
            <a:endParaRPr lang="es-ES_tradnl" dirty="0"/>
          </a:p>
          <a:p>
            <a:pPr lvl="1"/>
            <a:r>
              <a:rPr lang="es-ES_tradnl" dirty="0" err="1"/>
              <a:t>editdistance</a:t>
            </a:r>
            <a:endParaRPr lang="es-ES_tradnl" dirty="0"/>
          </a:p>
          <a:p>
            <a:pPr lvl="1"/>
            <a:r>
              <a:rPr lang="es-ES_tradnl" dirty="0" err="1"/>
              <a:t>StringDist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21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Edit Distance using Dynamic Programming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280795"/>
            <a:ext cx="8178800" cy="1955800"/>
          </a:xfrm>
        </p:spPr>
        <p:txBody>
          <a:bodyPr/>
          <a:lstStyle/>
          <a:p>
            <a:r>
              <a:rPr lang="en-US" altLang="es-ES_tradnl" dirty="0" smtClean="0"/>
              <a:t>Define x = 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smtClean="0"/>
              <a:t>1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smtClean="0"/>
              <a:t>2</a:t>
            </a:r>
            <a:r>
              <a:rPr lang="en-US" altLang="es-ES_tradnl" dirty="0" smtClean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s-ES_tradnl" dirty="0" smtClean="0"/>
              <a:t> </a:t>
            </a:r>
            <a:r>
              <a:rPr lang="en-US" altLang="es-ES_tradnl" dirty="0" err="1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err="1" smtClean="0"/>
              <a:t>n</a:t>
            </a:r>
            <a:r>
              <a:rPr lang="en-US" altLang="es-ES_tradnl" dirty="0" smtClean="0"/>
              <a:t>, y = 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smtClean="0"/>
              <a:t>1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smtClean="0"/>
              <a:t>2</a:t>
            </a:r>
            <a:r>
              <a:rPr lang="en-US" altLang="es-ES_tradnl" dirty="0" smtClean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s-ES_tradnl" dirty="0" smtClean="0"/>
              <a:t> </a:t>
            </a:r>
            <a:r>
              <a:rPr lang="en-US" altLang="es-ES_tradnl" dirty="0" err="1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err="1" smtClean="0"/>
              <a:t>m</a:t>
            </a:r>
            <a:endParaRPr lang="en-US" altLang="es-ES_tradnl" baseline="-25000" dirty="0" smtClean="0"/>
          </a:p>
          <a:p>
            <a:pPr lvl="1"/>
            <a:r>
              <a:rPr lang="en-US" altLang="es-ES_tradnl" dirty="0" smtClean="0"/>
              <a:t>d(</a:t>
            </a:r>
            <a:r>
              <a:rPr lang="en-US" altLang="es-ES_tradnl" dirty="0" err="1" smtClean="0"/>
              <a:t>i,j</a:t>
            </a:r>
            <a:r>
              <a:rPr lang="en-US" altLang="es-ES_tradnl" dirty="0" smtClean="0"/>
              <a:t>) = edit distance between 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smtClean="0"/>
              <a:t>1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smtClean="0"/>
              <a:t>2</a:t>
            </a:r>
            <a:r>
              <a:rPr lang="en-US" altLang="es-ES_tradnl" dirty="0" smtClean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s-ES_tradnl" dirty="0" smtClean="0"/>
              <a:t> 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x</a:t>
            </a:r>
            <a:r>
              <a:rPr lang="en-US" altLang="es-ES_tradnl" baseline="-25000" dirty="0" smtClean="0"/>
              <a:t>i</a:t>
            </a:r>
            <a:r>
              <a:rPr lang="en-US" altLang="es-ES_tradnl" dirty="0" smtClean="0"/>
              <a:t> and 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smtClean="0"/>
              <a:t>1</a:t>
            </a:r>
            <a:r>
              <a:rPr lang="en-US" altLang="es-ES_tradnl" dirty="0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smtClean="0"/>
              <a:t>2</a:t>
            </a:r>
            <a:r>
              <a:rPr lang="en-US" altLang="es-ES_tradnl" dirty="0" smtClean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s-ES_tradnl" dirty="0" smtClean="0"/>
              <a:t> </a:t>
            </a:r>
            <a:r>
              <a:rPr lang="en-US" altLang="es-ES_tradnl" dirty="0" err="1" smtClean="0">
                <a:latin typeface="Franklin Gothic Medium" panose="020B0603020102020204" pitchFamily="34" charset="0"/>
              </a:rPr>
              <a:t>y</a:t>
            </a:r>
            <a:r>
              <a:rPr lang="en-US" altLang="es-ES_tradnl" baseline="-25000" dirty="0" err="1" smtClean="0"/>
              <a:t>j</a:t>
            </a:r>
            <a:r>
              <a:rPr lang="en-US" altLang="es-ES_tradnl" dirty="0" smtClean="0"/>
              <a:t>, </a:t>
            </a:r>
            <a:br>
              <a:rPr lang="en-US" altLang="es-ES_tradnl" dirty="0" smtClean="0"/>
            </a:br>
            <a:r>
              <a:rPr lang="en-US" altLang="es-ES_tradnl" dirty="0" smtClean="0"/>
              <a:t>                                            the </a:t>
            </a:r>
            <a:r>
              <a:rPr lang="en-US" altLang="es-ES_tradnl" dirty="0" err="1" smtClean="0"/>
              <a:t>i-th</a:t>
            </a:r>
            <a:r>
              <a:rPr lang="en-US" altLang="es-ES_tradnl" dirty="0" smtClean="0"/>
              <a:t> and j-</a:t>
            </a:r>
            <a:r>
              <a:rPr lang="en-US" altLang="es-ES_tradnl" dirty="0" err="1" smtClean="0"/>
              <a:t>th</a:t>
            </a:r>
            <a:r>
              <a:rPr lang="en-US" altLang="es-ES_tradnl" dirty="0" smtClean="0"/>
              <a:t> prefixes of x and y </a:t>
            </a:r>
          </a:p>
          <a:p>
            <a:r>
              <a:rPr lang="en-US" altLang="es-ES_tradnl" dirty="0" smtClean="0"/>
              <a:t>Recurrence equations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DF6090-06FA-43D0-84E5-574D60C710D3}" type="slidenum">
              <a:rPr lang="en-US" altLang="es-ES_tradnl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s-ES_tradnl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10142"/>
            <a:ext cx="56769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26205"/>
            <a:ext cx="5395912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4336" y="5638594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De http</a:t>
            </a:r>
            <a:r>
              <a:rPr lang="es-ES_tradnl" dirty="0"/>
              <a:t>://research.cs.wisc.edu/dibook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17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5449888"/>
            <a:ext cx="8178800" cy="539750"/>
          </a:xfrm>
        </p:spPr>
        <p:txBody>
          <a:bodyPr/>
          <a:lstStyle/>
          <a:p>
            <a:r>
              <a:rPr lang="en-US" altLang="es-ES_tradnl" smtClean="0"/>
              <a:t>Cost of dynamic programming is O(|x||y|)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9C8AD1-D1B7-4540-9641-1E4529FFA8B6}" type="slidenum">
              <a:rPr lang="en-US" altLang="es-ES_tradnl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s-ES_tradnl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Group 313"/>
          <p:cNvGraphicFramePr>
            <a:graphicFrameLocks noGrp="1"/>
          </p:cNvGraphicFramePr>
          <p:nvPr/>
        </p:nvGraphicFramePr>
        <p:xfrm>
          <a:off x="801688" y="2517775"/>
          <a:ext cx="2541588" cy="1820863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601"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1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13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4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20" name="Text Box 191"/>
          <p:cNvSpPr txBox="1">
            <a:spLocks noChangeArrowheads="1"/>
          </p:cNvSpPr>
          <p:nvPr/>
        </p:nvSpPr>
        <p:spPr bwMode="auto">
          <a:xfrm>
            <a:off x="1289050" y="2211388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y0     y1      y2     y3     y4</a:t>
            </a:r>
          </a:p>
        </p:txBody>
      </p:sp>
      <p:sp>
        <p:nvSpPr>
          <p:cNvPr id="28721" name="Text Box 193"/>
          <p:cNvSpPr txBox="1">
            <a:spLocks noChangeArrowheads="1"/>
          </p:cNvSpPr>
          <p:nvPr/>
        </p:nvSpPr>
        <p:spPr bwMode="auto">
          <a:xfrm>
            <a:off x="438150" y="29241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x0</a:t>
            </a:r>
          </a:p>
        </p:txBody>
      </p:sp>
      <p:sp>
        <p:nvSpPr>
          <p:cNvPr id="28722" name="Text Box 194"/>
          <p:cNvSpPr txBox="1">
            <a:spLocks noChangeArrowheads="1"/>
          </p:cNvSpPr>
          <p:nvPr/>
        </p:nvSpPr>
        <p:spPr bwMode="auto">
          <a:xfrm>
            <a:off x="438150" y="328612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x1</a:t>
            </a:r>
          </a:p>
        </p:txBody>
      </p:sp>
      <p:sp>
        <p:nvSpPr>
          <p:cNvPr id="28723" name="Text Box 195"/>
          <p:cNvSpPr txBox="1">
            <a:spLocks noChangeArrowheads="1"/>
          </p:cNvSpPr>
          <p:nvPr/>
        </p:nvSpPr>
        <p:spPr bwMode="auto">
          <a:xfrm>
            <a:off x="438150" y="36385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x2</a:t>
            </a:r>
          </a:p>
        </p:txBody>
      </p:sp>
      <p:sp>
        <p:nvSpPr>
          <p:cNvPr id="28724" name="Text Box 196"/>
          <p:cNvSpPr txBox="1">
            <a:spLocks noChangeArrowheads="1"/>
          </p:cNvSpPr>
          <p:nvPr/>
        </p:nvSpPr>
        <p:spPr bwMode="auto">
          <a:xfrm>
            <a:off x="438150" y="40036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x3</a:t>
            </a:r>
          </a:p>
        </p:txBody>
      </p:sp>
      <p:sp>
        <p:nvSpPr>
          <p:cNvPr id="28725" name="Line 451"/>
          <p:cNvSpPr>
            <a:spLocks noChangeShapeType="1"/>
          </p:cNvSpPr>
          <p:nvPr/>
        </p:nvSpPr>
        <p:spPr bwMode="auto">
          <a:xfrm flipH="1">
            <a:off x="1931988" y="34004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26" name="Line 453"/>
          <p:cNvSpPr>
            <a:spLocks noChangeShapeType="1"/>
          </p:cNvSpPr>
          <p:nvPr/>
        </p:nvSpPr>
        <p:spPr bwMode="auto">
          <a:xfrm flipH="1" flipV="1">
            <a:off x="1563688" y="3143250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15" name="Group 459"/>
          <p:cNvGraphicFramePr>
            <a:graphicFrameLocks noGrp="1"/>
          </p:cNvGraphicFramePr>
          <p:nvPr/>
        </p:nvGraphicFramePr>
        <p:xfrm>
          <a:off x="4256088" y="2527300"/>
          <a:ext cx="2541587" cy="1816102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771" name="Text Box 503"/>
          <p:cNvSpPr txBox="1">
            <a:spLocks noChangeArrowheads="1"/>
          </p:cNvSpPr>
          <p:nvPr/>
        </p:nvSpPr>
        <p:spPr bwMode="auto">
          <a:xfrm>
            <a:off x="4743450" y="2220913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y0     y1      y2     y3     y4</a:t>
            </a:r>
          </a:p>
        </p:txBody>
      </p:sp>
      <p:sp>
        <p:nvSpPr>
          <p:cNvPr id="28772" name="Text Box 504"/>
          <p:cNvSpPr txBox="1">
            <a:spLocks noChangeArrowheads="1"/>
          </p:cNvSpPr>
          <p:nvPr/>
        </p:nvSpPr>
        <p:spPr bwMode="auto">
          <a:xfrm>
            <a:off x="3892550" y="29337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x0</a:t>
            </a:r>
          </a:p>
        </p:txBody>
      </p:sp>
      <p:sp>
        <p:nvSpPr>
          <p:cNvPr id="28773" name="Text Box 505"/>
          <p:cNvSpPr txBox="1">
            <a:spLocks noChangeArrowheads="1"/>
          </p:cNvSpPr>
          <p:nvPr/>
        </p:nvSpPr>
        <p:spPr bwMode="auto">
          <a:xfrm>
            <a:off x="3892550" y="329565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x1</a:t>
            </a:r>
          </a:p>
        </p:txBody>
      </p:sp>
      <p:sp>
        <p:nvSpPr>
          <p:cNvPr id="28774" name="Text Box 506"/>
          <p:cNvSpPr txBox="1">
            <a:spLocks noChangeArrowheads="1"/>
          </p:cNvSpPr>
          <p:nvPr/>
        </p:nvSpPr>
        <p:spPr bwMode="auto">
          <a:xfrm>
            <a:off x="3892550" y="364807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x2</a:t>
            </a:r>
          </a:p>
        </p:txBody>
      </p:sp>
      <p:sp>
        <p:nvSpPr>
          <p:cNvPr id="28775" name="Text Box 507"/>
          <p:cNvSpPr txBox="1">
            <a:spLocks noChangeArrowheads="1"/>
          </p:cNvSpPr>
          <p:nvPr/>
        </p:nvSpPr>
        <p:spPr bwMode="auto">
          <a:xfrm>
            <a:off x="3892550" y="4013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x3</a:t>
            </a:r>
          </a:p>
        </p:txBody>
      </p:sp>
      <p:sp>
        <p:nvSpPr>
          <p:cNvPr id="28776" name="Line 508"/>
          <p:cNvSpPr>
            <a:spLocks noChangeShapeType="1"/>
          </p:cNvSpPr>
          <p:nvPr/>
        </p:nvSpPr>
        <p:spPr bwMode="auto">
          <a:xfrm flipH="1" flipV="1">
            <a:off x="5443538" y="3868738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77" name="Line 509"/>
          <p:cNvSpPr>
            <a:spLocks noChangeShapeType="1"/>
          </p:cNvSpPr>
          <p:nvPr/>
        </p:nvSpPr>
        <p:spPr bwMode="auto">
          <a:xfrm flipH="1">
            <a:off x="5802313" y="41370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78" name="Line 510"/>
          <p:cNvSpPr>
            <a:spLocks noChangeShapeType="1"/>
          </p:cNvSpPr>
          <p:nvPr/>
        </p:nvSpPr>
        <p:spPr bwMode="auto">
          <a:xfrm flipH="1">
            <a:off x="6219825" y="3763963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79" name="Line 511"/>
          <p:cNvSpPr>
            <a:spLocks noChangeShapeType="1"/>
          </p:cNvSpPr>
          <p:nvPr/>
        </p:nvSpPr>
        <p:spPr bwMode="auto">
          <a:xfrm flipH="1">
            <a:off x="5387975" y="3432175"/>
            <a:ext cx="250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0" name="Line 512"/>
          <p:cNvSpPr>
            <a:spLocks noChangeShapeType="1"/>
          </p:cNvSpPr>
          <p:nvPr/>
        </p:nvSpPr>
        <p:spPr bwMode="auto">
          <a:xfrm flipV="1">
            <a:off x="6172200" y="3849688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1" name="Line 513"/>
          <p:cNvSpPr>
            <a:spLocks noChangeShapeType="1"/>
          </p:cNvSpPr>
          <p:nvPr/>
        </p:nvSpPr>
        <p:spPr bwMode="auto">
          <a:xfrm flipV="1">
            <a:off x="5321300" y="3486150"/>
            <a:ext cx="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2" name="Line 514"/>
          <p:cNvSpPr>
            <a:spLocks noChangeShapeType="1"/>
          </p:cNvSpPr>
          <p:nvPr/>
        </p:nvSpPr>
        <p:spPr bwMode="auto">
          <a:xfrm flipH="1">
            <a:off x="5802313" y="3409950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3" name="Line 515"/>
          <p:cNvSpPr>
            <a:spLocks noChangeShapeType="1"/>
          </p:cNvSpPr>
          <p:nvPr/>
        </p:nvSpPr>
        <p:spPr bwMode="auto">
          <a:xfrm flipH="1" flipV="1">
            <a:off x="5868988" y="3859213"/>
            <a:ext cx="166687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4" name="Line 516"/>
          <p:cNvSpPr>
            <a:spLocks noChangeShapeType="1"/>
          </p:cNvSpPr>
          <p:nvPr/>
        </p:nvSpPr>
        <p:spPr bwMode="auto">
          <a:xfrm flipH="1" flipV="1">
            <a:off x="5422900" y="3516313"/>
            <a:ext cx="166688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5" name="Line 517"/>
          <p:cNvSpPr>
            <a:spLocks noChangeShapeType="1"/>
          </p:cNvSpPr>
          <p:nvPr/>
        </p:nvSpPr>
        <p:spPr bwMode="auto">
          <a:xfrm flipH="1" flipV="1">
            <a:off x="6305550" y="3868738"/>
            <a:ext cx="166688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6" name="Line 518"/>
          <p:cNvSpPr>
            <a:spLocks noChangeShapeType="1"/>
          </p:cNvSpPr>
          <p:nvPr/>
        </p:nvSpPr>
        <p:spPr bwMode="auto">
          <a:xfrm flipH="1" flipV="1">
            <a:off x="5868988" y="3506788"/>
            <a:ext cx="166687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7" name="Line 519"/>
          <p:cNvSpPr>
            <a:spLocks noChangeShapeType="1"/>
          </p:cNvSpPr>
          <p:nvPr/>
        </p:nvSpPr>
        <p:spPr bwMode="auto">
          <a:xfrm flipH="1" flipV="1">
            <a:off x="5006975" y="3141663"/>
            <a:ext cx="166688" cy="21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8" name="Line 520"/>
          <p:cNvSpPr>
            <a:spLocks noChangeShapeType="1"/>
          </p:cNvSpPr>
          <p:nvPr/>
        </p:nvSpPr>
        <p:spPr bwMode="auto">
          <a:xfrm flipH="1">
            <a:off x="6219825" y="340042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89" name="Line 521"/>
          <p:cNvSpPr>
            <a:spLocks noChangeShapeType="1"/>
          </p:cNvSpPr>
          <p:nvPr/>
        </p:nvSpPr>
        <p:spPr bwMode="auto">
          <a:xfrm flipV="1">
            <a:off x="5310188" y="3849688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90" name="Text Box 522"/>
          <p:cNvSpPr txBox="1">
            <a:spLocks noChangeArrowheads="1"/>
          </p:cNvSpPr>
          <p:nvPr/>
        </p:nvSpPr>
        <p:spPr bwMode="auto">
          <a:xfrm>
            <a:off x="7461250" y="2514600"/>
            <a:ext cx="9413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x = d – v a</a:t>
            </a:r>
          </a:p>
          <a:p>
            <a:endParaRPr lang="en-US" altLang="es-ES_tradnl" sz="1400"/>
          </a:p>
          <a:p>
            <a:r>
              <a:rPr lang="en-US" altLang="es-ES_tradnl" sz="1400"/>
              <a:t>y = d a v e</a:t>
            </a:r>
          </a:p>
        </p:txBody>
      </p:sp>
      <p:sp>
        <p:nvSpPr>
          <p:cNvPr id="28791" name="Line 523"/>
          <p:cNvSpPr>
            <a:spLocks noChangeShapeType="1"/>
          </p:cNvSpPr>
          <p:nvPr/>
        </p:nvSpPr>
        <p:spPr bwMode="auto">
          <a:xfrm>
            <a:off x="8001000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92" name="Line 524"/>
          <p:cNvSpPr>
            <a:spLocks noChangeShapeType="1"/>
          </p:cNvSpPr>
          <p:nvPr/>
        </p:nvSpPr>
        <p:spPr bwMode="auto">
          <a:xfrm>
            <a:off x="8135938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93" name="Line 525"/>
          <p:cNvSpPr>
            <a:spLocks noChangeShapeType="1"/>
          </p:cNvSpPr>
          <p:nvPr/>
        </p:nvSpPr>
        <p:spPr bwMode="auto">
          <a:xfrm>
            <a:off x="8259763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94" name="Line 526"/>
          <p:cNvSpPr>
            <a:spLocks noChangeShapeType="1"/>
          </p:cNvSpPr>
          <p:nvPr/>
        </p:nvSpPr>
        <p:spPr bwMode="auto">
          <a:xfrm>
            <a:off x="7866063" y="2805113"/>
            <a:ext cx="0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8795" name="TextBox 40"/>
          <p:cNvSpPr txBox="1">
            <a:spLocks noChangeArrowheads="1"/>
          </p:cNvSpPr>
          <p:nvPr/>
        </p:nvSpPr>
        <p:spPr bwMode="auto">
          <a:xfrm>
            <a:off x="7431088" y="3471863"/>
            <a:ext cx="1489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ES_tradnl" sz="1400"/>
              <a:t>substitute a with e</a:t>
            </a:r>
          </a:p>
          <a:p>
            <a:r>
              <a:rPr lang="en-US" altLang="es-ES_tradnl" sz="1400"/>
              <a:t>insert a (after d)</a:t>
            </a:r>
          </a:p>
        </p:txBody>
      </p:sp>
      <p:sp>
        <p:nvSpPr>
          <p:cNvPr id="28796" name="Content Placeholder 2"/>
          <p:cNvSpPr txBox="1">
            <a:spLocks/>
          </p:cNvSpPr>
          <p:nvPr/>
        </p:nvSpPr>
        <p:spPr bwMode="auto">
          <a:xfrm>
            <a:off x="457200" y="1463675"/>
            <a:ext cx="8178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kumimoji="1" lang="en-US" altLang="es-ES_tradnl" sz="2800">
                <a:solidFill>
                  <a:schemeClr val="tx2"/>
                </a:solidFill>
                <a:latin typeface="Calibri" panose="020F0502020204030204" pitchFamily="34" charset="0"/>
              </a:rPr>
              <a:t>x = dva, y = dave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6600" y="485021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De http</a:t>
            </a:r>
            <a:r>
              <a:rPr lang="es-ES_tradnl" dirty="0"/>
              <a:t>://research.cs.wisc.edu/dibook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21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Medidas de similitud fonéticas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Comparación de cadenas basadas en su sonido (pronunciación)</a:t>
            </a:r>
          </a:p>
          <a:p>
            <a:pPr lvl="1"/>
            <a:r>
              <a:rPr lang="es-ES_tradnl" dirty="0" smtClean="0"/>
              <a:t>Desarrollos principalmente en ingles</a:t>
            </a:r>
          </a:p>
          <a:p>
            <a:pPr lvl="1"/>
            <a:r>
              <a:rPr lang="es-ES_tradnl" dirty="0" smtClean="0"/>
              <a:t>Menos útil en otros idiomas como el español</a:t>
            </a:r>
          </a:p>
          <a:p>
            <a:pPr lvl="1"/>
            <a:r>
              <a:rPr lang="es-ES_tradnl" dirty="0" smtClean="0"/>
              <a:t>No muy efectivos en lenguas orientales</a:t>
            </a:r>
          </a:p>
          <a:p>
            <a:r>
              <a:rPr lang="es-ES_tradnl" dirty="0" smtClean="0"/>
              <a:t>Muy efectivo para encontrar diferentes transcripciones del mismos nombre</a:t>
            </a:r>
          </a:p>
          <a:p>
            <a:pPr lvl="1"/>
            <a:r>
              <a:rPr lang="es-ES_tradnl" dirty="0" smtClean="0"/>
              <a:t>Formas homófonas </a:t>
            </a:r>
          </a:p>
          <a:p>
            <a:pPr lvl="1"/>
            <a:r>
              <a:rPr lang="es-ES_tradnl" dirty="0" smtClean="0"/>
              <a:t>Ejemplos en inglés: Meyer, </a:t>
            </a:r>
            <a:r>
              <a:rPr lang="es-ES_tradnl" dirty="0" err="1" smtClean="0"/>
              <a:t>Meier</a:t>
            </a:r>
            <a:r>
              <a:rPr lang="es-ES_tradnl" dirty="0" smtClean="0"/>
              <a:t> y Mire; Smith y </a:t>
            </a:r>
            <a:r>
              <a:rPr lang="es-ES_tradnl" dirty="0" err="1" smtClean="0"/>
              <a:t>Smythe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En Español: Giménez y Jiménez</a:t>
            </a:r>
          </a:p>
          <a:p>
            <a:pPr lvl="2"/>
            <a:r>
              <a:rPr lang="es-ES_tradnl" dirty="0" smtClean="0"/>
              <a:t>Pero en general la distancia de edición en español será también pequeña</a:t>
            </a:r>
          </a:p>
          <a:p>
            <a:r>
              <a:rPr lang="es-ES_tradnl" dirty="0" err="1" smtClean="0"/>
              <a:t>Soundex</a:t>
            </a:r>
            <a:r>
              <a:rPr lang="es-ES_tradnl" dirty="0" smtClean="0"/>
              <a:t> es el algoritmo más usado</a:t>
            </a:r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984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 </a:t>
            </a:r>
            <a:r>
              <a:rPr lang="es-ES_tradnl" dirty="0" err="1" smtClean="0"/>
              <a:t>Soundex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Indexa según su pronunciación en inglés</a:t>
            </a:r>
          </a:p>
          <a:p>
            <a:r>
              <a:rPr lang="es-ES_tradnl" dirty="0"/>
              <a:t>Asigna una letra seguida de tres números</a:t>
            </a:r>
          </a:p>
          <a:p>
            <a:pPr lvl="1"/>
            <a:r>
              <a:rPr lang="es-ES_tradnl" dirty="0"/>
              <a:t>la letra es la primera letra del nombre, y el número codifica el resto de consonantes</a:t>
            </a:r>
          </a:p>
          <a:p>
            <a:r>
              <a:rPr lang="es-ES_tradnl" dirty="0"/>
              <a:t>Las consonantes que suenan de forma similar comparten el mismo número así, por ejemplo, la B, F, P y V son codificadas como 1. </a:t>
            </a:r>
            <a:endParaRPr lang="es-ES_tradnl" dirty="0" smtClean="0"/>
          </a:p>
          <a:p>
            <a:r>
              <a:rPr lang="es-ES_tradnl" dirty="0" smtClean="0"/>
              <a:t>Las </a:t>
            </a:r>
            <a:r>
              <a:rPr lang="es-ES_tradnl" dirty="0"/>
              <a:t>vocales pueden afectar la codificación, pero nunca se codifican directamente a menos que aparezcan al principio de los nombres</a:t>
            </a:r>
            <a:r>
              <a:rPr lang="es-ES_tradnl" dirty="0" smtClean="0"/>
              <a:t>.</a:t>
            </a:r>
            <a:endParaRPr lang="es-ES_tradnl" dirty="0"/>
          </a:p>
          <a:p>
            <a:r>
              <a:rPr lang="es-ES_tradnl" dirty="0" smtClean="0"/>
              <a:t>Usado principalmente con apellidos anglosajones, aunque funciona bien con otros</a:t>
            </a:r>
          </a:p>
          <a:p>
            <a:pPr lvl="1"/>
            <a:r>
              <a:rPr lang="es-ES_tradnl" dirty="0" smtClean="0"/>
              <a:t>No funciona con nombres de Asia Oriental, que discriminan basadas en vocales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38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Soundex Measure</a:t>
            </a:r>
            <a:endParaRPr lang="en-US" dirty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65100" y="1254125"/>
            <a:ext cx="8813800" cy="4660900"/>
          </a:xfrm>
        </p:spPr>
        <p:txBody>
          <a:bodyPr/>
          <a:lstStyle/>
          <a:p>
            <a:r>
              <a:rPr lang="en-US" altLang="es-ES_tradnl" smtClean="0"/>
              <a:t>Used primarily to match surnames</a:t>
            </a:r>
          </a:p>
          <a:p>
            <a:pPr lvl="1"/>
            <a:r>
              <a:rPr lang="en-US" altLang="es-ES_tradnl" smtClean="0"/>
              <a:t>maps a surname x into a 4-letter code </a:t>
            </a:r>
          </a:p>
          <a:p>
            <a:pPr lvl="1"/>
            <a:r>
              <a:rPr lang="en-US" altLang="es-ES_tradnl" smtClean="0"/>
              <a:t>two surnames are judged similar if share the same code</a:t>
            </a:r>
          </a:p>
          <a:p>
            <a:r>
              <a:rPr lang="en-US" altLang="es-ES_tradnl" smtClean="0"/>
              <a:t>Algorithm to map x into a code:</a:t>
            </a:r>
          </a:p>
          <a:p>
            <a:pPr lvl="1"/>
            <a:r>
              <a:rPr lang="en-US" altLang="es-ES_tradnl" smtClean="0"/>
              <a:t>Step 1: keep the first letter of x, subsequent steps are performed on the rest of x</a:t>
            </a:r>
          </a:p>
          <a:p>
            <a:pPr lvl="1"/>
            <a:r>
              <a:rPr lang="en-US" altLang="es-ES_tradnl" smtClean="0"/>
              <a:t>Step 2: remove all occurences of W and H. Replace the remaining letters with digits as follows: </a:t>
            </a:r>
          </a:p>
          <a:p>
            <a:pPr lvl="2"/>
            <a:r>
              <a:rPr lang="en-US" altLang="es-ES_tradnl" smtClean="0"/>
              <a:t>replace B, F, P, V with 1, C, G, J, K, Q, S, X, Z with 2, D, T with 3, L with 4, M, N with 5, R with 6</a:t>
            </a:r>
          </a:p>
          <a:p>
            <a:pPr lvl="1"/>
            <a:r>
              <a:rPr lang="en-US" altLang="es-ES_tradnl" smtClean="0"/>
              <a:t>Step 3: replace sequence of identical digits by the digit itself</a:t>
            </a:r>
          </a:p>
          <a:p>
            <a:pPr lvl="1"/>
            <a:r>
              <a:rPr lang="en-US" altLang="es-ES_tradnl" smtClean="0"/>
              <a:t>Step 4: Drop all non-digit letters, return the first four letters as the soundex 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3A6D47-F00D-47C8-A65C-BF6D3BCB2541}" type="slidenum">
              <a:rPr lang="en-US" altLang="es-ES_tradnl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s-ES_tradnl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187" y="5321602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De http</a:t>
            </a:r>
            <a:r>
              <a:rPr lang="es-ES_tradnl" dirty="0"/>
              <a:t>://research.cs.wisc.edu/dibook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21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63500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smtClean="0"/>
              <a:t>The Soundex Measure</a:t>
            </a:r>
            <a:endParaRPr lang="en-US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ES_tradnl" smtClean="0"/>
              <a:t>Example: x = Ashcraft</a:t>
            </a:r>
          </a:p>
          <a:p>
            <a:pPr lvl="1"/>
            <a:r>
              <a:rPr lang="en-US" altLang="es-ES_tradnl" smtClean="0"/>
              <a:t>after Step 2: A226a13, after Step 3: A26a13, Step 4 converts this into A2613, then returns A261</a:t>
            </a:r>
          </a:p>
          <a:p>
            <a:pPr lvl="1"/>
            <a:r>
              <a:rPr lang="en-US" altLang="es-ES_tradnl" smtClean="0"/>
              <a:t>Soundex code is padded with 0 if there is not enough digits</a:t>
            </a:r>
          </a:p>
          <a:p>
            <a:r>
              <a:rPr lang="en-US" altLang="es-ES_tradnl" smtClean="0"/>
              <a:t>Example: Robert and Rupert map into R163</a:t>
            </a:r>
          </a:p>
          <a:p>
            <a:r>
              <a:rPr lang="en-US" altLang="es-ES_tradnl" smtClean="0"/>
              <a:t>Soundex fails to map Gough and Goff, and Jawornicki and Yavornitzky</a:t>
            </a:r>
          </a:p>
          <a:p>
            <a:pPr lvl="1"/>
            <a:r>
              <a:rPr lang="en-US" altLang="es-ES_tradnl" smtClean="0"/>
              <a:t>designed primarily for Caucasian names, but found to work well for names of many different origins</a:t>
            </a:r>
          </a:p>
          <a:p>
            <a:pPr lvl="1"/>
            <a:r>
              <a:rPr lang="en-US" altLang="es-ES_tradnl" smtClean="0"/>
              <a:t>does not work well for names of East Asian origins</a:t>
            </a:r>
          </a:p>
          <a:p>
            <a:pPr lvl="2"/>
            <a:r>
              <a:rPr lang="en-US" altLang="es-ES_tradnl" smtClean="0"/>
              <a:t>which uses vowels to discriminate, Soundex ignores vowels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992B0B-60D3-440F-BDDA-BD517067169F}" type="slidenum">
              <a:rPr lang="en-US" altLang="es-ES_tradnl" sz="1000">
                <a:solidFill>
                  <a:srgbClr val="969696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s-ES_tradnl" sz="1000">
              <a:solidFill>
                <a:srgbClr val="969696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2187" y="5480098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De http</a:t>
            </a:r>
            <a:r>
              <a:rPr lang="es-ES_tradnl" dirty="0"/>
              <a:t>://research.cs.wisc.edu/dibook</a:t>
            </a:r>
            <a:r>
              <a:rPr lang="es-ES_tradnl" dirty="0" smtClean="0"/>
              <a:t>/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21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Comparación de cadenas de caracteres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064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Comparación de cadenas de caracteres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Encontrar correspondencias entre cadenas de caracteres (</a:t>
            </a:r>
            <a:r>
              <a:rPr lang="es-ES_tradnl" i="1" dirty="0" err="1" smtClean="0"/>
              <a:t>String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matching</a:t>
            </a:r>
            <a:r>
              <a:rPr lang="es-ES_tradnl" dirty="0" smtClean="0"/>
              <a:t>) consiste en determinar que dos cadenas de caracteres distintas corresponden a la misma entidad real.</a:t>
            </a:r>
          </a:p>
          <a:p>
            <a:pPr lvl="1"/>
            <a:r>
              <a:rPr lang="es-ES_tradnl" dirty="0" smtClean="0"/>
              <a:t>Por ejemplo, en el caso de nombres de personas</a:t>
            </a:r>
          </a:p>
          <a:p>
            <a:pPr lvl="2"/>
            <a:r>
              <a:rPr lang="es-ES_tradnl" dirty="0" smtClean="0"/>
              <a:t>José L. Gómez  -&gt; José Luis Gómez </a:t>
            </a:r>
          </a:p>
          <a:p>
            <a:r>
              <a:rPr lang="es-ES_tradnl" dirty="0" smtClean="0"/>
              <a:t>Dados dos conjuntos de cadenas de caracteres X e Y, encontrar todos los pares de cadenas de caracteres (</a:t>
            </a:r>
            <a:r>
              <a:rPr lang="es-ES_tradnl" dirty="0" err="1" smtClean="0"/>
              <a:t>x,y</a:t>
            </a:r>
            <a:r>
              <a:rPr lang="es-ES_tradnl" dirty="0" smtClean="0"/>
              <a:t>) tales que x e y se refieren a la misma entidad real.</a:t>
            </a:r>
          </a:p>
          <a:p>
            <a:r>
              <a:rPr lang="es-ES_tradnl" dirty="0" smtClean="0"/>
              <a:t>Seguiremos para esta sección </a:t>
            </a:r>
            <a:r>
              <a:rPr lang="es-ES_tradnl" dirty="0" smtClean="0"/>
              <a:t>“</a:t>
            </a:r>
            <a:r>
              <a:rPr lang="es-ES_tradnl" dirty="0" err="1" smtClean="0"/>
              <a:t>Principles</a:t>
            </a:r>
            <a:r>
              <a:rPr lang="es-ES_tradnl" dirty="0" smtClean="0"/>
              <a:t> </a:t>
            </a:r>
            <a:r>
              <a:rPr lang="es-ES_tradnl" dirty="0"/>
              <a:t>of 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”. </a:t>
            </a:r>
            <a:endParaRPr lang="es-ES_tradnl" dirty="0"/>
          </a:p>
          <a:p>
            <a:pPr lvl="1"/>
            <a:r>
              <a:rPr lang="en-GB" dirty="0" smtClean="0"/>
              <a:t>De An </a:t>
            </a:r>
            <a:r>
              <a:rPr lang="en-GB" dirty="0" err="1" smtClean="0"/>
              <a:t>HaiDoan</a:t>
            </a:r>
            <a:r>
              <a:rPr lang="en-GB" dirty="0"/>
              <a:t>, </a:t>
            </a:r>
            <a:r>
              <a:rPr lang="en-GB" dirty="0" err="1"/>
              <a:t>Alon</a:t>
            </a:r>
            <a:r>
              <a:rPr lang="en-GB" dirty="0"/>
              <a:t> Halevy, and Zachary Ives</a:t>
            </a:r>
          </a:p>
          <a:p>
            <a:pPr lvl="1"/>
            <a:r>
              <a:rPr lang="es-ES_tradnl" dirty="0"/>
              <a:t>http://research.cs.wisc.edu/dibook</a:t>
            </a:r>
            <a:r>
              <a:rPr lang="es-ES_tradnl" dirty="0" smtClean="0"/>
              <a:t>/</a:t>
            </a:r>
          </a:p>
          <a:p>
            <a:r>
              <a:rPr lang="es-ES_tradnl" i="1" dirty="0" smtClean="0"/>
              <a:t>Papel fundamental in muchas tareas de integración de datos</a:t>
            </a:r>
          </a:p>
          <a:p>
            <a:pPr lvl="1"/>
            <a:r>
              <a:rPr lang="es-ES_tradnl" i="1" dirty="0" smtClean="0"/>
              <a:t>Mapeado de esquemas</a:t>
            </a:r>
          </a:p>
          <a:p>
            <a:pPr lvl="1"/>
            <a:r>
              <a:rPr lang="es-ES_tradnl" i="1" dirty="0" smtClean="0"/>
              <a:t>Extracción de información</a:t>
            </a:r>
          </a:p>
          <a:p>
            <a:pPr lvl="1"/>
            <a:r>
              <a:rPr lang="es-ES_tradnl" i="1" dirty="0" smtClean="0"/>
              <a:t>Encontrar correspondencias en datos</a:t>
            </a:r>
          </a:p>
          <a:p>
            <a:pPr marL="0" indent="0">
              <a:buNone/>
            </a:pPr>
            <a:endParaRPr lang="es-ES_tradnl" i="1" dirty="0" smtClean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Dificultades de precisión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cadenas pueden presentarse en formas bastante diferentes con frecuencia</a:t>
            </a:r>
          </a:p>
          <a:p>
            <a:r>
              <a:rPr lang="es-ES_tradnl" dirty="0" smtClean="0"/>
              <a:t>Erratas debidas a entrada manual (David vs </a:t>
            </a:r>
            <a:r>
              <a:rPr lang="es-ES_tradnl" dirty="0" err="1" smtClean="0"/>
              <a:t>Davod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Errores OCR</a:t>
            </a:r>
          </a:p>
          <a:p>
            <a:r>
              <a:rPr lang="es-ES_tradnl" dirty="0" smtClean="0"/>
              <a:t>Convenciones distintas, por ejemplo, fechas, coma decimal</a:t>
            </a:r>
          </a:p>
          <a:p>
            <a:r>
              <a:rPr lang="es-ES_tradnl" dirty="0" smtClean="0"/>
              <a:t>Abreviaturas, omisiones… </a:t>
            </a:r>
            <a:r>
              <a:rPr lang="es-ES_tradnl" dirty="0" err="1" smtClean="0"/>
              <a:t>Glez</a:t>
            </a:r>
            <a:endParaRPr lang="es-ES_tradnl" dirty="0" smtClean="0"/>
          </a:p>
          <a:p>
            <a:r>
              <a:rPr lang="es-ES_tradnl" dirty="0" smtClean="0"/>
              <a:t>Nombres diferentes (Williams vs Bill, Francisco vs Paco)</a:t>
            </a:r>
          </a:p>
          <a:p>
            <a:r>
              <a:rPr lang="es-ES_tradnl" dirty="0" smtClean="0"/>
              <a:t>Cambios en el orden de las cadenas.</a:t>
            </a:r>
          </a:p>
          <a:p>
            <a:endParaRPr lang="es-ES_tradnl" dirty="0" smtClean="0"/>
          </a:p>
          <a:p>
            <a:pPr lvl="1"/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0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Dificultades de precisión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altLang="es-ES_tradnl" sz="2800" dirty="0" smtClean="0"/>
              <a:t>Solución:</a:t>
            </a:r>
          </a:p>
          <a:p>
            <a:pPr lvl="1"/>
            <a:r>
              <a:rPr lang="es-ES_tradnl" altLang="es-ES_tradnl" sz="2400" dirty="0" smtClean="0"/>
              <a:t>Usar una medida de similitud s(</a:t>
            </a:r>
            <a:r>
              <a:rPr lang="es-ES_tradnl" altLang="es-ES_tradnl" sz="2400" dirty="0" err="1" smtClean="0"/>
              <a:t>x,y</a:t>
            </a:r>
            <a:r>
              <a:rPr lang="es-ES_tradnl" altLang="es-ES_tradnl" sz="2400" dirty="0" smtClean="0"/>
              <a:t>) </a:t>
            </a:r>
            <a:r>
              <a:rPr lang="es-ES_tradnl" altLang="es-ES_trad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€</a:t>
            </a:r>
            <a:r>
              <a:rPr lang="es-ES_tradnl" altLang="es-ES_tradnl" sz="2400" dirty="0" smtClean="0"/>
              <a:t> [0,1]</a:t>
            </a:r>
          </a:p>
          <a:p>
            <a:pPr lvl="2"/>
            <a:r>
              <a:rPr lang="es-ES_tradnl" altLang="es-ES_tradnl" sz="1800" dirty="0" smtClean="0"/>
              <a:t>Cuanto mayor en valor de s mayor probabilidad de que x corresponda a y</a:t>
            </a:r>
          </a:p>
          <a:p>
            <a:pPr lvl="1"/>
            <a:r>
              <a:rPr lang="es-ES_tradnl" altLang="es-ES_tradnl" sz="2400" dirty="0" smtClean="0"/>
              <a:t>Establecer un umbral u</a:t>
            </a:r>
          </a:p>
          <a:p>
            <a:pPr lvl="2"/>
            <a:r>
              <a:rPr lang="es-ES_tradnl" altLang="es-ES_tradnl" sz="1800" dirty="0" smtClean="0"/>
              <a:t>Si s(</a:t>
            </a:r>
            <a:r>
              <a:rPr lang="es-ES_tradnl" altLang="es-ES_tradnl" sz="1800" dirty="0" err="1" smtClean="0"/>
              <a:t>x,y</a:t>
            </a:r>
            <a:r>
              <a:rPr lang="es-ES_tradnl" altLang="es-ES_tradnl" sz="1800" dirty="0" smtClean="0"/>
              <a:t>) &gt; u, decimos que x e y corresponden</a:t>
            </a:r>
          </a:p>
          <a:p>
            <a:r>
              <a:rPr lang="es-ES_tradnl" altLang="es-ES_tradnl" sz="2800" dirty="0" smtClean="0"/>
              <a:t>También se usan funciones de coste</a:t>
            </a:r>
          </a:p>
          <a:p>
            <a:pPr lvl="1"/>
            <a:r>
              <a:rPr lang="es-ES_tradnl" altLang="es-ES_tradnl" sz="2400" dirty="0" smtClean="0"/>
              <a:t>Mismo concepto</a:t>
            </a:r>
          </a:p>
          <a:p>
            <a:pPr lvl="1"/>
            <a:r>
              <a:rPr lang="es-ES_tradnl" altLang="es-ES_tradnl" sz="2400" dirty="0" smtClean="0"/>
              <a:t>Pero la relación es inversa</a:t>
            </a:r>
          </a:p>
          <a:p>
            <a:pPr lvl="1"/>
            <a:r>
              <a:rPr lang="es-ES_tradnl" altLang="es-ES_tradnl" sz="2400" dirty="0" smtClean="0"/>
              <a:t>Cuanto menor el valor, mayor la similitud entre las cadenas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03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de escalabilidad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Aplicar funciones de similitud a todos los pares de cadenas no es practico</a:t>
            </a:r>
          </a:p>
          <a:p>
            <a:pPr lvl="1"/>
            <a:r>
              <a:rPr lang="es-ES_tradnl" sz="2400" dirty="0" smtClean="0"/>
              <a:t>Cuadrático en el tamaño de los datos</a:t>
            </a:r>
          </a:p>
          <a:p>
            <a:r>
              <a:rPr lang="es-ES_tradnl" sz="2800" dirty="0" smtClean="0"/>
              <a:t>Solución:</a:t>
            </a:r>
          </a:p>
          <a:p>
            <a:pPr lvl="1"/>
            <a:r>
              <a:rPr lang="es-ES_tradnl" sz="2400" dirty="0" smtClean="0"/>
              <a:t>Aplicar la función solo a los pares mas prometedores</a:t>
            </a:r>
          </a:p>
          <a:p>
            <a:pPr lvl="1"/>
            <a:r>
              <a:rPr lang="es-ES_tradnl" sz="2400" dirty="0" smtClean="0"/>
              <a:t>Usar un método para encontrar candidatos </a:t>
            </a:r>
          </a:p>
          <a:p>
            <a:pPr lvl="1"/>
            <a:r>
              <a:rPr lang="es-ES_tradnl" sz="2400" dirty="0" smtClean="0"/>
              <a:t>Para filtrar</a:t>
            </a:r>
            <a:endParaRPr lang="es-ES_tradnl" sz="2400" dirty="0"/>
          </a:p>
          <a:p>
            <a:endParaRPr lang="es-ES_tradnl" sz="2800" dirty="0" smtClean="0"/>
          </a:p>
          <a:p>
            <a:endParaRPr lang="es-ES_tradnl" sz="2800" dirty="0" smtClean="0"/>
          </a:p>
          <a:p>
            <a:pPr lvl="1"/>
            <a:endParaRPr lang="es-ES_tradnl" sz="2400" dirty="0" smtClean="0"/>
          </a:p>
          <a:p>
            <a:pPr lvl="1"/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7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Medidas de similitud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Basadas en secuencias</a:t>
            </a:r>
          </a:p>
          <a:p>
            <a:pPr lvl="1"/>
            <a:r>
              <a:rPr lang="es-ES_tradnl" dirty="0" smtClean="0"/>
              <a:t>Consideran las cadenas como secuencias de caracteres y computan un coste de transformar una cadena en la otra</a:t>
            </a:r>
          </a:p>
          <a:p>
            <a:r>
              <a:rPr lang="es-ES_tradnl" dirty="0" smtClean="0"/>
              <a:t>Basadas en conjuntos</a:t>
            </a:r>
          </a:p>
          <a:p>
            <a:pPr lvl="1"/>
            <a:r>
              <a:rPr lang="es-ES_tradnl" dirty="0" smtClean="0"/>
              <a:t>Las cadenas se consideran conjuntos de </a:t>
            </a:r>
            <a:r>
              <a:rPr lang="es-ES_tradnl" i="1" dirty="0" err="1" smtClean="0"/>
              <a:t>tokens</a:t>
            </a:r>
            <a:r>
              <a:rPr lang="es-ES_tradnl" dirty="0" smtClean="0"/>
              <a:t>, y se utilizan propiedades de los conjuntos para calcular el valor de la similitud</a:t>
            </a:r>
          </a:p>
          <a:p>
            <a:pPr lvl="1"/>
            <a:r>
              <a:rPr lang="es-ES_tradnl" dirty="0" smtClean="0"/>
              <a:t>Los </a:t>
            </a:r>
            <a:r>
              <a:rPr lang="es-ES_tradnl" i="1" dirty="0" err="1" smtClean="0"/>
              <a:t>tokens</a:t>
            </a:r>
            <a:r>
              <a:rPr lang="es-ES_tradnl" dirty="0" smtClean="0"/>
              <a:t> pueden ser palabras</a:t>
            </a:r>
          </a:p>
          <a:p>
            <a:r>
              <a:rPr lang="es-ES_tradnl" dirty="0" smtClean="0"/>
              <a:t>Híbridas</a:t>
            </a:r>
            <a:endParaRPr lang="es-ES_tradnl" dirty="0" smtClean="0"/>
          </a:p>
          <a:p>
            <a:r>
              <a:rPr lang="es-ES_tradnl" dirty="0" smtClean="0"/>
              <a:t>Fonéticas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9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Medidas de similitud basadas en secuencias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smtClean="0"/>
              <a:t>Distancia de </a:t>
            </a:r>
            <a:r>
              <a:rPr lang="es-ES_tradnl" dirty="0" err="1" smtClean="0"/>
              <a:t>Levenshtein</a:t>
            </a:r>
            <a:r>
              <a:rPr lang="es-ES_tradnl" dirty="0" smtClean="0"/>
              <a:t> (o de edición)</a:t>
            </a:r>
          </a:p>
          <a:p>
            <a:r>
              <a:rPr lang="es-ES_tradnl" dirty="0" err="1" smtClean="0"/>
              <a:t>Needleman-Wunch</a:t>
            </a:r>
            <a:endParaRPr lang="es-ES_tradnl" dirty="0" smtClean="0"/>
          </a:p>
          <a:p>
            <a:r>
              <a:rPr lang="es-ES_tradnl" dirty="0" err="1" smtClean="0"/>
              <a:t>Affine</a:t>
            </a:r>
            <a:r>
              <a:rPr lang="es-ES_tradnl" dirty="0" smtClean="0"/>
              <a:t> gap</a:t>
            </a:r>
          </a:p>
          <a:p>
            <a:r>
              <a:rPr lang="es-ES_tradnl" dirty="0" smtClean="0"/>
              <a:t>Smith-</a:t>
            </a:r>
            <a:r>
              <a:rPr lang="es-ES_tradnl" dirty="0" err="1" smtClean="0"/>
              <a:t>Waterman</a:t>
            </a:r>
            <a:endParaRPr lang="es-ES_tradnl" dirty="0" smtClean="0"/>
          </a:p>
          <a:p>
            <a:r>
              <a:rPr lang="es-ES_tradnl" dirty="0" smtClean="0"/>
              <a:t>Jaro</a:t>
            </a:r>
          </a:p>
          <a:p>
            <a:pPr lvl="1"/>
            <a:r>
              <a:rPr lang="es-ES_tradnl" dirty="0" smtClean="0"/>
              <a:t>Adecuada para cadenas cortas</a:t>
            </a:r>
          </a:p>
          <a:p>
            <a:pPr lvl="1"/>
            <a:r>
              <a:rPr lang="es-ES_tradnl" dirty="0" smtClean="0"/>
              <a:t>Por ejemplo nombres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0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Medidas de similitud basadas en </a:t>
            </a:r>
            <a:r>
              <a:rPr lang="es-ES_tradnl" dirty="0" smtClean="0"/>
              <a:t>conjuntos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Overlap</a:t>
            </a:r>
            <a:r>
              <a:rPr lang="es-ES_tradnl" dirty="0" smtClean="0"/>
              <a:t> </a:t>
            </a:r>
            <a:r>
              <a:rPr lang="es-ES_tradnl" dirty="0" err="1" smtClean="0"/>
              <a:t>measure</a:t>
            </a:r>
            <a:endParaRPr lang="es-ES_tradnl" dirty="0" smtClean="0"/>
          </a:p>
          <a:p>
            <a:r>
              <a:rPr lang="es-ES_tradnl" dirty="0" err="1" smtClean="0"/>
              <a:t>Jacard</a:t>
            </a:r>
            <a:endParaRPr lang="es-ES_tradnl" dirty="0" smtClean="0"/>
          </a:p>
          <a:p>
            <a:r>
              <a:rPr lang="es-ES_tradnl" dirty="0" smtClean="0"/>
              <a:t>TF/IDF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3255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Materia" id="{2E4C0220-732B-4BF5-82B6-BD00A1AB6526}" vid="{E8FAA4BE-0203-404E-B60E-1FCA6B6665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IFCA_Master_Template</Template>
  <TotalTime>4195</TotalTime>
  <Words>1310</Words>
  <Application>Microsoft Office PowerPoint</Application>
  <PresentationFormat>Presentación en pantalla (4:3)</PresentationFormat>
  <Paragraphs>232</Paragraphs>
  <Slides>18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Franklin Gothic Medium</vt:lpstr>
      <vt:lpstr>MT Extra</vt:lpstr>
      <vt:lpstr>Times New Roman</vt:lpstr>
      <vt:lpstr>Wingdings</vt:lpstr>
      <vt:lpstr>Wingdings 2</vt:lpstr>
      <vt:lpstr>HDOfficeLightV0</vt:lpstr>
      <vt:lpstr>ETL: Extracción, Transformación y Carga de datos</vt:lpstr>
      <vt:lpstr>Comparación de cadenas de caracteres</vt:lpstr>
      <vt:lpstr>Comparación de cadenas de caracteres</vt:lpstr>
      <vt:lpstr>Dificultades de precisión</vt:lpstr>
      <vt:lpstr>Dificultades de precisión</vt:lpstr>
      <vt:lpstr>Problemas de escalabilidad</vt:lpstr>
      <vt:lpstr>Medidas de similitud</vt:lpstr>
      <vt:lpstr>Medidas de similitud basadas en secuencias</vt:lpstr>
      <vt:lpstr>Medidas de similitud basadas en conjuntos</vt:lpstr>
      <vt:lpstr>Medidas de similitud hibridas</vt:lpstr>
      <vt:lpstr>Distancia de Levenshtein</vt:lpstr>
      <vt:lpstr>Ejercicio</vt:lpstr>
      <vt:lpstr>Edit Distance using Dynamic Programming</vt:lpstr>
      <vt:lpstr>Ejemplo</vt:lpstr>
      <vt:lpstr>Medidas de similitud fonéticas</vt:lpstr>
      <vt:lpstr>Algoritmo Soundex</vt:lpstr>
      <vt:lpstr>The Soundex Measure</vt:lpstr>
      <vt:lpstr>The Soundex Measure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M3.01: Modelos de Datos y Sistemas de Información</dc:title>
  <dc:creator>RODRIGUEZ GONZALEZ David</dc:creator>
  <cp:lastModifiedBy>Windows User</cp:lastModifiedBy>
  <cp:revision>162</cp:revision>
  <dcterms:created xsi:type="dcterms:W3CDTF">2017-10-27T09:44:56Z</dcterms:created>
  <dcterms:modified xsi:type="dcterms:W3CDTF">2019-12-10T11:35:19Z</dcterms:modified>
</cp:coreProperties>
</file>