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3"/>
  </p:notesMasterIdLst>
  <p:sldIdLst>
    <p:sldId id="257" r:id="rId2"/>
    <p:sldId id="258" r:id="rId3"/>
    <p:sldId id="259" r:id="rId4"/>
    <p:sldId id="260" r:id="rId5"/>
    <p:sldId id="261" r:id="rId6"/>
    <p:sldId id="309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304" r:id="rId22"/>
    <p:sldId id="277" r:id="rId23"/>
    <p:sldId id="278" r:id="rId24"/>
    <p:sldId id="279" r:id="rId25"/>
    <p:sldId id="280" r:id="rId26"/>
    <p:sldId id="305" r:id="rId27"/>
    <p:sldId id="307" r:id="rId28"/>
    <p:sldId id="308" r:id="rId29"/>
    <p:sldId id="281" r:id="rId30"/>
    <p:sldId id="282" r:id="rId31"/>
    <p:sldId id="283" r:id="rId32"/>
    <p:sldId id="306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300" r:id="rId49"/>
    <p:sldId id="301" r:id="rId50"/>
    <p:sldId id="302" r:id="rId51"/>
    <p:sldId id="303" r:id="rId52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01FFE0-2C08-412A-A119-DD76CE88B734}" v="3" dt="2019-10-24T12:49:40.9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3" d="100"/>
          <a:sy n="103" d="100"/>
        </p:scale>
        <p:origin x="-90" y="-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A19D07-DBAE-4463-93A5-6FF01974AA0B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01688"/>
            <a:ext cx="5346700" cy="4010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67030C-5DE7-4771-9623-840991A8779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737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7030C-5DE7-4771-9623-840991A8779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058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33960" y="45720"/>
            <a:ext cx="7886520" cy="804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28560" y="1042560"/>
            <a:ext cx="7886520" cy="2385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8560" y="3655080"/>
            <a:ext cx="7886520" cy="2385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33960" y="45720"/>
            <a:ext cx="7886520" cy="804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28560" y="1042560"/>
            <a:ext cx="3848400" cy="2385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69920" y="1042560"/>
            <a:ext cx="3848400" cy="2385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669920" y="3655080"/>
            <a:ext cx="3848400" cy="2385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28560" y="3655080"/>
            <a:ext cx="3848400" cy="2385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33960" y="45720"/>
            <a:ext cx="7886520" cy="804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28560" y="1042560"/>
            <a:ext cx="7886520" cy="50014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628560" y="1042560"/>
            <a:ext cx="7886520" cy="50014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41" name="40 Imagen"/>
          <p:cNvPicPr/>
          <p:nvPr/>
        </p:nvPicPr>
        <p:blipFill>
          <a:blip r:embed="rId2"/>
          <a:stretch/>
        </p:blipFill>
        <p:spPr>
          <a:xfrm>
            <a:off x="1437480" y="1042200"/>
            <a:ext cx="6268320" cy="5001480"/>
          </a:xfrm>
          <a:prstGeom prst="rect">
            <a:avLst/>
          </a:prstGeom>
          <a:ln>
            <a:noFill/>
          </a:ln>
        </p:spPr>
      </p:pic>
      <p:pic>
        <p:nvPicPr>
          <p:cNvPr id="42" name="41 Imagen"/>
          <p:cNvPicPr/>
          <p:nvPr/>
        </p:nvPicPr>
        <p:blipFill>
          <a:blip r:embed="rId2"/>
          <a:stretch/>
        </p:blipFill>
        <p:spPr>
          <a:xfrm>
            <a:off x="1437480" y="1042200"/>
            <a:ext cx="6268320" cy="5001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E8635-67D6-4058-846D-8EBDBF372AF6}" type="datetime1">
              <a:rPr lang="es-ES" smtClean="0"/>
              <a:t>30/10/2019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84CDA-C2B6-4A1E-A487-AD029BB9863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2039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33960" y="45720"/>
            <a:ext cx="7886520" cy="804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628560" y="1042560"/>
            <a:ext cx="7886520" cy="5001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33960" y="45720"/>
            <a:ext cx="7886520" cy="804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28560" y="1042560"/>
            <a:ext cx="7886520" cy="50014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33960" y="45720"/>
            <a:ext cx="7886520" cy="804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28560" y="1042560"/>
            <a:ext cx="3848400" cy="50014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69920" y="1042560"/>
            <a:ext cx="3848400" cy="50014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33960" y="45720"/>
            <a:ext cx="7886520" cy="804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633960" y="45720"/>
            <a:ext cx="7886520" cy="3729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33960" y="45720"/>
            <a:ext cx="7886520" cy="804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28560" y="1042560"/>
            <a:ext cx="3848400" cy="2385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8560" y="3655080"/>
            <a:ext cx="3848400" cy="2385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69920" y="1042560"/>
            <a:ext cx="3848400" cy="50014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33960" y="45720"/>
            <a:ext cx="7886520" cy="804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28560" y="1042560"/>
            <a:ext cx="3848400" cy="50014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69920" y="1042560"/>
            <a:ext cx="3848400" cy="2385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69920" y="3655080"/>
            <a:ext cx="3848400" cy="2385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33960" y="45720"/>
            <a:ext cx="7886520" cy="804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28560" y="1042560"/>
            <a:ext cx="3848400" cy="2385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69920" y="1042560"/>
            <a:ext cx="3848400" cy="2385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8560" y="3655080"/>
            <a:ext cx="7886520" cy="2385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9"/>
          <p:cNvPicPr/>
          <p:nvPr/>
        </p:nvPicPr>
        <p:blipFill>
          <a:blip r:embed="rId15"/>
          <a:stretch/>
        </p:blipFill>
        <p:spPr>
          <a:xfrm>
            <a:off x="0" y="6205680"/>
            <a:ext cx="2974680" cy="651960"/>
          </a:xfrm>
          <a:prstGeom prst="rect">
            <a:avLst/>
          </a:prstGeom>
          <a:ln>
            <a:noFill/>
          </a:ln>
        </p:spPr>
      </p:pic>
      <p:sp>
        <p:nvSpPr>
          <p:cNvPr id="10" name="Line 1"/>
          <p:cNvSpPr/>
          <p:nvPr/>
        </p:nvSpPr>
        <p:spPr>
          <a:xfrm>
            <a:off x="0" y="6190200"/>
            <a:ext cx="9144000" cy="360"/>
          </a:xfrm>
          <a:prstGeom prst="line">
            <a:avLst/>
          </a:prstGeom>
          <a:ln w="6480">
            <a:solidFill>
              <a:srgbClr val="5B9BD5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Line 2"/>
          <p:cNvSpPr/>
          <p:nvPr/>
        </p:nvSpPr>
        <p:spPr>
          <a:xfrm>
            <a:off x="0" y="896040"/>
            <a:ext cx="9144000" cy="360"/>
          </a:xfrm>
          <a:prstGeom prst="line">
            <a:avLst/>
          </a:prstGeom>
          <a:ln w="6480">
            <a:solidFill>
              <a:srgbClr val="5B9BD5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PlaceHolder 3"/>
          <p:cNvSpPr>
            <a:spLocks noGrp="1"/>
          </p:cNvSpPr>
          <p:nvPr>
            <p:ph type="title"/>
          </p:nvPr>
        </p:nvSpPr>
        <p:spPr>
          <a:xfrm>
            <a:off x="1143000" y="1124640"/>
            <a:ext cx="6857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45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Haga clic para modificar el estilo de título del patrón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dt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83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10/29/18</a:t>
            </a:r>
            <a:endParaRPr lang="en-US" sz="83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7882200" y="6356520"/>
            <a:ext cx="63288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4E17C1F5-83A8-4912-9442-9BA77533DC44}" type="slidenum">
              <a:rPr lang="en-US" sz="180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‹Nº›</a:t>
            </a:fld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Line 6"/>
          <p:cNvSpPr/>
          <p:nvPr/>
        </p:nvSpPr>
        <p:spPr>
          <a:xfrm>
            <a:off x="0" y="6190200"/>
            <a:ext cx="9144000" cy="360"/>
          </a:xfrm>
          <a:prstGeom prst="line">
            <a:avLst/>
          </a:prstGeom>
          <a:ln w="6480">
            <a:solidFill>
              <a:srgbClr val="5B9BD5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PlaceHolder 7"/>
          <p:cNvSpPr>
            <a:spLocks noGrp="1"/>
          </p:cNvSpPr>
          <p:nvPr>
            <p:ph type="ftr"/>
          </p:nvPr>
        </p:nvSpPr>
        <p:spPr>
          <a:xfrm>
            <a:off x="3029040" y="6356520"/>
            <a:ext cx="4633200" cy="5011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M3.01 - Modelos de Datos y Sistemas de Información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PlaceHolder 8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1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Pulse para editar el formato de esquema del texto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5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Segundo nivel del esquema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35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Tercer nivel del esquema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35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Cuarto nivel del esquema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Quinto nivel del esquema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Sexto nivel del esquema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dmponline.dcc.ac.uk/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penproject.org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proyect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28491" cy="4653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329212"/>
            <a:ext cx="7772400" cy="2387600"/>
          </a:xfrm>
        </p:spPr>
        <p:txBody>
          <a:bodyPr>
            <a:normAutofit/>
          </a:bodyPr>
          <a:lstStyle/>
          <a:p>
            <a:r>
              <a:rPr lang="es-ES" sz="7200" b="1" dirty="0" smtClean="0"/>
              <a:t>Proyectos</a:t>
            </a:r>
            <a:endParaRPr lang="es-ES" sz="7200" b="1" dirty="0"/>
          </a:p>
        </p:txBody>
      </p:sp>
      <p:sp>
        <p:nvSpPr>
          <p:cNvPr id="4" name="Rectángulo 3"/>
          <p:cNvSpPr/>
          <p:nvPr/>
        </p:nvSpPr>
        <p:spPr>
          <a:xfrm>
            <a:off x="2278245" y="4673031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s-ES" sz="2400" b="1" dirty="0" smtClean="0"/>
              <a:t>Fernando Aguilar</a:t>
            </a:r>
          </a:p>
          <a:p>
            <a:pPr algn="ctr"/>
            <a:r>
              <a:rPr lang="es-ES" dirty="0" smtClean="0"/>
              <a:t>Grupo de Computación Avanzada – IFCA</a:t>
            </a:r>
          </a:p>
          <a:p>
            <a:pPr algn="ctr"/>
            <a:endParaRPr lang="es-ES" dirty="0"/>
          </a:p>
          <a:p>
            <a:pPr algn="r"/>
            <a:r>
              <a:rPr lang="es-ES" dirty="0" smtClean="0"/>
              <a:t>Material:</a:t>
            </a:r>
          </a:p>
          <a:p>
            <a:pPr algn="r"/>
            <a:r>
              <a:rPr lang="es-ES" dirty="0" smtClean="0"/>
              <a:t>Lara </a:t>
            </a:r>
            <a:r>
              <a:rPr lang="es-ES" dirty="0" err="1" smtClean="0"/>
              <a:t>Lloret</a:t>
            </a:r>
            <a:r>
              <a:rPr lang="es-ES" dirty="0" smtClean="0"/>
              <a:t>, Jesús Marco</a:t>
            </a:r>
            <a:endParaRPr lang="es-ES" dirty="0"/>
          </a:p>
        </p:txBody>
      </p:sp>
      <p:pic>
        <p:nvPicPr>
          <p:cNvPr id="1028" name="Picture 4" descr="Image result for csic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9675" y="6143026"/>
            <a:ext cx="928643" cy="928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6" descr="Image result for logo uim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032" name="Picture 8" descr="Image result for logo uimp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897" y="6481961"/>
            <a:ext cx="609171" cy="305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877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-117953"/>
            <a:ext cx="7886700" cy="1325563"/>
          </a:xfrm>
        </p:spPr>
        <p:txBody>
          <a:bodyPr/>
          <a:lstStyle/>
          <a:p>
            <a:pPr algn="ctr"/>
            <a:r>
              <a:rPr lang="es-ES" sz="2400" b="1" dirty="0" smtClean="0">
                <a:solidFill>
                  <a:srgbClr val="0070C0"/>
                </a:solidFill>
              </a:rPr>
              <a:t>El ciclo de vida, Búsqueda (1)</a:t>
            </a:r>
            <a:endParaRPr lang="es-ES" sz="2400" b="1" dirty="0">
              <a:solidFill>
                <a:srgbClr val="0070C0"/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119720" y="1017051"/>
            <a:ext cx="890456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000" b="1" dirty="0">
                <a:solidFill>
                  <a:srgbClr val="FF0000"/>
                </a:solidFill>
                <a:latin typeface="CIDFont+F5"/>
              </a:rPr>
              <a:t>BÚSQUEDA</a:t>
            </a:r>
            <a:r>
              <a:rPr lang="es-ES" sz="2000" dirty="0">
                <a:solidFill>
                  <a:srgbClr val="FF0000"/>
                </a:solidFill>
                <a:latin typeface="CIDFont+F5"/>
              </a:rPr>
              <a:t>, </a:t>
            </a:r>
            <a:r>
              <a:rPr lang="es-ES" sz="2000" dirty="0">
                <a:solidFill>
                  <a:srgbClr val="000000"/>
                </a:solidFill>
                <a:latin typeface="CIDFont+F5"/>
              </a:rPr>
              <a:t>SELECCIÓN y DEFINICIÓN DEL PROYECTO</a:t>
            </a:r>
          </a:p>
          <a:p>
            <a:pPr algn="just"/>
            <a:r>
              <a:rPr lang="es-ES" sz="2000" dirty="0">
                <a:solidFill>
                  <a:srgbClr val="000000"/>
                </a:solidFill>
                <a:latin typeface="CIDFont+F5"/>
              </a:rPr>
              <a:t>Es un paso crítico</a:t>
            </a:r>
          </a:p>
          <a:p>
            <a:pPr algn="just"/>
            <a:r>
              <a:rPr lang="es-ES" sz="2000" dirty="0">
                <a:solidFill>
                  <a:srgbClr val="000000"/>
                </a:solidFill>
                <a:latin typeface="CIDFont+F4"/>
              </a:rPr>
              <a:t>• </a:t>
            </a:r>
            <a:r>
              <a:rPr lang="es-ES" sz="2000" dirty="0">
                <a:solidFill>
                  <a:srgbClr val="000000"/>
                </a:solidFill>
                <a:latin typeface="CIDFont+F5"/>
              </a:rPr>
              <a:t>Pero es muy posible que entres en un proyecto ya en marcha </a:t>
            </a:r>
            <a:r>
              <a:rPr lang="es-ES" sz="2000" dirty="0" smtClean="0">
                <a:solidFill>
                  <a:srgbClr val="000000"/>
                </a:solidFill>
                <a:latin typeface="CIDFont+F5"/>
              </a:rPr>
              <a:t>o definido </a:t>
            </a:r>
            <a:r>
              <a:rPr lang="es-ES" sz="2000" dirty="0">
                <a:solidFill>
                  <a:srgbClr val="000000"/>
                </a:solidFill>
                <a:latin typeface="CIDFont+F5"/>
              </a:rPr>
              <a:t>por otras personas</a:t>
            </a:r>
            <a:r>
              <a:rPr lang="es-ES" sz="2000" dirty="0" smtClean="0">
                <a:solidFill>
                  <a:srgbClr val="000000"/>
                </a:solidFill>
                <a:latin typeface="CIDFont+F5"/>
              </a:rPr>
              <a:t>.</a:t>
            </a:r>
          </a:p>
          <a:p>
            <a:pPr algn="just"/>
            <a:endParaRPr lang="es-ES" sz="2000" dirty="0" smtClean="0">
              <a:solidFill>
                <a:srgbClr val="000000"/>
              </a:solidFill>
              <a:latin typeface="CIDFont+F5"/>
            </a:endParaRPr>
          </a:p>
          <a:p>
            <a:pPr algn="just"/>
            <a:r>
              <a:rPr lang="es-ES" sz="2000" dirty="0" smtClean="0">
                <a:solidFill>
                  <a:srgbClr val="000000"/>
                </a:solidFill>
                <a:latin typeface="CIDFont+F5"/>
              </a:rPr>
              <a:t>Muchos </a:t>
            </a:r>
            <a:r>
              <a:rPr lang="es-ES" sz="2000" dirty="0">
                <a:solidFill>
                  <a:srgbClr val="000000"/>
                </a:solidFill>
                <a:latin typeface="CIDFont+F5"/>
              </a:rPr>
              <a:t>proyectos “aparecen” de forma natural:</a:t>
            </a:r>
          </a:p>
          <a:p>
            <a:pPr algn="just"/>
            <a:r>
              <a:rPr lang="es-ES" sz="2000" dirty="0">
                <a:solidFill>
                  <a:srgbClr val="000000"/>
                </a:solidFill>
                <a:latin typeface="CIDFont+F4"/>
              </a:rPr>
              <a:t>• </a:t>
            </a:r>
            <a:r>
              <a:rPr lang="es-ES" sz="2000" b="1" dirty="0">
                <a:solidFill>
                  <a:srgbClr val="000000"/>
                </a:solidFill>
                <a:latin typeface="CIDFont+F4"/>
              </a:rPr>
              <a:t>Mejorar/Modernizar/Optimizar procesos existentes</a:t>
            </a:r>
          </a:p>
          <a:p>
            <a:pPr algn="just"/>
            <a:r>
              <a:rPr lang="es-ES" sz="2000" dirty="0">
                <a:solidFill>
                  <a:srgbClr val="000000"/>
                </a:solidFill>
                <a:latin typeface="CIDFont+F4"/>
              </a:rPr>
              <a:t>– Ej. Usar el móvil para alertas en la cuenta de tu banco</a:t>
            </a:r>
          </a:p>
          <a:p>
            <a:pPr algn="just"/>
            <a:r>
              <a:rPr lang="es-ES" sz="2000" dirty="0">
                <a:solidFill>
                  <a:srgbClr val="000000"/>
                </a:solidFill>
                <a:latin typeface="CIDFont+F4"/>
              </a:rPr>
              <a:t>• </a:t>
            </a:r>
            <a:r>
              <a:rPr lang="es-ES" sz="2000" b="1" dirty="0">
                <a:solidFill>
                  <a:srgbClr val="000000"/>
                </a:solidFill>
                <a:latin typeface="CIDFont+F4"/>
              </a:rPr>
              <a:t>Introducir nuevas tecnologías para reemplazar obsoletas</a:t>
            </a:r>
          </a:p>
          <a:p>
            <a:pPr algn="just"/>
            <a:r>
              <a:rPr lang="es-ES" sz="2000" dirty="0">
                <a:solidFill>
                  <a:srgbClr val="000000"/>
                </a:solidFill>
                <a:latin typeface="CIDFont+F4"/>
              </a:rPr>
              <a:t>– Ej. Desaparición de las Guías telefónicas</a:t>
            </a:r>
          </a:p>
          <a:p>
            <a:pPr algn="just"/>
            <a:r>
              <a:rPr lang="es-ES" sz="2000" dirty="0">
                <a:solidFill>
                  <a:srgbClr val="000000"/>
                </a:solidFill>
                <a:latin typeface="CIDFont+F4"/>
              </a:rPr>
              <a:t>• </a:t>
            </a:r>
            <a:r>
              <a:rPr lang="es-ES" sz="2000" b="1" dirty="0">
                <a:solidFill>
                  <a:srgbClr val="000000"/>
                </a:solidFill>
                <a:latin typeface="CIDFont+F4"/>
              </a:rPr>
              <a:t>Extender el rango de objetivos/clientes</a:t>
            </a:r>
          </a:p>
          <a:p>
            <a:pPr algn="just"/>
            <a:r>
              <a:rPr lang="es-ES" sz="2000" dirty="0">
                <a:solidFill>
                  <a:srgbClr val="000000"/>
                </a:solidFill>
                <a:latin typeface="CIDFont+F4"/>
              </a:rPr>
              <a:t>– Ej. Pasar de una librería clásica a tener en catálogo </a:t>
            </a:r>
            <a:r>
              <a:rPr lang="es-ES" sz="2000" dirty="0" smtClean="0">
                <a:solidFill>
                  <a:srgbClr val="000000"/>
                </a:solidFill>
                <a:latin typeface="CIDFont+F4"/>
              </a:rPr>
              <a:t>e-</a:t>
            </a:r>
            <a:r>
              <a:rPr lang="es-ES" sz="2000" dirty="0" err="1" smtClean="0">
                <a:solidFill>
                  <a:srgbClr val="000000"/>
                </a:solidFill>
                <a:latin typeface="CIDFont+F4"/>
              </a:rPr>
              <a:t>books</a:t>
            </a:r>
            <a:endParaRPr lang="es-ES" sz="2000" dirty="0" smtClean="0">
              <a:solidFill>
                <a:srgbClr val="000000"/>
              </a:solidFill>
              <a:latin typeface="CIDFont+F4"/>
            </a:endParaRPr>
          </a:p>
          <a:p>
            <a:pPr algn="just"/>
            <a:endParaRPr lang="es-ES" sz="2000" dirty="0">
              <a:solidFill>
                <a:srgbClr val="000000"/>
              </a:solidFill>
              <a:latin typeface="CIDFont+F4"/>
            </a:endParaRPr>
          </a:p>
          <a:p>
            <a:pPr algn="just"/>
            <a:r>
              <a:rPr lang="es-ES" sz="2000" b="1" dirty="0">
                <a:solidFill>
                  <a:srgbClr val="000000"/>
                </a:solidFill>
                <a:latin typeface="CIDFont+F5"/>
              </a:rPr>
              <a:t>Otros proyectos son “revolucionarios”</a:t>
            </a:r>
          </a:p>
          <a:p>
            <a:pPr algn="just"/>
            <a:r>
              <a:rPr lang="es-ES" sz="2000" dirty="0">
                <a:solidFill>
                  <a:srgbClr val="000000"/>
                </a:solidFill>
                <a:latin typeface="CIDFont+F4"/>
              </a:rPr>
              <a:t>• Ejemplo: NASA/Gob. USA: Poner un hombre en la luna</a:t>
            </a:r>
            <a:endParaRPr lang="es-ES" sz="2000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4294967295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9584CDA-C2B6-4A1E-A487-AD029BB9863D}" type="slidenum">
              <a:rPr lang="es-ES" smtClean="0"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0383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76045" y="1166842"/>
            <a:ext cx="8867955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dirty="0">
                <a:solidFill>
                  <a:srgbClr val="FF0000"/>
                </a:solidFill>
                <a:latin typeface="CIDFont+F5"/>
              </a:rPr>
              <a:t>BÚSQUEDA, </a:t>
            </a:r>
            <a:r>
              <a:rPr lang="es-ES" sz="2000" dirty="0">
                <a:solidFill>
                  <a:srgbClr val="000000"/>
                </a:solidFill>
                <a:latin typeface="CIDFont+F5"/>
              </a:rPr>
              <a:t>SELECCIÓN y DEFINICIÓN DEL </a:t>
            </a:r>
            <a:r>
              <a:rPr lang="es-ES" sz="2000" dirty="0" smtClean="0">
                <a:solidFill>
                  <a:srgbClr val="000000"/>
                </a:solidFill>
                <a:latin typeface="CIDFont+F5"/>
              </a:rPr>
              <a:t>PROYECTO</a:t>
            </a:r>
          </a:p>
          <a:p>
            <a:endParaRPr lang="es-ES" sz="2000" dirty="0">
              <a:solidFill>
                <a:srgbClr val="000000"/>
              </a:solidFill>
              <a:latin typeface="CIDFont+F5"/>
            </a:endParaRPr>
          </a:p>
          <a:p>
            <a:r>
              <a:rPr lang="es-ES" sz="2000" dirty="0">
                <a:solidFill>
                  <a:srgbClr val="000000"/>
                </a:solidFill>
                <a:latin typeface="CIDFont+F5"/>
              </a:rPr>
              <a:t>“Cartera” de proyectos de </a:t>
            </a:r>
            <a:r>
              <a:rPr lang="es-ES" sz="2000" dirty="0" smtClean="0">
                <a:solidFill>
                  <a:srgbClr val="000000"/>
                </a:solidFill>
                <a:latin typeface="CIDFont+F5"/>
              </a:rPr>
              <a:t>un grupo/empresa/organización</a:t>
            </a:r>
            <a:endParaRPr lang="es-ES" sz="2000" dirty="0">
              <a:solidFill>
                <a:srgbClr val="000000"/>
              </a:solidFill>
              <a:latin typeface="CIDFont+F5"/>
            </a:endParaRPr>
          </a:p>
          <a:p>
            <a:r>
              <a:rPr lang="es-ES" sz="2000" dirty="0">
                <a:solidFill>
                  <a:srgbClr val="000000"/>
                </a:solidFill>
                <a:latin typeface="CIDFont+F4"/>
              </a:rPr>
              <a:t>• Normalmente en base a la </a:t>
            </a:r>
            <a:r>
              <a:rPr lang="es-ES" sz="2000" dirty="0" smtClean="0">
                <a:solidFill>
                  <a:srgbClr val="000000"/>
                </a:solidFill>
                <a:latin typeface="CIDFont+F4"/>
              </a:rPr>
              <a:t>experiencia o a la estrategia</a:t>
            </a:r>
            <a:endParaRPr lang="es-ES" sz="2000" dirty="0">
              <a:solidFill>
                <a:srgbClr val="000000"/>
              </a:solidFill>
              <a:latin typeface="CIDFont+F4"/>
            </a:endParaRPr>
          </a:p>
          <a:p>
            <a:r>
              <a:rPr lang="es-ES" sz="2000" dirty="0">
                <a:solidFill>
                  <a:srgbClr val="000000"/>
                </a:solidFill>
                <a:latin typeface="CIDFont+F4"/>
              </a:rPr>
              <a:t>• </a:t>
            </a:r>
            <a:r>
              <a:rPr lang="es-ES" sz="2000" dirty="0" smtClean="0">
                <a:solidFill>
                  <a:srgbClr val="000000"/>
                </a:solidFill>
                <a:latin typeface="CIDFont+F4"/>
              </a:rPr>
              <a:t>Estrategia: Diversificación </a:t>
            </a:r>
            <a:r>
              <a:rPr lang="es-ES" sz="2000" dirty="0">
                <a:solidFill>
                  <a:srgbClr val="000000"/>
                </a:solidFill>
                <a:latin typeface="CIDFont+F4"/>
              </a:rPr>
              <a:t>o </a:t>
            </a:r>
            <a:r>
              <a:rPr lang="es-ES" sz="2000" dirty="0" smtClean="0">
                <a:solidFill>
                  <a:srgbClr val="000000"/>
                </a:solidFill>
                <a:latin typeface="CIDFont+F4"/>
              </a:rPr>
              <a:t>Especialización</a:t>
            </a:r>
          </a:p>
          <a:p>
            <a:endParaRPr lang="es-ES" sz="2000" dirty="0" smtClean="0">
              <a:solidFill>
                <a:srgbClr val="000000"/>
              </a:solidFill>
              <a:latin typeface="CIDFont+F4"/>
            </a:endParaRPr>
          </a:p>
          <a:p>
            <a:r>
              <a:rPr lang="es-ES" sz="2000" dirty="0" smtClean="0">
                <a:solidFill>
                  <a:srgbClr val="000000"/>
                </a:solidFill>
                <a:latin typeface="CIDFont+F4"/>
              </a:rPr>
              <a:t>Para crear esta cartera:</a:t>
            </a:r>
            <a:endParaRPr lang="es-ES" sz="2000" dirty="0">
              <a:solidFill>
                <a:srgbClr val="000000"/>
              </a:solidFill>
              <a:latin typeface="CIDFont+F4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CIDFont+F5"/>
              </a:rPr>
              <a:t>Convocatorias </a:t>
            </a:r>
            <a:r>
              <a:rPr lang="es-ES" sz="2000" dirty="0" smtClean="0">
                <a:solidFill>
                  <a:srgbClr val="000000"/>
                </a:solidFill>
                <a:latin typeface="CIDFont+F5"/>
              </a:rPr>
              <a:t>abiertas</a:t>
            </a:r>
            <a:endParaRPr lang="es-ES" sz="2000" dirty="0" smtClean="0">
              <a:solidFill>
                <a:srgbClr val="000000"/>
              </a:solidFill>
              <a:latin typeface="CIDFont+F4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 smtClean="0">
                <a:solidFill>
                  <a:srgbClr val="000000"/>
                </a:solidFill>
                <a:latin typeface="CIDFont+F4"/>
              </a:rPr>
              <a:t>Por </a:t>
            </a:r>
            <a:r>
              <a:rPr lang="es-ES" sz="2000" dirty="0">
                <a:solidFill>
                  <a:srgbClr val="000000"/>
                </a:solidFill>
                <a:latin typeface="CIDFont+F4"/>
              </a:rPr>
              <a:t>ejemplo: en </a:t>
            </a:r>
            <a:r>
              <a:rPr lang="es-ES" sz="2000" dirty="0" smtClean="0">
                <a:solidFill>
                  <a:srgbClr val="000000"/>
                </a:solidFill>
                <a:latin typeface="CIDFont+F4"/>
              </a:rPr>
              <a:t>I+D</a:t>
            </a:r>
            <a:endParaRPr lang="es-ES" sz="2000" dirty="0">
              <a:solidFill>
                <a:srgbClr val="000000"/>
              </a:solidFill>
              <a:latin typeface="CIDFont+F4"/>
            </a:endParaRPr>
          </a:p>
          <a:p>
            <a:r>
              <a:rPr lang="es-ES" sz="2000" dirty="0">
                <a:solidFill>
                  <a:srgbClr val="000000"/>
                </a:solidFill>
                <a:latin typeface="CIDFont+F4"/>
              </a:rPr>
              <a:t>– Plan Nacional</a:t>
            </a:r>
          </a:p>
          <a:p>
            <a:r>
              <a:rPr lang="es-ES" sz="2000" dirty="0">
                <a:solidFill>
                  <a:srgbClr val="000000"/>
                </a:solidFill>
                <a:latin typeface="CIDFont+F4"/>
              </a:rPr>
              <a:t>– FP7 (</a:t>
            </a:r>
            <a:r>
              <a:rPr lang="es-ES" sz="2000" dirty="0" err="1">
                <a:solidFill>
                  <a:srgbClr val="000000"/>
                </a:solidFill>
                <a:latin typeface="CIDFont+F4"/>
              </a:rPr>
              <a:t>Horizon</a:t>
            </a:r>
            <a:r>
              <a:rPr lang="es-ES" sz="2000" dirty="0">
                <a:solidFill>
                  <a:srgbClr val="000000"/>
                </a:solidFill>
                <a:latin typeface="CIDFont+F4"/>
              </a:rPr>
              <a:t> 2020</a:t>
            </a:r>
            <a:r>
              <a:rPr lang="es-ES" sz="2000" dirty="0" smtClean="0">
                <a:solidFill>
                  <a:srgbClr val="000000"/>
                </a:solidFill>
                <a:latin typeface="CIDFont+F4"/>
              </a:rPr>
              <a:t>)</a:t>
            </a:r>
          </a:p>
          <a:p>
            <a:endParaRPr lang="es-ES" sz="2000" dirty="0">
              <a:solidFill>
                <a:srgbClr val="000000"/>
              </a:solidFill>
              <a:latin typeface="CIDFont+F4"/>
            </a:endParaRPr>
          </a:p>
          <a:p>
            <a:r>
              <a:rPr lang="es-ES" sz="2000" dirty="0">
                <a:solidFill>
                  <a:srgbClr val="000000"/>
                </a:solidFill>
                <a:latin typeface="CIDFont+F5"/>
              </a:rPr>
              <a:t>Licitaciones, Contratos y Subcontratos</a:t>
            </a:r>
          </a:p>
          <a:p>
            <a:r>
              <a:rPr lang="es-ES" sz="2000" dirty="0">
                <a:solidFill>
                  <a:srgbClr val="000000"/>
                </a:solidFill>
                <a:latin typeface="CIDFont+F4"/>
              </a:rPr>
              <a:t>• </a:t>
            </a:r>
            <a:r>
              <a:rPr lang="es-ES" sz="2000" dirty="0" smtClean="0">
                <a:solidFill>
                  <a:srgbClr val="000000"/>
                </a:solidFill>
                <a:latin typeface="CIDFont+F4"/>
              </a:rPr>
              <a:t>Cerrados</a:t>
            </a:r>
            <a:endParaRPr lang="es-ES" sz="2000" dirty="0">
              <a:solidFill>
                <a:srgbClr val="000000"/>
              </a:solidFill>
              <a:latin typeface="CIDFont+F4"/>
            </a:endParaRPr>
          </a:p>
          <a:p>
            <a:r>
              <a:rPr lang="es-ES" sz="2000" dirty="0">
                <a:solidFill>
                  <a:srgbClr val="000000"/>
                </a:solidFill>
                <a:latin typeface="CIDFont+F4"/>
              </a:rPr>
              <a:t>• Importancia de los contactos, visibilidad</a:t>
            </a:r>
            <a:endParaRPr lang="es-ES" sz="2000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628650" y="1"/>
            <a:ext cx="7886700" cy="908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600" b="1" dirty="0" smtClean="0">
                <a:solidFill>
                  <a:srgbClr val="0070C0"/>
                </a:solidFill>
              </a:rPr>
              <a:t>El ciclo de vida, Búsqueda (2)</a:t>
            </a:r>
            <a:endParaRPr lang="es-ES" sz="3600" b="1" dirty="0">
              <a:solidFill>
                <a:srgbClr val="0070C0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3705" y="3495252"/>
            <a:ext cx="3228975" cy="2276475"/>
          </a:xfrm>
          <a:prstGeom prst="rect">
            <a:avLst/>
          </a:prstGeom>
        </p:spPr>
      </p:pic>
      <p:sp>
        <p:nvSpPr>
          <p:cNvPr id="2" name="Marcador de número de diapositiva 1"/>
          <p:cNvSpPr>
            <a:spLocks noGrp="1"/>
          </p:cNvSpPr>
          <p:nvPr>
            <p:ph type="sldNum" sz="quarter" idx="4294967295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9584CDA-C2B6-4A1E-A487-AD029BB9863D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5890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241539" y="1170287"/>
            <a:ext cx="8794957" cy="5978106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s-ES" sz="2400" b="1" dirty="0">
                <a:solidFill>
                  <a:srgbClr val="C00000"/>
                </a:solidFill>
              </a:rPr>
              <a:t>BÚSQUEDA, SELECCIÓN y DEFINICIÓN DEL PROYECTO</a:t>
            </a:r>
          </a:p>
          <a:p>
            <a:r>
              <a:rPr lang="es-ES" sz="2400" dirty="0"/>
              <a:t>COMPARACIÓN DE OPORTUNIDADES</a:t>
            </a:r>
          </a:p>
          <a:p>
            <a:pPr marL="0" indent="0">
              <a:buNone/>
            </a:pPr>
            <a:r>
              <a:rPr lang="es-ES" sz="2400" b="1" dirty="0"/>
              <a:t>• Identificación del “beneficio” de las propuestas</a:t>
            </a:r>
          </a:p>
          <a:p>
            <a:pPr marL="0" indent="0">
              <a:buNone/>
            </a:pPr>
            <a:r>
              <a:rPr lang="es-ES" sz="2400" dirty="0"/>
              <a:t>– </a:t>
            </a:r>
            <a:r>
              <a:rPr lang="es-ES" sz="2400" dirty="0" smtClean="0"/>
              <a:t>Estratégico: Liderazgo</a:t>
            </a:r>
            <a:r>
              <a:rPr lang="es-ES" sz="2400" dirty="0"/>
              <a:t>, consolidación, sostenibilidad, nuevas líneas…</a:t>
            </a:r>
          </a:p>
          <a:p>
            <a:pPr marL="0" indent="0">
              <a:buNone/>
            </a:pPr>
            <a:r>
              <a:rPr lang="es-ES" sz="2400" dirty="0"/>
              <a:t>– Económico (beneficios, reducción costes, productividad…)</a:t>
            </a:r>
          </a:p>
          <a:p>
            <a:pPr marL="0" indent="0">
              <a:buNone/>
            </a:pPr>
            <a:r>
              <a:rPr lang="es-ES" sz="2400" dirty="0"/>
              <a:t>– Social/Ético</a:t>
            </a:r>
          </a:p>
          <a:p>
            <a:pPr lvl="1"/>
            <a:r>
              <a:rPr lang="es-ES" sz="2000" dirty="0" smtClean="0"/>
              <a:t>Beneficio </a:t>
            </a:r>
            <a:r>
              <a:rPr lang="es-ES" sz="2000" dirty="0"/>
              <a:t>para los que participan en el proyecto</a:t>
            </a:r>
          </a:p>
          <a:p>
            <a:pPr lvl="1"/>
            <a:r>
              <a:rPr lang="es-ES" sz="2000" dirty="0" smtClean="0"/>
              <a:t>Beneficio </a:t>
            </a:r>
            <a:r>
              <a:rPr lang="es-ES" sz="2000" dirty="0"/>
              <a:t>para la empresa/cliente</a:t>
            </a:r>
          </a:p>
          <a:p>
            <a:pPr lvl="1"/>
            <a:r>
              <a:rPr lang="es-ES" sz="2000" dirty="0" smtClean="0"/>
              <a:t>Beneficio </a:t>
            </a:r>
            <a:r>
              <a:rPr lang="es-ES" sz="2000" dirty="0"/>
              <a:t>real para la sociedad</a:t>
            </a:r>
          </a:p>
          <a:p>
            <a:pPr marL="0" indent="0">
              <a:buNone/>
            </a:pPr>
            <a:r>
              <a:rPr lang="es-ES" sz="2400" b="1" dirty="0"/>
              <a:t>• Identificación del “coste” de las propuestas</a:t>
            </a:r>
          </a:p>
          <a:p>
            <a:pPr lvl="1"/>
            <a:r>
              <a:rPr lang="es-ES" sz="2000" dirty="0" smtClean="0"/>
              <a:t>En </a:t>
            </a:r>
            <a:r>
              <a:rPr lang="es-ES" sz="2000" dirty="0"/>
              <a:t>recursos humanos comprometidos</a:t>
            </a:r>
          </a:p>
          <a:p>
            <a:pPr lvl="1"/>
            <a:r>
              <a:rPr lang="es-ES" sz="2000" dirty="0" smtClean="0"/>
              <a:t>Económico</a:t>
            </a:r>
            <a:endParaRPr lang="es-ES" sz="2000" dirty="0"/>
          </a:p>
          <a:p>
            <a:pPr lvl="1"/>
            <a:r>
              <a:rPr lang="es-ES" sz="2000" dirty="0" smtClean="0"/>
              <a:t>Social/Ético</a:t>
            </a:r>
            <a:r>
              <a:rPr lang="es-ES" sz="2000" dirty="0"/>
              <a:t>/ de </a:t>
            </a:r>
            <a:r>
              <a:rPr lang="es-ES" sz="2000" dirty="0" smtClean="0"/>
              <a:t>imagen</a:t>
            </a:r>
            <a:endParaRPr lang="es-ES" sz="2000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628650" y="-7763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4000" b="1" dirty="0" smtClean="0">
                <a:solidFill>
                  <a:srgbClr val="0070C0"/>
                </a:solidFill>
              </a:rPr>
              <a:t>El ciclo de vida, Búsqueda (3)</a:t>
            </a:r>
            <a:endParaRPr lang="es-ES" sz="4000" b="1" dirty="0">
              <a:solidFill>
                <a:srgbClr val="0070C0"/>
              </a:solidFill>
            </a:endParaRP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4294967295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9584CDA-C2B6-4A1E-A487-AD029BB9863D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1733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179512" y="1247925"/>
            <a:ext cx="8571986" cy="4805363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2400" b="1" dirty="0">
                <a:solidFill>
                  <a:srgbClr val="C00000"/>
                </a:solidFill>
              </a:rPr>
              <a:t>BÚSQUEDA, SELECCIÓN y DEFINICIÓN DEL PROYECTO</a:t>
            </a:r>
          </a:p>
          <a:p>
            <a:pPr marL="0" indent="0">
              <a:buNone/>
            </a:pPr>
            <a:r>
              <a:rPr lang="es-ES" sz="2400" b="1" dirty="0"/>
              <a:t>REGLAS GENERALES</a:t>
            </a:r>
          </a:p>
          <a:p>
            <a:pPr marL="0" indent="0">
              <a:buNone/>
            </a:pPr>
            <a:r>
              <a:rPr lang="es-ES" sz="2400" dirty="0"/>
              <a:t>• Proyectos “buenos”</a:t>
            </a:r>
          </a:p>
          <a:p>
            <a:pPr lvl="1"/>
            <a:r>
              <a:rPr lang="es-ES" sz="2000" dirty="0" smtClean="0"/>
              <a:t>Estratégicamente importantes</a:t>
            </a:r>
          </a:p>
          <a:p>
            <a:pPr lvl="1"/>
            <a:r>
              <a:rPr lang="es-ES" sz="2000" dirty="0" smtClean="0"/>
              <a:t>Logran </a:t>
            </a:r>
            <a:r>
              <a:rPr lang="es-ES" sz="2000" dirty="0"/>
              <a:t>planificarse adecuadamente</a:t>
            </a:r>
          </a:p>
          <a:p>
            <a:pPr lvl="1"/>
            <a:r>
              <a:rPr lang="es-ES" sz="2000" dirty="0" smtClean="0"/>
              <a:t>Requieren </a:t>
            </a:r>
            <a:r>
              <a:rPr lang="es-ES" sz="2000" dirty="0"/>
              <a:t>recursos considerables pero implican </a:t>
            </a:r>
            <a:r>
              <a:rPr lang="es-ES" sz="2000" dirty="0" smtClean="0"/>
              <a:t>beneficios</a:t>
            </a:r>
          </a:p>
          <a:p>
            <a:pPr lvl="1"/>
            <a:r>
              <a:rPr lang="es-ES" sz="2000" dirty="0" smtClean="0"/>
              <a:t>Tienen </a:t>
            </a:r>
            <a:r>
              <a:rPr lang="es-ES" sz="2000" dirty="0"/>
              <a:t>apoyo adecuado dentro de la organización</a:t>
            </a:r>
          </a:p>
          <a:p>
            <a:pPr marL="0" indent="0">
              <a:buNone/>
            </a:pPr>
            <a:r>
              <a:rPr lang="es-ES" sz="2400" dirty="0"/>
              <a:t>• Proyectos “dudosos”</a:t>
            </a:r>
          </a:p>
          <a:p>
            <a:pPr lvl="1"/>
            <a:r>
              <a:rPr lang="es-ES" sz="2000" dirty="0" smtClean="0"/>
              <a:t>No </a:t>
            </a:r>
            <a:r>
              <a:rPr lang="es-ES" sz="2000" dirty="0"/>
              <a:t>es fácil estimar su posible beneficio</a:t>
            </a:r>
          </a:p>
          <a:p>
            <a:pPr lvl="1"/>
            <a:r>
              <a:rPr lang="es-ES" sz="2000" dirty="0" smtClean="0"/>
              <a:t>No </a:t>
            </a:r>
            <a:r>
              <a:rPr lang="es-ES" sz="2000" dirty="0"/>
              <a:t>están planificados </a:t>
            </a:r>
            <a:r>
              <a:rPr lang="es-ES" sz="2000" dirty="0" smtClean="0"/>
              <a:t>correctamente</a:t>
            </a:r>
          </a:p>
          <a:p>
            <a:pPr lvl="1"/>
            <a:r>
              <a:rPr lang="es-ES" sz="2000" dirty="0" smtClean="0"/>
              <a:t>No </a:t>
            </a:r>
            <a:r>
              <a:rPr lang="es-ES" sz="2000" dirty="0"/>
              <a:t>parecen requerir inversiones o no están asignadas</a:t>
            </a:r>
          </a:p>
          <a:p>
            <a:pPr lvl="1"/>
            <a:r>
              <a:rPr lang="es-ES" sz="2000" dirty="0" smtClean="0"/>
              <a:t>Tienen </a:t>
            </a:r>
            <a:r>
              <a:rPr lang="es-ES" sz="2000" dirty="0"/>
              <a:t>un apoyo parcial dentro de la </a:t>
            </a:r>
            <a:r>
              <a:rPr lang="es-ES" sz="2000" dirty="0" smtClean="0"/>
              <a:t>organización pero </a:t>
            </a:r>
            <a:r>
              <a:rPr lang="es-ES" sz="2000" dirty="0"/>
              <a:t>son capaces de arrancar rápidamente</a:t>
            </a: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628650" y="-7763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4000" b="1" dirty="0" smtClean="0">
                <a:solidFill>
                  <a:srgbClr val="0070C0"/>
                </a:solidFill>
              </a:rPr>
              <a:t>El ciclo de vida, Búsqueda (4)</a:t>
            </a:r>
            <a:endParaRPr lang="es-ES" sz="4000" b="1" dirty="0">
              <a:solidFill>
                <a:srgbClr val="0070C0"/>
              </a:solidFill>
            </a:endParaRPr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4294967295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9584CDA-C2B6-4A1E-A487-AD029BB9863D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009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5157192"/>
            <a:ext cx="8929418" cy="1325563"/>
          </a:xfrm>
        </p:spPr>
        <p:txBody>
          <a:bodyPr>
            <a:normAutofit/>
          </a:bodyPr>
          <a:lstStyle/>
          <a:p>
            <a:r>
              <a:rPr lang="es-ES" sz="2000" b="1" dirty="0" smtClean="0">
                <a:solidFill>
                  <a:srgbClr val="C00000"/>
                </a:solidFill>
              </a:rPr>
              <a:t>¿Qué podemos añadir desde el punto de vista de Data </a:t>
            </a:r>
            <a:r>
              <a:rPr lang="es-ES" sz="2000" b="1" dirty="0" err="1" smtClean="0">
                <a:solidFill>
                  <a:srgbClr val="C00000"/>
                </a:solidFill>
              </a:rPr>
              <a:t>Science</a:t>
            </a:r>
            <a:r>
              <a:rPr lang="es-ES" sz="2000" b="1" dirty="0" smtClean="0">
                <a:solidFill>
                  <a:srgbClr val="C00000"/>
                </a:solidFill>
              </a:rPr>
              <a:t>?</a:t>
            </a:r>
            <a:endParaRPr lang="es-ES" sz="2000" b="1" dirty="0">
              <a:solidFill>
                <a:srgbClr val="C000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179512" y="1247925"/>
            <a:ext cx="8571986" cy="4805363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2400" b="1" dirty="0">
                <a:solidFill>
                  <a:srgbClr val="FF0000"/>
                </a:solidFill>
              </a:rPr>
              <a:t>BÚSQUEDA, SELECCIÓN y DEFINICIÓN DEL PROYECTO</a:t>
            </a:r>
          </a:p>
          <a:p>
            <a:pPr marL="0" indent="0">
              <a:buNone/>
            </a:pPr>
            <a:r>
              <a:rPr lang="es-ES" sz="2400" b="1" dirty="0"/>
              <a:t>REGLAS GENERALES</a:t>
            </a:r>
          </a:p>
          <a:p>
            <a:pPr marL="0" indent="0">
              <a:buNone/>
            </a:pPr>
            <a:r>
              <a:rPr lang="es-ES" sz="2400" dirty="0"/>
              <a:t>• Proyectos “buenos”</a:t>
            </a:r>
          </a:p>
          <a:p>
            <a:pPr lvl="1"/>
            <a:r>
              <a:rPr lang="es-ES" sz="2000" dirty="0" smtClean="0"/>
              <a:t>Estratégicamente importantes</a:t>
            </a:r>
          </a:p>
          <a:p>
            <a:pPr lvl="1"/>
            <a:r>
              <a:rPr lang="es-ES" sz="2000" dirty="0" smtClean="0"/>
              <a:t>Logran </a:t>
            </a:r>
            <a:r>
              <a:rPr lang="es-ES" sz="2000" dirty="0"/>
              <a:t>planificarse adecuadamente</a:t>
            </a:r>
          </a:p>
          <a:p>
            <a:pPr lvl="1"/>
            <a:r>
              <a:rPr lang="es-ES" sz="2000" dirty="0" smtClean="0"/>
              <a:t>Requieren </a:t>
            </a:r>
            <a:r>
              <a:rPr lang="es-ES" sz="2000" dirty="0"/>
              <a:t>recursos considerables pero implican </a:t>
            </a:r>
            <a:r>
              <a:rPr lang="es-ES" sz="2000" dirty="0" smtClean="0"/>
              <a:t>beneficios</a:t>
            </a:r>
          </a:p>
          <a:p>
            <a:pPr lvl="1"/>
            <a:r>
              <a:rPr lang="es-ES" sz="2000" dirty="0" smtClean="0"/>
              <a:t>Tienen </a:t>
            </a:r>
            <a:r>
              <a:rPr lang="es-ES" sz="2000" dirty="0"/>
              <a:t>apoyo adecuado dentro de la organización</a:t>
            </a:r>
          </a:p>
          <a:p>
            <a:pPr marL="0" indent="0">
              <a:buNone/>
            </a:pPr>
            <a:r>
              <a:rPr lang="es-ES" sz="2400" dirty="0"/>
              <a:t>• Proyectos “dudosos”</a:t>
            </a:r>
          </a:p>
          <a:p>
            <a:pPr lvl="1"/>
            <a:r>
              <a:rPr lang="es-ES" sz="2000" dirty="0" smtClean="0"/>
              <a:t>No </a:t>
            </a:r>
            <a:r>
              <a:rPr lang="es-ES" sz="2000" dirty="0"/>
              <a:t>es fácil estimar su posible beneficio</a:t>
            </a:r>
          </a:p>
          <a:p>
            <a:pPr lvl="1"/>
            <a:r>
              <a:rPr lang="es-ES" sz="2000" dirty="0" smtClean="0"/>
              <a:t>No </a:t>
            </a:r>
            <a:r>
              <a:rPr lang="es-ES" sz="2000" dirty="0"/>
              <a:t>están planificados </a:t>
            </a:r>
            <a:r>
              <a:rPr lang="es-ES" sz="2000" dirty="0" smtClean="0"/>
              <a:t>correctamente</a:t>
            </a:r>
          </a:p>
          <a:p>
            <a:pPr lvl="1"/>
            <a:r>
              <a:rPr lang="es-ES" sz="2000" dirty="0" smtClean="0"/>
              <a:t>No </a:t>
            </a:r>
            <a:r>
              <a:rPr lang="es-ES" sz="2000" dirty="0"/>
              <a:t>parecen requerir inversiones o no están asignadas</a:t>
            </a:r>
          </a:p>
          <a:p>
            <a:pPr lvl="1"/>
            <a:r>
              <a:rPr lang="es-ES" sz="2000" dirty="0" smtClean="0"/>
              <a:t>Tienen </a:t>
            </a:r>
            <a:r>
              <a:rPr lang="es-ES" sz="2000" dirty="0"/>
              <a:t>un apoyo parcial dentro de la </a:t>
            </a:r>
            <a:r>
              <a:rPr lang="es-ES" sz="2000" dirty="0" smtClean="0"/>
              <a:t>organización pero </a:t>
            </a:r>
            <a:r>
              <a:rPr lang="es-ES" sz="2000" dirty="0"/>
              <a:t>son capaces de arrancar rápidamente</a:t>
            </a: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628650" y="-7763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4000" b="1" dirty="0" smtClean="0">
                <a:solidFill>
                  <a:srgbClr val="0070C0"/>
                </a:solidFill>
              </a:rPr>
              <a:t>El ciclo de vida, Búsqueda (4)</a:t>
            </a:r>
            <a:endParaRPr lang="es-ES" sz="4000" b="1" dirty="0">
              <a:solidFill>
                <a:srgbClr val="0070C0"/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4294967295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9584CDA-C2B6-4A1E-A487-AD029BB9863D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5218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i think we should build a sql databa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531577"/>
            <a:ext cx="6415263" cy="1944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336429" y="2315586"/>
            <a:ext cx="394227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dirty="0" smtClean="0">
                <a:solidFill>
                  <a:srgbClr val="000000"/>
                </a:solidFill>
              </a:rPr>
              <a:t>1-Objetivos bien definidos</a:t>
            </a:r>
          </a:p>
          <a:p>
            <a:r>
              <a:rPr lang="es-ES" sz="2400" dirty="0" smtClean="0">
                <a:solidFill>
                  <a:srgbClr val="000000"/>
                </a:solidFill>
              </a:rPr>
              <a:t>2-Gestor competente</a:t>
            </a:r>
          </a:p>
          <a:p>
            <a:r>
              <a:rPr lang="es-ES" sz="2400" dirty="0" smtClean="0">
                <a:solidFill>
                  <a:srgbClr val="FF0000"/>
                </a:solidFill>
              </a:rPr>
              <a:t>3-Apoyo de la dirección</a:t>
            </a:r>
          </a:p>
          <a:p>
            <a:r>
              <a:rPr lang="es-ES" sz="2400" dirty="0" smtClean="0"/>
              <a:t>4-Buen equipo de gestión</a:t>
            </a:r>
          </a:p>
          <a:p>
            <a:r>
              <a:rPr lang="es-ES" sz="2400" dirty="0" smtClean="0"/>
              <a:t>5-Suficientes recursos</a:t>
            </a:r>
            <a:endParaRPr lang="es-ES" sz="2400" dirty="0">
              <a:solidFill>
                <a:srgbClr val="FF0000"/>
              </a:solidFill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671243" y="253821"/>
            <a:ext cx="7886700" cy="8709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600" b="1" dirty="0" smtClean="0">
                <a:solidFill>
                  <a:srgbClr val="0070C0"/>
                </a:solidFill>
              </a:rPr>
              <a:t>El ciclo de vida, Búsqueda (4)</a:t>
            </a:r>
            <a:endParaRPr lang="es-ES" sz="3600" b="1" dirty="0">
              <a:solidFill>
                <a:srgbClr val="0070C0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336429" y="1549656"/>
            <a:ext cx="82641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 smtClean="0">
                <a:solidFill>
                  <a:srgbClr val="FF0000"/>
                </a:solidFill>
                <a:latin typeface="CIDFont+F5"/>
              </a:rPr>
              <a:t>BÚSQUEDA, SELECCIÓN y DEFINICIÓN DEL PROYECTO:</a:t>
            </a:r>
          </a:p>
          <a:p>
            <a:r>
              <a:rPr lang="es-ES" dirty="0" smtClean="0">
                <a:solidFill>
                  <a:srgbClr val="000000"/>
                </a:solidFill>
                <a:latin typeface="CIDFont+F5"/>
              </a:rPr>
              <a:t>9 </a:t>
            </a:r>
            <a:r>
              <a:rPr lang="es-ES" dirty="0">
                <a:solidFill>
                  <a:srgbClr val="000000"/>
                </a:solidFill>
                <a:latin typeface="CIDFont+F5"/>
              </a:rPr>
              <a:t>CLAVES PARA EL ÉXITO (Pinto, </a:t>
            </a:r>
            <a:r>
              <a:rPr lang="es-ES" dirty="0" err="1">
                <a:solidFill>
                  <a:srgbClr val="000000"/>
                </a:solidFill>
                <a:latin typeface="CIDFont+F5"/>
              </a:rPr>
              <a:t>Slevin</a:t>
            </a:r>
            <a:r>
              <a:rPr lang="es-ES" dirty="0">
                <a:solidFill>
                  <a:srgbClr val="000000"/>
                </a:solidFill>
                <a:latin typeface="CIDFont+F5"/>
              </a:rPr>
              <a:t> ‘87)</a:t>
            </a:r>
          </a:p>
        </p:txBody>
      </p:sp>
      <p:sp>
        <p:nvSpPr>
          <p:cNvPr id="8" name="Rectángulo 7"/>
          <p:cNvSpPr/>
          <p:nvPr/>
        </p:nvSpPr>
        <p:spPr>
          <a:xfrm>
            <a:off x="4614593" y="2315586"/>
            <a:ext cx="4184350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dirty="0">
                <a:latin typeface="Calibri" panose="020F0502020204030204" pitchFamily="34" charset="0"/>
                <a:cs typeface="Calibri" panose="020F0502020204030204" pitchFamily="34" charset="0"/>
              </a:rPr>
              <a:t>6 </a:t>
            </a:r>
            <a:r>
              <a:rPr lang="es-E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- Comunicación </a:t>
            </a:r>
            <a:r>
              <a:rPr lang="es-ES" sz="2400" dirty="0">
                <a:latin typeface="Calibri" panose="020F0502020204030204" pitchFamily="34" charset="0"/>
                <a:cs typeface="Calibri" panose="020F0502020204030204" pitchFamily="34" charset="0"/>
              </a:rPr>
              <a:t>adecuada</a:t>
            </a:r>
          </a:p>
          <a:p>
            <a:r>
              <a:rPr lang="es-ES" sz="2400" dirty="0">
                <a:latin typeface="Calibri" panose="020F0502020204030204" pitchFamily="34" charset="0"/>
                <a:cs typeface="Calibri" panose="020F0502020204030204" pitchFamily="34" charset="0"/>
              </a:rPr>
              <a:t>7 </a:t>
            </a:r>
            <a:r>
              <a:rPr lang="es-E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- Mecanismos </a:t>
            </a:r>
            <a:r>
              <a:rPr lang="es-ES" sz="2400" dirty="0">
                <a:latin typeface="Calibri" panose="020F0502020204030204" pitchFamily="34" charset="0"/>
                <a:cs typeface="Calibri" panose="020F0502020204030204" pitchFamily="34" charset="0"/>
              </a:rPr>
              <a:t>de control</a:t>
            </a:r>
          </a:p>
          <a:p>
            <a:r>
              <a:rPr lang="es-ES" sz="2400" dirty="0">
                <a:latin typeface="Calibri" panose="020F0502020204030204" pitchFamily="34" charset="0"/>
                <a:cs typeface="Calibri" panose="020F0502020204030204" pitchFamily="34" charset="0"/>
              </a:rPr>
              <a:t>8 </a:t>
            </a:r>
            <a:r>
              <a:rPr lang="es-E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- “</a:t>
            </a:r>
            <a:r>
              <a:rPr lang="es-ES" sz="2400" dirty="0">
                <a:latin typeface="Calibri" panose="020F0502020204030204" pitchFamily="34" charset="0"/>
                <a:cs typeface="Calibri" panose="020F0502020204030204" pitchFamily="34" charset="0"/>
              </a:rPr>
              <a:t>Retroalimentación”</a:t>
            </a:r>
          </a:p>
          <a:p>
            <a:r>
              <a:rPr lang="es-ES" sz="2400" dirty="0">
                <a:latin typeface="Calibri" panose="020F0502020204030204" pitchFamily="34" charset="0"/>
                <a:cs typeface="Calibri" panose="020F0502020204030204" pitchFamily="34" charset="0"/>
              </a:rPr>
              <a:t>9 </a:t>
            </a:r>
            <a:r>
              <a:rPr lang="es-E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- Respuesta </a:t>
            </a:r>
            <a:r>
              <a:rPr lang="es-ES" sz="2400" dirty="0">
                <a:latin typeface="Calibri" panose="020F0502020204030204" pitchFamily="34" charset="0"/>
                <a:cs typeface="Calibri" panose="020F0502020204030204" pitchFamily="34" charset="0"/>
              </a:rPr>
              <a:t>al </a:t>
            </a:r>
            <a:r>
              <a:rPr lang="es-E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cliente</a:t>
            </a:r>
          </a:p>
          <a:p>
            <a:endParaRPr lang="es-ES" sz="2400" dirty="0" smtClean="0">
              <a:latin typeface="CIDFont+F4"/>
            </a:endParaRPr>
          </a:p>
          <a:p>
            <a:endParaRPr lang="es-ES" dirty="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4294967295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9584CDA-C2B6-4A1E-A487-AD029BB9863D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773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i think we should build a sql databa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070" y="4753655"/>
            <a:ext cx="6415263" cy="1944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336429" y="2315586"/>
            <a:ext cx="394227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dirty="0" smtClean="0">
                <a:solidFill>
                  <a:srgbClr val="000000"/>
                </a:solidFill>
              </a:rPr>
              <a:t>1-Objetivos bien definidos</a:t>
            </a:r>
          </a:p>
          <a:p>
            <a:r>
              <a:rPr lang="es-ES" sz="2400" dirty="0" smtClean="0">
                <a:solidFill>
                  <a:srgbClr val="000000"/>
                </a:solidFill>
              </a:rPr>
              <a:t>2-Gestor competente</a:t>
            </a:r>
          </a:p>
          <a:p>
            <a:r>
              <a:rPr lang="es-ES" sz="2400" dirty="0" smtClean="0">
                <a:solidFill>
                  <a:srgbClr val="FF0000"/>
                </a:solidFill>
              </a:rPr>
              <a:t>3-Apoyo de la dirección</a:t>
            </a:r>
          </a:p>
          <a:p>
            <a:r>
              <a:rPr lang="es-ES" sz="2400" dirty="0" smtClean="0"/>
              <a:t>4-Buen equipo de gestión</a:t>
            </a:r>
          </a:p>
          <a:p>
            <a:r>
              <a:rPr lang="es-ES" sz="2400" dirty="0" smtClean="0"/>
              <a:t>5-Suficientes recursos</a:t>
            </a:r>
            <a:endParaRPr lang="es-ES" sz="2400" dirty="0">
              <a:solidFill>
                <a:srgbClr val="FF0000"/>
              </a:solidFill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671243" y="253821"/>
            <a:ext cx="7886700" cy="7989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600" b="1" dirty="0" smtClean="0">
                <a:solidFill>
                  <a:srgbClr val="0070C0"/>
                </a:solidFill>
              </a:rPr>
              <a:t>El ciclo de vida, Búsqueda (4)</a:t>
            </a:r>
            <a:endParaRPr lang="es-ES" sz="3600" b="1" dirty="0">
              <a:solidFill>
                <a:srgbClr val="0070C0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336429" y="1316743"/>
            <a:ext cx="826410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BÚSQUEDA, SELECCIÓN y DEFINICIÓN DEL PROYECTO:</a:t>
            </a:r>
          </a:p>
          <a:p>
            <a:r>
              <a:rPr lang="es-ES" sz="24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 </a:t>
            </a:r>
            <a:r>
              <a:rPr lang="es-E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CLAVES PARA EL ÉXITO (Pinto, </a:t>
            </a:r>
            <a:r>
              <a:rPr lang="es-ES" sz="2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Slevin</a:t>
            </a:r>
            <a:r>
              <a:rPr lang="es-E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‘87)</a:t>
            </a:r>
          </a:p>
        </p:txBody>
      </p:sp>
      <p:sp>
        <p:nvSpPr>
          <p:cNvPr id="8" name="Rectángulo 7"/>
          <p:cNvSpPr/>
          <p:nvPr/>
        </p:nvSpPr>
        <p:spPr>
          <a:xfrm>
            <a:off x="4614593" y="2315586"/>
            <a:ext cx="4184350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dirty="0">
                <a:latin typeface="Calibri" panose="020F0502020204030204" pitchFamily="34" charset="0"/>
                <a:cs typeface="Calibri" panose="020F0502020204030204" pitchFamily="34" charset="0"/>
              </a:rPr>
              <a:t>6 </a:t>
            </a:r>
            <a:r>
              <a:rPr lang="es-E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- Comunicación </a:t>
            </a:r>
            <a:r>
              <a:rPr lang="es-ES" sz="2400" dirty="0">
                <a:latin typeface="Calibri" panose="020F0502020204030204" pitchFamily="34" charset="0"/>
                <a:cs typeface="Calibri" panose="020F0502020204030204" pitchFamily="34" charset="0"/>
              </a:rPr>
              <a:t>adecuada</a:t>
            </a:r>
          </a:p>
          <a:p>
            <a:r>
              <a:rPr lang="es-ES" sz="2400" dirty="0">
                <a:latin typeface="Calibri" panose="020F0502020204030204" pitchFamily="34" charset="0"/>
                <a:cs typeface="Calibri" panose="020F0502020204030204" pitchFamily="34" charset="0"/>
              </a:rPr>
              <a:t>7 </a:t>
            </a:r>
            <a:r>
              <a:rPr lang="es-E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- Mecanismos </a:t>
            </a:r>
            <a:r>
              <a:rPr lang="es-ES" sz="2400" dirty="0">
                <a:latin typeface="Calibri" panose="020F0502020204030204" pitchFamily="34" charset="0"/>
                <a:cs typeface="Calibri" panose="020F0502020204030204" pitchFamily="34" charset="0"/>
              </a:rPr>
              <a:t>de control</a:t>
            </a:r>
          </a:p>
          <a:p>
            <a:r>
              <a:rPr lang="es-ES" sz="2400" dirty="0">
                <a:latin typeface="Calibri" panose="020F0502020204030204" pitchFamily="34" charset="0"/>
                <a:cs typeface="Calibri" panose="020F0502020204030204" pitchFamily="34" charset="0"/>
              </a:rPr>
              <a:t>8 </a:t>
            </a:r>
            <a:r>
              <a:rPr lang="es-E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- “</a:t>
            </a:r>
            <a:r>
              <a:rPr lang="es-ES" sz="2400" dirty="0">
                <a:latin typeface="Calibri" panose="020F0502020204030204" pitchFamily="34" charset="0"/>
                <a:cs typeface="Calibri" panose="020F0502020204030204" pitchFamily="34" charset="0"/>
              </a:rPr>
              <a:t>Retroalimentación”</a:t>
            </a:r>
          </a:p>
          <a:p>
            <a:r>
              <a:rPr lang="es-ES" sz="2400" dirty="0">
                <a:latin typeface="Calibri" panose="020F0502020204030204" pitchFamily="34" charset="0"/>
                <a:cs typeface="Calibri" panose="020F0502020204030204" pitchFamily="34" charset="0"/>
              </a:rPr>
              <a:t>9 </a:t>
            </a:r>
            <a:r>
              <a:rPr lang="es-E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- Respuesta </a:t>
            </a:r>
            <a:r>
              <a:rPr lang="es-ES" sz="2400" dirty="0">
                <a:latin typeface="Calibri" panose="020F0502020204030204" pitchFamily="34" charset="0"/>
                <a:cs typeface="Calibri" panose="020F0502020204030204" pitchFamily="34" charset="0"/>
              </a:rPr>
              <a:t>al </a:t>
            </a:r>
            <a:r>
              <a:rPr lang="es-E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cliente</a:t>
            </a:r>
          </a:p>
          <a:p>
            <a:r>
              <a:rPr lang="es-ES" sz="2400" b="1" dirty="0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 – Planificación de la gestión de Datos</a:t>
            </a:r>
          </a:p>
          <a:p>
            <a:endParaRPr lang="es-ES" sz="2400" dirty="0" smtClean="0">
              <a:latin typeface="CIDFont+F4"/>
            </a:endParaRPr>
          </a:p>
          <a:p>
            <a:endParaRPr lang="es-ES" dirty="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4294967295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9584CDA-C2B6-4A1E-A487-AD029BB9863D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35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49" y="117993"/>
            <a:ext cx="7886700" cy="934744"/>
          </a:xfrm>
        </p:spPr>
        <p:txBody>
          <a:bodyPr/>
          <a:lstStyle/>
          <a:p>
            <a:pPr algn="ctr"/>
            <a:r>
              <a:rPr lang="es-ES" sz="2800" b="1" dirty="0" smtClean="0">
                <a:solidFill>
                  <a:srgbClr val="0070C0"/>
                </a:solidFill>
              </a:rPr>
              <a:t>El ciclo de vida, Definición (1) </a:t>
            </a:r>
            <a:endParaRPr lang="es-ES" sz="2800" b="1" dirty="0">
              <a:solidFill>
                <a:srgbClr val="0070C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0" y="1282916"/>
            <a:ext cx="8916595" cy="4701846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s-ES" sz="2400" b="1" dirty="0" smtClean="0"/>
              <a:t>Definición:</a:t>
            </a:r>
          </a:p>
          <a:p>
            <a:pPr lvl="1"/>
            <a:r>
              <a:rPr lang="es-ES" sz="2200" dirty="0" smtClean="0"/>
              <a:t>Plantear, a un nivel de detalle adecuado, la ejecución del proyecto</a:t>
            </a:r>
          </a:p>
          <a:p>
            <a:pPr lvl="1"/>
            <a:r>
              <a:rPr lang="es-ES" sz="2200" dirty="0" smtClean="0"/>
              <a:t>Ante un interlocutor que puede aprobar dicha ejecución</a:t>
            </a:r>
          </a:p>
          <a:p>
            <a:pPr lvl="1"/>
            <a:r>
              <a:rPr lang="es-ES" sz="2200" dirty="0" smtClean="0"/>
              <a:t>En el formato adecuado…</a:t>
            </a:r>
          </a:p>
          <a:p>
            <a:r>
              <a:rPr lang="es-ES" sz="2400" b="1" dirty="0" smtClean="0"/>
              <a:t>Nivel </a:t>
            </a:r>
            <a:r>
              <a:rPr lang="es-ES" sz="2400" b="1" dirty="0"/>
              <a:t>inicial:</a:t>
            </a:r>
          </a:p>
          <a:p>
            <a:pPr lvl="1"/>
            <a:r>
              <a:rPr lang="es-ES" sz="2200" dirty="0"/>
              <a:t>LOGICAL FRAME u otro esquema similar</a:t>
            </a:r>
          </a:p>
          <a:p>
            <a:pPr lvl="1"/>
            <a:r>
              <a:rPr lang="es-ES" sz="2200" dirty="0"/>
              <a:t>PRESENTACIÓN “EXPLICATIVA” (INTERNA/HACIA EL CLIENTE)</a:t>
            </a:r>
          </a:p>
          <a:p>
            <a:r>
              <a:rPr lang="es-ES" sz="2400" b="1" dirty="0"/>
              <a:t>Formato “adecuado</a:t>
            </a:r>
            <a:r>
              <a:rPr lang="es-ES" sz="2400" dirty="0" smtClean="0"/>
              <a:t>”: PROYECTO </a:t>
            </a:r>
          </a:p>
          <a:p>
            <a:pPr lvl="1"/>
            <a:r>
              <a:rPr lang="es-ES" sz="2200" dirty="0" smtClean="0"/>
              <a:t>Idea </a:t>
            </a:r>
            <a:r>
              <a:rPr lang="es-ES" sz="2200" dirty="0"/>
              <a:t>y objetivos del proyecto, estado del arte, novedad, impacto</a:t>
            </a:r>
          </a:p>
          <a:p>
            <a:pPr lvl="1"/>
            <a:r>
              <a:rPr lang="es-ES" sz="2200" dirty="0" smtClean="0"/>
              <a:t>Propuesta </a:t>
            </a:r>
            <a:r>
              <a:rPr lang="es-ES" sz="2200" dirty="0"/>
              <a:t>de Planificación:</a:t>
            </a:r>
          </a:p>
          <a:p>
            <a:pPr lvl="2"/>
            <a:r>
              <a:rPr lang="es-ES" dirty="0" smtClean="0"/>
              <a:t>Definición </a:t>
            </a:r>
            <a:r>
              <a:rPr lang="es-ES" dirty="0"/>
              <a:t>de tareas, calendario, entregables, hitos</a:t>
            </a:r>
          </a:p>
          <a:p>
            <a:pPr lvl="2"/>
            <a:r>
              <a:rPr lang="es-ES" dirty="0" smtClean="0"/>
              <a:t>Recursos </a:t>
            </a:r>
            <a:r>
              <a:rPr lang="es-ES" dirty="0"/>
              <a:t>necesarios, equipo de </a:t>
            </a:r>
            <a:r>
              <a:rPr lang="es-ES" dirty="0" smtClean="0"/>
              <a:t>trabajo</a:t>
            </a:r>
          </a:p>
          <a:p>
            <a:pPr lvl="2"/>
            <a:r>
              <a:rPr lang="es-ES" b="1" dirty="0" smtClean="0">
                <a:solidFill>
                  <a:srgbClr val="7030A0"/>
                </a:solidFill>
              </a:rPr>
              <a:t>Gestión de Datos</a:t>
            </a:r>
          </a:p>
          <a:p>
            <a:r>
              <a:rPr lang="es-ES" sz="2400" b="1" dirty="0" smtClean="0"/>
              <a:t>Explotación, Riesgos, </a:t>
            </a:r>
            <a:r>
              <a:rPr lang="es-ES" sz="2400" b="1" dirty="0" smtClean="0">
                <a:solidFill>
                  <a:srgbClr val="FF0000"/>
                </a:solidFill>
              </a:rPr>
              <a:t>Cuestiones Éticas</a:t>
            </a:r>
            <a:endParaRPr lang="es-ES" sz="2400" b="1" dirty="0">
              <a:solidFill>
                <a:srgbClr val="FF0000"/>
              </a:solidFill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4294967295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9584CDA-C2B6-4A1E-A487-AD029BB9863D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99203" y="1032265"/>
            <a:ext cx="9113808" cy="4986293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2000" b="1" dirty="0"/>
              <a:t>ALGUNAS SUGERENCIAS A LA HORA DE LA DEFINICIÓN:</a:t>
            </a:r>
          </a:p>
          <a:p>
            <a:r>
              <a:rPr lang="es-ES" sz="2000" dirty="0"/>
              <a:t>Identifica los </a:t>
            </a:r>
            <a:r>
              <a:rPr lang="es-ES" sz="2000" dirty="0" smtClean="0"/>
              <a:t>problemas y </a:t>
            </a:r>
            <a:r>
              <a:rPr lang="es-ES" sz="2000" dirty="0"/>
              <a:t>transforma sus soluciones en </a:t>
            </a:r>
            <a:r>
              <a:rPr lang="es-ES" sz="2000" dirty="0" smtClean="0"/>
              <a:t>objetivos</a:t>
            </a:r>
          </a:p>
          <a:p>
            <a:pPr lvl="1"/>
            <a:r>
              <a:rPr lang="es-ES" sz="1800" dirty="0" smtClean="0"/>
              <a:t>Ej</a:t>
            </a:r>
            <a:r>
              <a:rPr lang="es-ES" sz="1800" dirty="0"/>
              <a:t>.: ¿cómo mantener el suministro de energía si no hay viento </a:t>
            </a:r>
            <a:r>
              <a:rPr lang="es-ES" sz="1800" dirty="0" smtClean="0"/>
              <a:t>ni </a:t>
            </a:r>
            <a:r>
              <a:rPr lang="es-ES" sz="1800" dirty="0"/>
              <a:t>sol</a:t>
            </a:r>
            <a:r>
              <a:rPr lang="es-ES" sz="1800" dirty="0" smtClean="0"/>
              <a:t>? </a:t>
            </a:r>
          </a:p>
          <a:p>
            <a:pPr marL="457200" lvl="1" indent="0">
              <a:buNone/>
            </a:pPr>
            <a:r>
              <a:rPr lang="es-ES" sz="1800" dirty="0" smtClean="0">
                <a:sym typeface="Wingdings" panose="05000000000000000000" pitchFamily="2" charset="2"/>
              </a:rPr>
              <a:t> </a:t>
            </a:r>
            <a:r>
              <a:rPr lang="es-ES" sz="1800" dirty="0" smtClean="0"/>
              <a:t>Integrar </a:t>
            </a:r>
            <a:r>
              <a:rPr lang="es-ES" sz="1800" dirty="0"/>
              <a:t>un sistema de almacenamiento</a:t>
            </a:r>
          </a:p>
          <a:p>
            <a:r>
              <a:rPr lang="es-ES" sz="2000" dirty="0"/>
              <a:t>Usa Objetivos </a:t>
            </a:r>
            <a:r>
              <a:rPr lang="es-ES" sz="2000" dirty="0" smtClean="0"/>
              <a:t>concretos descritos </a:t>
            </a:r>
            <a:r>
              <a:rPr lang="es-ES" sz="2000" dirty="0"/>
              <a:t>en un lenguaje claro y conciso, y </a:t>
            </a:r>
            <a:r>
              <a:rPr lang="es-ES" sz="2000" dirty="0" smtClean="0"/>
              <a:t>a los </a:t>
            </a:r>
            <a:r>
              <a:rPr lang="es-ES" sz="2000" dirty="0"/>
              <a:t>diferentes niveles (del </a:t>
            </a:r>
            <a:r>
              <a:rPr lang="es-ES" sz="2000" dirty="0" err="1"/>
              <a:t>LogFrame</a:t>
            </a:r>
            <a:r>
              <a:rPr lang="es-ES" sz="2000" dirty="0"/>
              <a:t>).</a:t>
            </a:r>
          </a:p>
          <a:p>
            <a:r>
              <a:rPr lang="es-ES" sz="2000" dirty="0"/>
              <a:t>El Objetivo </a:t>
            </a:r>
            <a:r>
              <a:rPr lang="es-ES" sz="2000" dirty="0" smtClean="0"/>
              <a:t>clave que </a:t>
            </a:r>
            <a:r>
              <a:rPr lang="es-ES" sz="2000" dirty="0"/>
              <a:t>sostiene un proyecto es su </a:t>
            </a:r>
            <a:r>
              <a:rPr lang="es-ES" sz="2000" dirty="0" smtClean="0"/>
              <a:t>PROPÓSITO</a:t>
            </a:r>
            <a:endParaRPr lang="es-ES" sz="2000" dirty="0"/>
          </a:p>
          <a:p>
            <a:pPr lvl="1"/>
            <a:r>
              <a:rPr lang="es-ES" sz="1800" dirty="0"/>
              <a:t>Debe quedar claro cómo este PROPOSITO determina los RESULTADOS </a:t>
            </a:r>
            <a:r>
              <a:rPr lang="es-ES" sz="1800" dirty="0" smtClean="0"/>
              <a:t>que el </a:t>
            </a:r>
            <a:r>
              <a:rPr lang="es-ES" sz="1800" dirty="0"/>
              <a:t>proyecto espera lograr, esta es la hipótesis clave: si llego a </a:t>
            </a:r>
            <a:r>
              <a:rPr lang="es-ES" sz="1800" dirty="0" smtClean="0"/>
              <a:t>estos RESULTADOS</a:t>
            </a:r>
            <a:r>
              <a:rPr lang="es-ES" sz="1800" dirty="0"/>
              <a:t>, conseguiré este PROPOSITO</a:t>
            </a:r>
          </a:p>
          <a:p>
            <a:pPr marL="0" indent="0">
              <a:buNone/>
            </a:pPr>
            <a:r>
              <a:rPr lang="es-ES" sz="2000" dirty="0"/>
              <a:t>Procura identificar por tanto TODOS LOS RESULTADOS NECESARIOS</a:t>
            </a:r>
          </a:p>
          <a:p>
            <a:pPr marL="0" indent="0">
              <a:buNone/>
            </a:pPr>
            <a:r>
              <a:rPr lang="es-ES" sz="2000" dirty="0"/>
              <a:t>Presenta al EQUIPO, su experiencia, y su acreditación</a:t>
            </a:r>
          </a:p>
          <a:p>
            <a:pPr marL="0" indent="0">
              <a:buNone/>
            </a:pPr>
            <a:r>
              <a:rPr lang="es-ES" sz="2000" dirty="0"/>
              <a:t>La definición de un proyecto debe parecer </a:t>
            </a:r>
            <a:r>
              <a:rPr lang="es-ES" sz="2000" dirty="0" smtClean="0"/>
              <a:t>lógica </a:t>
            </a:r>
            <a:r>
              <a:rPr lang="es-ES" sz="2000" dirty="0"/>
              <a:t>pero no </a:t>
            </a:r>
            <a:r>
              <a:rPr lang="es-ES" sz="2000" dirty="0" smtClean="0"/>
              <a:t>trivial</a:t>
            </a:r>
            <a:endParaRPr lang="es-ES" sz="2000" dirty="0"/>
          </a:p>
          <a:p>
            <a:pPr marL="0" indent="0">
              <a:buNone/>
            </a:pPr>
            <a:r>
              <a:rPr lang="es-ES" sz="2000" b="1" dirty="0"/>
              <a:t>PREPARA SIEMPRE UN ABSTRACT (máx. 10 líneas), </a:t>
            </a:r>
            <a:r>
              <a:rPr lang="es-ES" sz="2000" b="1" dirty="0" smtClean="0"/>
              <a:t>PALABRAS CLAVE</a:t>
            </a:r>
            <a:r>
              <a:rPr lang="es-ES" sz="2000" b="1" dirty="0"/>
              <a:t>, Y UN </a:t>
            </a:r>
            <a:r>
              <a:rPr lang="es-ES" sz="2000" b="1" dirty="0" smtClean="0"/>
              <a:t>EXECUTIVE SUMMARY </a:t>
            </a:r>
            <a:r>
              <a:rPr lang="es-ES" sz="2000" b="1" dirty="0"/>
              <a:t>(máx. 1 página)</a:t>
            </a:r>
          </a:p>
          <a:p>
            <a:pPr marL="0" indent="0">
              <a:buNone/>
            </a:pPr>
            <a:r>
              <a:rPr lang="es-ES" sz="2000" b="1" dirty="0">
                <a:solidFill>
                  <a:srgbClr val="FF0000"/>
                </a:solidFill>
              </a:rPr>
              <a:t>Si una persona muy importante (y muy ocupada) lee algo, será esta parte!</a:t>
            </a: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628650" y="-138023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4000" b="1" dirty="0" smtClean="0">
                <a:solidFill>
                  <a:srgbClr val="0070C0"/>
                </a:solidFill>
              </a:rPr>
              <a:t>El ciclo de vida, Definición (2) </a:t>
            </a:r>
            <a:endParaRPr lang="es-ES" sz="4000" b="1" dirty="0">
              <a:solidFill>
                <a:srgbClr val="0070C0"/>
              </a:solidFill>
            </a:endParaRP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4294967295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9584CDA-C2B6-4A1E-A487-AD029BB9863D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844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1560" y="-166214"/>
            <a:ext cx="8532440" cy="1325563"/>
          </a:xfrm>
        </p:spPr>
        <p:txBody>
          <a:bodyPr/>
          <a:lstStyle/>
          <a:p>
            <a:r>
              <a:rPr lang="es-ES" sz="2800" b="1" dirty="0" smtClean="0">
                <a:solidFill>
                  <a:srgbClr val="0070C0"/>
                </a:solidFill>
              </a:rPr>
              <a:t>El ciclo de vida, Definición (3)</a:t>
            </a:r>
            <a:endParaRPr lang="es-ES" sz="2800" b="1" dirty="0">
              <a:solidFill>
                <a:srgbClr val="0070C0"/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68734" y="949285"/>
            <a:ext cx="9075266" cy="4860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b="1" dirty="0">
                <a:solidFill>
                  <a:srgbClr val="FF0000"/>
                </a:solidFill>
              </a:rPr>
              <a:t>Y USA ALGUNOS </a:t>
            </a:r>
            <a:r>
              <a:rPr lang="es-ES" sz="2400" b="1" dirty="0" smtClean="0">
                <a:solidFill>
                  <a:srgbClr val="FF0000"/>
                </a:solidFill>
              </a:rPr>
              <a:t>TRUCOS</a:t>
            </a:r>
            <a:endParaRPr lang="es-ES" sz="2400" b="1" dirty="0">
              <a:solidFill>
                <a:srgbClr val="FF0000"/>
              </a:solidFill>
            </a:endParaRPr>
          </a:p>
          <a:p>
            <a:pPr marL="342900" indent="-342900">
              <a:spcBef>
                <a:spcPts val="100"/>
              </a:spcBef>
              <a:buFont typeface="Wingdings" panose="05000000000000000000" pitchFamily="2" charset="2"/>
              <a:buChar char="Ø"/>
            </a:pPr>
            <a:r>
              <a:rPr lang="es-ES" sz="2000" b="1" dirty="0"/>
              <a:t>Busca ejemplos </a:t>
            </a:r>
            <a:r>
              <a:rPr lang="es-ES" sz="2000" dirty="0"/>
              <a:t>de proyectos bien formulados, léelos, analízalos</a:t>
            </a:r>
          </a:p>
          <a:p>
            <a:pPr marL="342900" indent="-342900">
              <a:spcBef>
                <a:spcPts val="100"/>
              </a:spcBef>
              <a:buFont typeface="Wingdings" panose="05000000000000000000" pitchFamily="2" charset="2"/>
              <a:buChar char="Ø"/>
            </a:pPr>
            <a:r>
              <a:rPr lang="es-ES" sz="2000" b="1" dirty="0"/>
              <a:t>Selecciona las palabras adecuadamente</a:t>
            </a:r>
            <a:r>
              <a:rPr lang="es-ES" sz="2000" dirty="0"/>
              <a:t>, sobre todo los </a:t>
            </a:r>
            <a:r>
              <a:rPr lang="es-ES" sz="2000" dirty="0" smtClean="0"/>
              <a:t>verbos:</a:t>
            </a:r>
          </a:p>
          <a:p>
            <a:pPr lvl="1">
              <a:spcBef>
                <a:spcPts val="100"/>
              </a:spcBef>
            </a:pPr>
            <a:r>
              <a:rPr lang="es-ES" sz="2000" dirty="0" smtClean="0"/>
              <a:t>Acelerar</a:t>
            </a:r>
            <a:r>
              <a:rPr lang="es-ES" sz="2000" dirty="0"/>
              <a:t>, Lograr, Activar, Desarrollar, Construir, Certificar, </a:t>
            </a:r>
            <a:r>
              <a:rPr lang="es-ES" sz="2000" dirty="0" smtClean="0"/>
              <a:t>Asegurar, Coordinar</a:t>
            </a:r>
            <a:r>
              <a:rPr lang="es-ES" sz="2000" dirty="0"/>
              <a:t>, Crear, Diseñar, Mejorar, Evaluar, Expandir, Instalar, Integrar</a:t>
            </a:r>
            <a:r>
              <a:rPr lang="es-ES" sz="2000" dirty="0" smtClean="0"/>
              <a:t>, Introducir</a:t>
            </a:r>
            <a:r>
              <a:rPr lang="es-ES" sz="2000" dirty="0"/>
              <a:t>, Reducir, Informar, Reorganizar, Investigar, Innovar, Planificar</a:t>
            </a:r>
            <a:r>
              <a:rPr lang="es-ES" sz="2000" dirty="0" smtClean="0"/>
              <a:t>, Operar</a:t>
            </a:r>
            <a:r>
              <a:rPr lang="es-ES" sz="2000" dirty="0"/>
              <a:t>, Simplificar, Resolver, Transformar, Mejorar, Verificar, Enseñar</a:t>
            </a:r>
            <a:r>
              <a:rPr lang="es-ES" sz="2000" dirty="0" smtClean="0"/>
              <a:t>, Informar</a:t>
            </a:r>
            <a:r>
              <a:rPr lang="es-ES" sz="2000" dirty="0"/>
              <a:t>, Optimizar, Obtener, Prevenir, Revolucionar, Responder…</a:t>
            </a:r>
          </a:p>
          <a:p>
            <a:pPr marL="342900" indent="-342900">
              <a:spcBef>
                <a:spcPts val="100"/>
              </a:spcBef>
              <a:buFont typeface="Wingdings" panose="05000000000000000000" pitchFamily="2" charset="2"/>
              <a:buChar char="Ø"/>
            </a:pPr>
            <a:r>
              <a:rPr lang="es-ES" sz="2000" dirty="0"/>
              <a:t>Usa </a:t>
            </a:r>
            <a:r>
              <a:rPr lang="es-ES" sz="2000" b="1" dirty="0"/>
              <a:t>palabras clave </a:t>
            </a:r>
            <a:r>
              <a:rPr lang="es-ES" sz="2000" dirty="0"/>
              <a:t>que indiquen al cliente que te interesas por </a:t>
            </a:r>
            <a:r>
              <a:rPr lang="es-ES" sz="2000" dirty="0" smtClean="0"/>
              <a:t>su problema </a:t>
            </a:r>
            <a:r>
              <a:rPr lang="es-ES" sz="2000" dirty="0"/>
              <a:t>o la temática propuesta </a:t>
            </a:r>
            <a:endParaRPr lang="es-ES" sz="2000" dirty="0" smtClean="0"/>
          </a:p>
          <a:p>
            <a:pPr lvl="1">
              <a:spcBef>
                <a:spcPts val="100"/>
              </a:spcBef>
            </a:pPr>
            <a:r>
              <a:rPr lang="es-ES" sz="2000" dirty="0"/>
              <a:t> </a:t>
            </a:r>
            <a:r>
              <a:rPr lang="es-ES" sz="2000" dirty="0" smtClean="0"/>
              <a:t>                        </a:t>
            </a:r>
            <a:r>
              <a:rPr lang="es-ES" sz="2000" b="1" dirty="0" smtClean="0">
                <a:solidFill>
                  <a:schemeClr val="accent1">
                    <a:lumMod val="50000"/>
                  </a:schemeClr>
                </a:solidFill>
              </a:rPr>
              <a:t>Si </a:t>
            </a:r>
            <a:r>
              <a:rPr lang="es-ES" sz="2000" b="1" dirty="0">
                <a:solidFill>
                  <a:schemeClr val="accent1">
                    <a:lumMod val="50000"/>
                  </a:schemeClr>
                </a:solidFill>
              </a:rPr>
              <a:t>hay un </a:t>
            </a:r>
            <a:r>
              <a:rPr lang="es-ES" sz="2000" b="1" dirty="0" smtClean="0">
                <a:solidFill>
                  <a:schemeClr val="accent1">
                    <a:lumMod val="50000"/>
                  </a:schemeClr>
                </a:solidFill>
              </a:rPr>
              <a:t>programa de trabajo, </a:t>
            </a:r>
            <a:r>
              <a:rPr lang="es-ES" sz="2000" b="1" dirty="0">
                <a:solidFill>
                  <a:schemeClr val="accent1">
                    <a:lumMod val="50000"/>
                  </a:schemeClr>
                </a:solidFill>
              </a:rPr>
              <a:t>¡léelo</a:t>
            </a:r>
            <a:r>
              <a:rPr lang="es-ES" sz="2000" b="1" dirty="0" smtClean="0">
                <a:solidFill>
                  <a:schemeClr val="accent1">
                    <a:lumMod val="50000"/>
                  </a:schemeClr>
                </a:solidFill>
              </a:rPr>
              <a:t>!</a:t>
            </a:r>
            <a:endParaRPr lang="es-ES" sz="20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spcBef>
                <a:spcPts val="100"/>
              </a:spcBef>
              <a:buFont typeface="Wingdings" panose="05000000000000000000" pitchFamily="2" charset="2"/>
              <a:buChar char="Ø"/>
            </a:pPr>
            <a:r>
              <a:rPr lang="es-ES" sz="2000" dirty="0" smtClean="0"/>
              <a:t>Evita </a:t>
            </a:r>
            <a:r>
              <a:rPr lang="es-ES" sz="2000" dirty="0"/>
              <a:t>centrar todo el peso del proyecto en </a:t>
            </a:r>
            <a:r>
              <a:rPr lang="es-ES" sz="2000" b="1" dirty="0"/>
              <a:t>una sola solución a </a:t>
            </a:r>
            <a:r>
              <a:rPr lang="es-ES" sz="2000" b="1" dirty="0" smtClean="0"/>
              <a:t>priori</a:t>
            </a:r>
            <a:r>
              <a:rPr lang="es-ES" sz="2000" dirty="0" smtClean="0"/>
              <a:t>, especialmente </a:t>
            </a:r>
            <a:r>
              <a:rPr lang="es-ES" sz="2000" dirty="0"/>
              <a:t>si el problema es complejo</a:t>
            </a:r>
          </a:p>
          <a:p>
            <a:pPr marL="342900" indent="-342900">
              <a:spcBef>
                <a:spcPts val="100"/>
              </a:spcBef>
              <a:buFont typeface="Wingdings" panose="05000000000000000000" pitchFamily="2" charset="2"/>
              <a:buChar char="Ø"/>
            </a:pPr>
            <a:r>
              <a:rPr lang="es-ES" sz="2000" b="1" dirty="0" smtClean="0"/>
              <a:t>Revisa</a:t>
            </a:r>
            <a:r>
              <a:rPr lang="es-ES" sz="2000" b="1" dirty="0"/>
              <a:t> y</a:t>
            </a:r>
            <a:r>
              <a:rPr lang="es-ES" sz="2000" b="1" dirty="0" smtClean="0"/>
              <a:t> </a:t>
            </a:r>
            <a:r>
              <a:rPr lang="es-ES" sz="2000" b="1" dirty="0"/>
              <a:t>haz revisar </a:t>
            </a:r>
            <a:r>
              <a:rPr lang="es-ES" sz="2000" dirty="0"/>
              <a:t>lo que has escrito, y compáralo con </a:t>
            </a:r>
            <a:r>
              <a:rPr lang="es-ES" sz="2000" dirty="0" smtClean="0"/>
              <a:t>el esquema </a:t>
            </a:r>
            <a:r>
              <a:rPr lang="es-ES" sz="2000" dirty="0"/>
              <a:t>del </a:t>
            </a:r>
            <a:r>
              <a:rPr lang="es-ES" sz="2000" dirty="0" err="1"/>
              <a:t>LogFrame</a:t>
            </a:r>
            <a:r>
              <a:rPr lang="es-ES" sz="2000" dirty="0"/>
              <a:t> y lo que tienes en la presentación.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4294967295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9584CDA-C2B6-4A1E-A487-AD029BB9863D}" type="slidenum">
              <a:rPr lang="es-ES" smtClean="0"/>
              <a:t>19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1976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120177"/>
            <a:ext cx="8856984" cy="788543"/>
          </a:xfrm>
        </p:spPr>
        <p:txBody>
          <a:bodyPr/>
          <a:lstStyle/>
          <a:p>
            <a:pPr algn="ctr"/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</a:rPr>
              <a:t>Introducción a los proyectos (1)</a:t>
            </a:r>
            <a:endParaRPr lang="es-E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148281" y="1052736"/>
            <a:ext cx="8773297" cy="544691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s-ES" sz="2000" dirty="0" smtClean="0"/>
              <a:t>¿Cómo plantear un proyecto?</a:t>
            </a:r>
          </a:p>
          <a:p>
            <a:pPr lvl="1"/>
            <a:r>
              <a:rPr lang="es-ES" sz="2000" dirty="0" smtClean="0"/>
              <a:t>Normalmente en base a experiencia e intuición</a:t>
            </a:r>
          </a:p>
          <a:p>
            <a:pPr lvl="1"/>
            <a:r>
              <a:rPr lang="es-ES" sz="2000" b="1" dirty="0" smtClean="0"/>
              <a:t>Ejemplo: </a:t>
            </a:r>
            <a:r>
              <a:rPr lang="es-ES" sz="2000" dirty="0" smtClean="0"/>
              <a:t>Proyecto ENESOST</a:t>
            </a:r>
          </a:p>
          <a:p>
            <a:pPr marL="457200" lvl="1" indent="0">
              <a:buNone/>
            </a:pPr>
            <a:r>
              <a:rPr lang="es-ES" sz="2000" dirty="0" smtClean="0"/>
              <a:t>Diseñar una solución de suministro de energía para poder trabajar en una zona rural</a:t>
            </a:r>
          </a:p>
          <a:p>
            <a:pPr marL="457200" lvl="1" indent="0">
              <a:buNone/>
            </a:pPr>
            <a:endParaRPr lang="es-ES" sz="2000" dirty="0" smtClean="0"/>
          </a:p>
          <a:p>
            <a:r>
              <a:rPr lang="es-ES" sz="2000" dirty="0" smtClean="0"/>
              <a:t>Cuando uno plantea un proyecto se plantea cuatro preguntas:</a:t>
            </a:r>
          </a:p>
          <a:p>
            <a:pPr lvl="1"/>
            <a:r>
              <a:rPr lang="es-ES" sz="2000" dirty="0" smtClean="0"/>
              <a:t>¿Qué se trata de lograr con el proyecto y por qué? </a:t>
            </a:r>
            <a:r>
              <a:rPr lang="es-ES" sz="2000" b="1" dirty="0" smtClean="0">
                <a:solidFill>
                  <a:srgbClr val="FF0000"/>
                </a:solidFill>
              </a:rPr>
              <a:t>WHAT &amp; WHY</a:t>
            </a:r>
          </a:p>
          <a:p>
            <a:pPr lvl="1"/>
            <a:r>
              <a:rPr lang="es-ES" sz="2000" dirty="0" smtClean="0"/>
              <a:t>¿Cómo sabremos que el proyecto es un éxito? </a:t>
            </a:r>
            <a:r>
              <a:rPr lang="es-ES" sz="2000" b="1" dirty="0" smtClean="0">
                <a:solidFill>
                  <a:srgbClr val="FF0000"/>
                </a:solidFill>
              </a:rPr>
              <a:t>WHEN</a:t>
            </a:r>
          </a:p>
          <a:p>
            <a:pPr lvl="1"/>
            <a:r>
              <a:rPr lang="es-ES" sz="2000" dirty="0" smtClean="0"/>
              <a:t>¿En qué condición/situación (externas) vamos a realizarlo? </a:t>
            </a:r>
            <a:r>
              <a:rPr lang="es-ES" sz="2000" b="1" dirty="0" smtClean="0">
                <a:solidFill>
                  <a:srgbClr val="FF0000"/>
                </a:solidFill>
              </a:rPr>
              <a:t>WHERE</a:t>
            </a:r>
          </a:p>
          <a:p>
            <a:pPr lvl="1"/>
            <a:r>
              <a:rPr lang="es-ES" sz="2000" dirty="0" smtClean="0"/>
              <a:t>¿Cómo lo hacemos? </a:t>
            </a:r>
            <a:r>
              <a:rPr lang="es-ES" sz="2000" b="1" dirty="0" smtClean="0">
                <a:solidFill>
                  <a:srgbClr val="FF0000"/>
                </a:solidFill>
              </a:rPr>
              <a:t>WHO &amp; HOW</a:t>
            </a:r>
          </a:p>
          <a:p>
            <a:r>
              <a:rPr lang="es-ES" sz="2000" b="1" dirty="0" smtClean="0"/>
              <a:t>Necesitamos tener una estrategia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4294967295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9584CDA-C2B6-4A1E-A487-AD029BB9863D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8313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752450" y="-106692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4000" b="1" dirty="0" smtClean="0">
                <a:solidFill>
                  <a:srgbClr val="0070C0"/>
                </a:solidFill>
              </a:rPr>
              <a:t>El ciclo de vida, Definición (3) </a:t>
            </a:r>
            <a:endParaRPr lang="es-ES" sz="4000" b="1" dirty="0">
              <a:solidFill>
                <a:srgbClr val="0070C0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628650" y="1218871"/>
            <a:ext cx="81199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CIDFont+F5"/>
              </a:rPr>
              <a:t>La </a:t>
            </a:r>
            <a:r>
              <a:rPr lang="en-US" sz="2400" b="1" dirty="0" err="1" smtClean="0">
                <a:latin typeface="CIDFont+F5"/>
              </a:rPr>
              <a:t>regla</a:t>
            </a:r>
            <a:r>
              <a:rPr lang="en-US" sz="2400" b="1" dirty="0" smtClean="0">
                <a:latin typeface="CIDFont+F5"/>
              </a:rPr>
              <a:t> 6P de la </a:t>
            </a:r>
            <a:r>
              <a:rPr lang="en-US" sz="2400" b="1" dirty="0" err="1" smtClean="0">
                <a:latin typeface="CIDFont+F5"/>
              </a:rPr>
              <a:t>gestión</a:t>
            </a:r>
            <a:r>
              <a:rPr lang="en-US" sz="2400" b="1" dirty="0" smtClean="0">
                <a:latin typeface="CIDFont+F5"/>
              </a:rPr>
              <a:t> de </a:t>
            </a:r>
            <a:r>
              <a:rPr lang="en-US" sz="2400" b="1" dirty="0" err="1" smtClean="0">
                <a:latin typeface="CIDFont+F5"/>
              </a:rPr>
              <a:t>proyectos</a:t>
            </a:r>
            <a:r>
              <a:rPr lang="en-US" sz="2400" b="1" dirty="0" smtClean="0">
                <a:latin typeface="CIDFont+F5"/>
              </a:rPr>
              <a:t>:</a:t>
            </a:r>
            <a:endParaRPr lang="en-US" sz="2400" b="1" dirty="0">
              <a:latin typeface="CIDFont+F5"/>
            </a:endParaRPr>
          </a:p>
          <a:p>
            <a:r>
              <a:rPr lang="en-US" sz="2400" b="1" dirty="0">
                <a:latin typeface="CIDFont+F5"/>
              </a:rPr>
              <a:t>P</a:t>
            </a:r>
            <a:r>
              <a:rPr lang="en-US" sz="2400" dirty="0">
                <a:latin typeface="CIDFont+F4"/>
              </a:rPr>
              <a:t>rior </a:t>
            </a:r>
            <a:r>
              <a:rPr lang="en-US" sz="2400" b="1" dirty="0">
                <a:latin typeface="CIDFont+F5"/>
              </a:rPr>
              <a:t>P</a:t>
            </a:r>
            <a:r>
              <a:rPr lang="en-US" sz="2400" dirty="0">
                <a:latin typeface="CIDFont+F4"/>
              </a:rPr>
              <a:t>lanning </a:t>
            </a:r>
            <a:r>
              <a:rPr lang="en-US" sz="2400" b="1" dirty="0">
                <a:latin typeface="CIDFont+F5"/>
              </a:rPr>
              <a:t>P</a:t>
            </a:r>
            <a:r>
              <a:rPr lang="en-US" sz="2400" dirty="0">
                <a:latin typeface="CIDFont+F4"/>
              </a:rPr>
              <a:t>revents </a:t>
            </a:r>
            <a:r>
              <a:rPr lang="en-US" sz="2400" b="1" dirty="0">
                <a:latin typeface="CIDFont+F5"/>
              </a:rPr>
              <a:t>P</a:t>
            </a:r>
            <a:r>
              <a:rPr lang="en-US" sz="2400" dirty="0">
                <a:latin typeface="CIDFont+F4"/>
              </a:rPr>
              <a:t>oor </a:t>
            </a:r>
            <a:r>
              <a:rPr lang="en-US" sz="2400" b="1" dirty="0">
                <a:latin typeface="CIDFont+F5"/>
              </a:rPr>
              <a:t>P</a:t>
            </a:r>
            <a:r>
              <a:rPr lang="en-US" sz="2400" dirty="0">
                <a:latin typeface="CIDFont+F4"/>
              </a:rPr>
              <a:t>roject </a:t>
            </a:r>
            <a:r>
              <a:rPr lang="en-US" sz="2400" b="1" dirty="0">
                <a:latin typeface="CIDFont+F5"/>
              </a:rPr>
              <a:t>P</a:t>
            </a:r>
            <a:r>
              <a:rPr lang="en-US" sz="2400" dirty="0">
                <a:latin typeface="CIDFont+F4"/>
              </a:rPr>
              <a:t>erformance</a:t>
            </a:r>
            <a:endParaRPr lang="es-ES" sz="2400" dirty="0"/>
          </a:p>
        </p:txBody>
      </p:sp>
      <p:sp>
        <p:nvSpPr>
          <p:cNvPr id="6" name="Rectángulo 5"/>
          <p:cNvSpPr/>
          <p:nvPr/>
        </p:nvSpPr>
        <p:spPr>
          <a:xfrm>
            <a:off x="1722215" y="2175102"/>
            <a:ext cx="53014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CD6600"/>
                </a:solidFill>
                <a:latin typeface="CIDFont+F5"/>
              </a:rPr>
              <a:t>“If you fail to plan, you will plan to fail”</a:t>
            </a:r>
            <a:endParaRPr lang="es-ES" sz="2400" dirty="0"/>
          </a:p>
        </p:txBody>
      </p:sp>
      <p:pic>
        <p:nvPicPr>
          <p:cNvPr id="2050" name="Picture 2" descr=" - Dilbert by Scott Adam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84" y="3144194"/>
            <a:ext cx="85725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Marcador de número de diapositiva 1"/>
          <p:cNvSpPr>
            <a:spLocks noGrp="1"/>
          </p:cNvSpPr>
          <p:nvPr>
            <p:ph type="sldNum" sz="quarter" idx="4294967295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9584CDA-C2B6-4A1E-A487-AD029BB9863D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4601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1962150"/>
            <a:ext cx="8743950" cy="293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Rectángulo"/>
          <p:cNvSpPr/>
          <p:nvPr/>
        </p:nvSpPr>
        <p:spPr>
          <a:xfrm>
            <a:off x="107504" y="260648"/>
            <a:ext cx="89289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800" b="1" dirty="0">
                <a:solidFill>
                  <a:srgbClr val="0070C0"/>
                </a:solidFill>
              </a:rPr>
              <a:t>El ciclo de vida, Definición </a:t>
            </a:r>
            <a:r>
              <a:rPr lang="es-ES" sz="2800" b="1" dirty="0" smtClean="0">
                <a:solidFill>
                  <a:srgbClr val="0070C0"/>
                </a:solidFill>
              </a:rPr>
              <a:t>(4) </a:t>
            </a:r>
            <a:endParaRPr lang="es-ES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206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1560" y="-99874"/>
            <a:ext cx="7886700" cy="1325563"/>
          </a:xfrm>
        </p:spPr>
        <p:txBody>
          <a:bodyPr/>
          <a:lstStyle/>
          <a:p>
            <a:pPr algn="ctr"/>
            <a:r>
              <a:rPr lang="es-ES" sz="2800" b="1" dirty="0" smtClean="0">
                <a:solidFill>
                  <a:srgbClr val="0070C0"/>
                </a:solidFill>
              </a:rPr>
              <a:t>El ciclo de vida: Planificación (1)</a:t>
            </a:r>
            <a:endParaRPr lang="es-ES" sz="2800" b="1" dirty="0">
              <a:solidFill>
                <a:srgbClr val="0070C0"/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172995" y="1225689"/>
            <a:ext cx="8971005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b="1" dirty="0">
                <a:solidFill>
                  <a:srgbClr val="7030A0"/>
                </a:solidFill>
              </a:rPr>
              <a:t>ESQUEMA USUAL: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ES" sz="2000" dirty="0"/>
              <a:t>IDENTIFICAR LA ACTIVIDAD A REALIZAR Y DEPENDENCIAS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ES" sz="2000" dirty="0"/>
              <a:t>ANALIZAR LOS RECURSOS NECESARIOS: HUMANOS Y ECONOMICOS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ES" sz="2000" dirty="0"/>
              <a:t>DEFINIR HITOS Y ENTREGAS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ES" sz="2000" dirty="0"/>
              <a:t>ESTIMAR UN CALENDARIO DE EJECUCIÓN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ES" sz="2000" dirty="0"/>
              <a:t>ANALIZAR POSIBLES RIESGOS Y </a:t>
            </a:r>
            <a:r>
              <a:rPr lang="es-ES" sz="2000" dirty="0" smtClean="0"/>
              <a:t>CONTINGENCIAS</a:t>
            </a:r>
          </a:p>
          <a:p>
            <a:endParaRPr lang="es-ES" sz="2000" dirty="0"/>
          </a:p>
          <a:p>
            <a:r>
              <a:rPr lang="es-ES" sz="2000" b="1" dirty="0">
                <a:solidFill>
                  <a:srgbClr val="7030A0"/>
                </a:solidFill>
              </a:rPr>
              <a:t>EXTENDIDO: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ES" sz="2000" dirty="0"/>
              <a:t>PLANTEAR UNA METODOLOGIA DE TRABAJO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ES" sz="2000" dirty="0"/>
              <a:t>PLASMAR CLARAMENTE LAS RESPONSABILIDADES Y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ES" sz="2000" dirty="0"/>
              <a:t>FORMA DE RESOLUCIÓN DE CONFLICTOS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ES" sz="2000" dirty="0"/>
              <a:t>ESTABLECER HERRAMIENTAS Y CRITERIOS DE CALIDAD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ES" sz="2000" b="1" dirty="0" smtClean="0">
                <a:solidFill>
                  <a:srgbClr val="00B050"/>
                </a:solidFill>
                <a:hlinkClick r:id="rId2"/>
              </a:rPr>
              <a:t>DEFINIR UN DMP (PLAN DE GESTIÓN DE LOS DATOS)</a:t>
            </a:r>
            <a:endParaRPr lang="es-ES" sz="2000" b="1" dirty="0" smtClean="0">
              <a:solidFill>
                <a:srgbClr val="00B05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ES" sz="2400" dirty="0"/>
              <a:t>PENSAR EN LA EXPLOTACIÓN </a:t>
            </a:r>
            <a:r>
              <a:rPr lang="es-ES" sz="2400" dirty="0" smtClean="0"/>
              <a:t>(IPR)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s-ES" sz="2400" dirty="0" smtClean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4294967295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9584CDA-C2B6-4A1E-A487-AD029BB9863D}" type="slidenum">
              <a:rPr lang="es-ES" smtClean="0"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513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-284206"/>
            <a:ext cx="7886700" cy="1325563"/>
          </a:xfrm>
        </p:spPr>
        <p:txBody>
          <a:bodyPr/>
          <a:lstStyle/>
          <a:p>
            <a:pPr algn="ctr"/>
            <a:r>
              <a:rPr lang="es-ES" sz="2800" b="1" dirty="0" smtClean="0">
                <a:solidFill>
                  <a:srgbClr val="0070C0"/>
                </a:solidFill>
              </a:rPr>
              <a:t>El ciclo de vida: Planificación (2)</a:t>
            </a:r>
            <a:endParaRPr lang="es-ES" sz="2800" b="1" dirty="0">
              <a:solidFill>
                <a:srgbClr val="0070C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196936" y="880719"/>
            <a:ext cx="8750128" cy="4351338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2400" b="1" dirty="0"/>
              <a:t>IDENTIFICACIÓN Y ORGANIZACIÓN DE LA ACTIVIDAD</a:t>
            </a:r>
          </a:p>
          <a:p>
            <a:pPr lvl="1"/>
            <a:r>
              <a:rPr lang="es-ES" sz="2200" dirty="0"/>
              <a:t>¡</a:t>
            </a:r>
            <a:r>
              <a:rPr lang="es-ES" sz="2200" dirty="0" smtClean="0"/>
              <a:t>DIVIDE </a:t>
            </a:r>
            <a:r>
              <a:rPr lang="es-ES" sz="2200" dirty="0"/>
              <a:t>Y </a:t>
            </a:r>
            <a:r>
              <a:rPr lang="es-ES" sz="2200" dirty="0" smtClean="0"/>
              <a:t>VENCERÁS</a:t>
            </a:r>
            <a:r>
              <a:rPr lang="es-ES" sz="2200" dirty="0"/>
              <a:t>! </a:t>
            </a:r>
            <a:endParaRPr lang="es-ES" sz="2200" dirty="0" smtClean="0"/>
          </a:p>
          <a:p>
            <a:pPr lvl="1"/>
            <a:r>
              <a:rPr lang="es-ES" sz="2200" dirty="0" smtClean="0"/>
              <a:t>WORK </a:t>
            </a:r>
            <a:r>
              <a:rPr lang="es-ES" sz="2200" dirty="0"/>
              <a:t>BREAKDOWN STRUCTURE (WBS</a:t>
            </a:r>
            <a:r>
              <a:rPr lang="es-ES" sz="2200" dirty="0" smtClean="0"/>
              <a:t>):</a:t>
            </a:r>
          </a:p>
          <a:p>
            <a:pPr lvl="2"/>
            <a:r>
              <a:rPr lang="es-ES" sz="1800" dirty="0" smtClean="0"/>
              <a:t>Definir </a:t>
            </a:r>
            <a:r>
              <a:rPr lang="es-ES" sz="1800" dirty="0"/>
              <a:t>los “entregables finales”, ligados a los resultados (</a:t>
            </a:r>
            <a:r>
              <a:rPr lang="es-ES" sz="1800" dirty="0" err="1"/>
              <a:t>outcomes</a:t>
            </a:r>
            <a:r>
              <a:rPr lang="es-ES" sz="1800" dirty="0"/>
              <a:t>)</a:t>
            </a:r>
          </a:p>
          <a:p>
            <a:pPr lvl="2"/>
            <a:r>
              <a:rPr lang="es-ES" sz="1800" dirty="0" smtClean="0"/>
              <a:t>Establecer </a:t>
            </a:r>
            <a:r>
              <a:rPr lang="es-ES" sz="1800" dirty="0"/>
              <a:t>un conjunto de actividades, denominado </a:t>
            </a:r>
            <a:r>
              <a:rPr lang="es-ES" sz="1800" dirty="0" smtClean="0"/>
              <a:t>PAQUETE </a:t>
            </a:r>
            <a:r>
              <a:rPr lang="es-ES" sz="1800" dirty="0"/>
              <a:t>DE </a:t>
            </a:r>
            <a:r>
              <a:rPr lang="es-ES" sz="1800" dirty="0" smtClean="0"/>
              <a:t>TRABAJO o WORK </a:t>
            </a:r>
            <a:r>
              <a:rPr lang="es-ES" sz="1800" dirty="0"/>
              <a:t>PACKAGE (WP</a:t>
            </a:r>
            <a:r>
              <a:rPr lang="es-ES" sz="1800" dirty="0" smtClean="0"/>
              <a:t>), </a:t>
            </a:r>
            <a:r>
              <a:rPr lang="es-ES" sz="1800" dirty="0"/>
              <a:t>mediante las cuales se llegue a ese resultado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ES" b="1" dirty="0" smtClean="0"/>
              <a:t>Un </a:t>
            </a:r>
            <a:r>
              <a:rPr lang="es-ES" b="1" dirty="0"/>
              <a:t>PAQUETE DE TRABAJO (WP) debe ser:</a:t>
            </a:r>
          </a:p>
          <a:p>
            <a:pPr lvl="1"/>
            <a:r>
              <a:rPr lang="es-ES" sz="2200" b="1" dirty="0" smtClean="0">
                <a:solidFill>
                  <a:srgbClr val="C00000"/>
                </a:solidFill>
              </a:rPr>
              <a:t>GESTIONABLE</a:t>
            </a:r>
            <a:r>
              <a:rPr lang="es-ES" sz="2200" dirty="0" smtClean="0">
                <a:solidFill>
                  <a:srgbClr val="C00000"/>
                </a:solidFill>
              </a:rPr>
              <a:t> </a:t>
            </a:r>
            <a:r>
              <a:rPr lang="es-ES" sz="2200" dirty="0"/>
              <a:t>de forma independiente, y con un </a:t>
            </a:r>
            <a:r>
              <a:rPr lang="es-ES" sz="2200" b="1" dirty="0">
                <a:solidFill>
                  <a:srgbClr val="C00000"/>
                </a:solidFill>
              </a:rPr>
              <a:t>RESPONSABLE</a:t>
            </a:r>
            <a:r>
              <a:rPr lang="es-ES" sz="2200" dirty="0"/>
              <a:t> a cargo</a:t>
            </a:r>
          </a:p>
          <a:p>
            <a:pPr lvl="1"/>
            <a:r>
              <a:rPr lang="es-ES" sz="2200" b="1" dirty="0" smtClean="0">
                <a:solidFill>
                  <a:srgbClr val="C00000"/>
                </a:solidFill>
              </a:rPr>
              <a:t>INDEPENDIENTES</a:t>
            </a:r>
            <a:r>
              <a:rPr lang="es-ES" sz="2200" dirty="0" smtClean="0"/>
              <a:t> </a:t>
            </a:r>
            <a:r>
              <a:rPr lang="es-ES" sz="2200" dirty="0"/>
              <a:t>pero </a:t>
            </a:r>
            <a:r>
              <a:rPr lang="es-ES" sz="2200" b="1" dirty="0">
                <a:solidFill>
                  <a:srgbClr val="C00000"/>
                </a:solidFill>
              </a:rPr>
              <a:t>INTEGRABLES</a:t>
            </a:r>
            <a:r>
              <a:rPr lang="es-ES" sz="2200" dirty="0"/>
              <a:t> con otros WP para producir resultados </a:t>
            </a:r>
            <a:r>
              <a:rPr lang="es-ES" sz="2200" dirty="0" smtClean="0"/>
              <a:t>globales</a:t>
            </a:r>
          </a:p>
          <a:p>
            <a:pPr lvl="1"/>
            <a:r>
              <a:rPr lang="es-ES" sz="2200" b="1" dirty="0" smtClean="0">
                <a:solidFill>
                  <a:srgbClr val="C00000"/>
                </a:solidFill>
              </a:rPr>
              <a:t>MEDIBLE</a:t>
            </a:r>
            <a:r>
              <a:rPr lang="es-ES" sz="2200" dirty="0" smtClean="0"/>
              <a:t> </a:t>
            </a:r>
            <a:r>
              <a:rPr lang="es-ES" sz="2200" dirty="0"/>
              <a:t>en cuanto a recursos necesarios, y progreso del trabajo</a:t>
            </a:r>
          </a:p>
          <a:p>
            <a:pPr lvl="1"/>
            <a:r>
              <a:rPr lang="es-ES" sz="2200" b="1" dirty="0" smtClean="0">
                <a:solidFill>
                  <a:srgbClr val="C00000"/>
                </a:solidFill>
              </a:rPr>
              <a:t>COHERENTE</a:t>
            </a:r>
            <a:r>
              <a:rPr lang="es-ES" sz="2200" dirty="0" smtClean="0"/>
              <a:t> </a:t>
            </a:r>
            <a:r>
              <a:rPr lang="es-ES" sz="2200" dirty="0"/>
              <a:t>en cuanto al equipo que lo debe desarrollar</a:t>
            </a:r>
          </a:p>
          <a:p>
            <a:pPr lvl="1"/>
            <a:r>
              <a:rPr lang="es-ES" b="1" dirty="0" smtClean="0"/>
              <a:t>Dentro </a:t>
            </a:r>
            <a:r>
              <a:rPr lang="es-ES" b="1" dirty="0"/>
              <a:t>de cada WP, organizamos las “TAREAS” (“TASKS”)</a:t>
            </a:r>
          </a:p>
          <a:p>
            <a:pPr lvl="2"/>
            <a:r>
              <a:rPr lang="es-ES" sz="1800" b="1" dirty="0" smtClean="0"/>
              <a:t>ORDENADAS </a:t>
            </a:r>
            <a:r>
              <a:rPr lang="es-ES" sz="1800" b="1" dirty="0"/>
              <a:t>TEMPORAL Y LOGICAMENTE</a:t>
            </a:r>
          </a:p>
          <a:p>
            <a:pPr lvl="2"/>
            <a:r>
              <a:rPr lang="es-ES" sz="1800" dirty="0" smtClean="0"/>
              <a:t>Ligadas </a:t>
            </a:r>
            <a:r>
              <a:rPr lang="es-ES" sz="1800" dirty="0"/>
              <a:t>a posibles </a:t>
            </a:r>
            <a:r>
              <a:rPr lang="es-ES" sz="1800" b="1" dirty="0">
                <a:solidFill>
                  <a:srgbClr val="C00000"/>
                </a:solidFill>
              </a:rPr>
              <a:t>HITOS</a:t>
            </a:r>
            <a:r>
              <a:rPr lang="es-ES" sz="1800" dirty="0"/>
              <a:t> (MILESTONES, puntos de decisión en el progreso </a:t>
            </a:r>
            <a:r>
              <a:rPr lang="es-ES" sz="1800" dirty="0" smtClean="0"/>
              <a:t>del proyecto</a:t>
            </a:r>
            <a:r>
              <a:rPr lang="es-ES" sz="1800" dirty="0"/>
              <a:t>) y a los </a:t>
            </a:r>
            <a:r>
              <a:rPr lang="es-ES" sz="1800" b="1" dirty="0">
                <a:solidFill>
                  <a:srgbClr val="C00000"/>
                </a:solidFill>
              </a:rPr>
              <a:t>ENTREGABLES</a:t>
            </a:r>
            <a:r>
              <a:rPr lang="es-ES" sz="1800" dirty="0"/>
              <a:t> (DELIVERABLES)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4294967295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9584CDA-C2B6-4A1E-A487-AD029BB9863D}" type="slidenum">
              <a:rPr lang="es-ES" smtClean="0"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6020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0"/>
            <a:ext cx="8534772" cy="908719"/>
          </a:xfrm>
        </p:spPr>
        <p:txBody>
          <a:bodyPr/>
          <a:lstStyle/>
          <a:p>
            <a:r>
              <a:rPr lang="es-ES" sz="2800" b="1" dirty="0" smtClean="0">
                <a:solidFill>
                  <a:srgbClr val="0070C0"/>
                </a:solidFill>
              </a:rPr>
              <a:t>El Ciclo de vida: Planificación (3) </a:t>
            </a:r>
            <a:endParaRPr lang="es-ES" sz="2800" b="1" dirty="0">
              <a:solidFill>
                <a:srgbClr val="0070C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179513" y="1124744"/>
            <a:ext cx="8754422" cy="4582662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s-ES" sz="2400" b="1" dirty="0">
                <a:solidFill>
                  <a:srgbClr val="FF0000"/>
                </a:solidFill>
              </a:rPr>
              <a:t>ANALIZAR LOS RECURSOS NECESARIOS</a:t>
            </a:r>
          </a:p>
          <a:p>
            <a:pPr lvl="1"/>
            <a:r>
              <a:rPr lang="es-ES" dirty="0"/>
              <a:t>EXPERIENCIA ES UN GRADO!</a:t>
            </a:r>
          </a:p>
          <a:p>
            <a:pPr lvl="1"/>
            <a:r>
              <a:rPr lang="es-ES" dirty="0"/>
              <a:t>NO ES FACIL </a:t>
            </a:r>
            <a:r>
              <a:rPr lang="es-ES" dirty="0" smtClean="0"/>
              <a:t>ESTIMAR LOS </a:t>
            </a:r>
            <a:r>
              <a:rPr lang="es-ES" dirty="0"/>
              <a:t>RECURSOS NECESARIOS</a:t>
            </a:r>
          </a:p>
          <a:p>
            <a:pPr lvl="2"/>
            <a:r>
              <a:rPr lang="es-ES" sz="2400" dirty="0" smtClean="0"/>
              <a:t>Hay </a:t>
            </a:r>
            <a:r>
              <a:rPr lang="es-ES" sz="2400" dirty="0"/>
              <a:t>que tener en cuenta los recursos disponibles y el rendimiento</a:t>
            </a:r>
          </a:p>
          <a:p>
            <a:pPr lvl="2"/>
            <a:r>
              <a:rPr lang="es-ES" sz="2400" dirty="0" smtClean="0"/>
              <a:t>Parece </a:t>
            </a:r>
            <a:r>
              <a:rPr lang="es-ES" sz="2400" dirty="0"/>
              <a:t>más cómodo </a:t>
            </a:r>
            <a:r>
              <a:rPr lang="es-ES" sz="2400" dirty="0" smtClean="0"/>
              <a:t>sobreestimar…pero </a:t>
            </a:r>
            <a:r>
              <a:rPr lang="es-ES" sz="2400" dirty="0"/>
              <a:t>puede hacer el proyecto inviable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ES" sz="2400" b="1" dirty="0">
                <a:solidFill>
                  <a:srgbClr val="FF0000"/>
                </a:solidFill>
              </a:rPr>
              <a:t> </a:t>
            </a:r>
            <a:r>
              <a:rPr lang="es-ES" sz="2400" b="1" dirty="0" smtClean="0">
                <a:solidFill>
                  <a:srgbClr val="FF0000"/>
                </a:solidFill>
              </a:rPr>
              <a:t>UNIDADES:</a:t>
            </a:r>
            <a:endParaRPr lang="es-ES" sz="2400" b="1" dirty="0">
              <a:solidFill>
                <a:srgbClr val="FF0000"/>
              </a:solidFill>
            </a:endParaRPr>
          </a:p>
          <a:p>
            <a:pPr lvl="1"/>
            <a:r>
              <a:rPr lang="es-ES" dirty="0" smtClean="0"/>
              <a:t>Horas/días/meses </a:t>
            </a:r>
            <a:r>
              <a:rPr lang="es-ES" dirty="0"/>
              <a:t>de personal (o porcentaje de FTE=Full Time </a:t>
            </a:r>
            <a:r>
              <a:rPr lang="es-ES" dirty="0" err="1"/>
              <a:t>Employed</a:t>
            </a:r>
            <a:r>
              <a:rPr lang="es-ES" dirty="0"/>
              <a:t>)</a:t>
            </a:r>
          </a:p>
          <a:p>
            <a:pPr lvl="1"/>
            <a:r>
              <a:rPr lang="es-ES" dirty="0" err="1" smtClean="0"/>
              <a:t>Keuros</a:t>
            </a:r>
            <a:r>
              <a:rPr lang="es-ES" dirty="0" smtClean="0"/>
              <a:t> </a:t>
            </a:r>
            <a:r>
              <a:rPr lang="es-ES" dirty="0"/>
              <a:t>(recursos económicos)</a:t>
            </a:r>
          </a:p>
          <a:p>
            <a:r>
              <a:rPr lang="es-ES" sz="2400" b="1" dirty="0"/>
              <a:t>No se completa sin el “</a:t>
            </a:r>
            <a:r>
              <a:rPr lang="es-ES" sz="2400" b="1" dirty="0" err="1"/>
              <a:t>matching</a:t>
            </a:r>
            <a:r>
              <a:rPr lang="es-ES" sz="2400" b="1" dirty="0"/>
              <a:t>” a la </a:t>
            </a:r>
            <a:r>
              <a:rPr lang="es-ES" sz="2400" b="1" dirty="0" smtClean="0"/>
              <a:t> realidad</a:t>
            </a:r>
            <a:endParaRPr lang="es-ES" sz="2400" b="1" dirty="0"/>
          </a:p>
          <a:p>
            <a:pPr lvl="1"/>
            <a:r>
              <a:rPr lang="es-ES" dirty="0" smtClean="0"/>
              <a:t>Nuestro </a:t>
            </a:r>
            <a:r>
              <a:rPr lang="es-ES" dirty="0"/>
              <a:t>mejor programador no está disponible </a:t>
            </a:r>
            <a:r>
              <a:rPr lang="es-ES" dirty="0" smtClean="0"/>
              <a:t>ahora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4294967295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9584CDA-C2B6-4A1E-A487-AD029BB9863D}" type="slidenum">
              <a:rPr lang="es-ES" smtClean="0"/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998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238533"/>
            <a:ext cx="7886700" cy="670188"/>
          </a:xfrm>
        </p:spPr>
        <p:txBody>
          <a:bodyPr/>
          <a:lstStyle/>
          <a:p>
            <a:pPr algn="ctr"/>
            <a:r>
              <a:rPr lang="es-ES" sz="3200" b="1" dirty="0" smtClean="0">
                <a:solidFill>
                  <a:srgbClr val="0070C0"/>
                </a:solidFill>
              </a:rPr>
              <a:t>Ciclo de Datos: Planificación (4)</a:t>
            </a:r>
            <a:endParaRPr lang="es-ES" sz="3200" b="1" dirty="0">
              <a:solidFill>
                <a:srgbClr val="0070C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289610" y="1380782"/>
            <a:ext cx="8743178" cy="435133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b="1" dirty="0">
                <a:solidFill>
                  <a:srgbClr val="FF0000"/>
                </a:solidFill>
              </a:rPr>
              <a:t>SIGAMOS TRABAJANDO SOBRE EL ESQUEMA USUAL:</a:t>
            </a:r>
          </a:p>
          <a:p>
            <a:pPr lvl="1"/>
            <a:r>
              <a:rPr lang="es-ES" b="1" dirty="0">
                <a:solidFill>
                  <a:srgbClr val="00B050"/>
                </a:solidFill>
              </a:rPr>
              <a:t>IDENTIFICAR LA ACTIVIDAD A REALIZAR Y DEPENDENCIAS</a:t>
            </a:r>
          </a:p>
          <a:p>
            <a:pPr lvl="1"/>
            <a:r>
              <a:rPr lang="es-ES" b="1" dirty="0">
                <a:solidFill>
                  <a:srgbClr val="00B050"/>
                </a:solidFill>
              </a:rPr>
              <a:t>ANALIZAR LOS RECURSOS NECESARIOS: HUMANOS Y ECONOMICOS</a:t>
            </a:r>
          </a:p>
          <a:p>
            <a:pPr lvl="1"/>
            <a:r>
              <a:rPr lang="es-ES" b="1" dirty="0">
                <a:solidFill>
                  <a:srgbClr val="00B050"/>
                </a:solidFill>
              </a:rPr>
              <a:t>DEFINIR HITOS Y ENTREGAS</a:t>
            </a:r>
          </a:p>
          <a:p>
            <a:pPr lvl="1"/>
            <a:r>
              <a:rPr lang="es-ES" b="1" dirty="0">
                <a:solidFill>
                  <a:srgbClr val="00B050"/>
                </a:solidFill>
              </a:rPr>
              <a:t>ESTIMAR UN CALENDARIO DE EJECUCIÓN</a:t>
            </a:r>
          </a:p>
          <a:p>
            <a:pPr marL="0" indent="0">
              <a:buNone/>
            </a:pPr>
            <a:r>
              <a:rPr lang="es-ES" b="1" dirty="0">
                <a:solidFill>
                  <a:srgbClr val="FF0000"/>
                </a:solidFill>
              </a:rPr>
              <a:t>DEPENDENCIAS:</a:t>
            </a:r>
          </a:p>
          <a:p>
            <a:r>
              <a:rPr lang="es-ES" dirty="0"/>
              <a:t>Posibles dependencias entre diferentes tareas: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ES" dirty="0" smtClean="0"/>
              <a:t>Inicio/Inicio</a:t>
            </a:r>
            <a:r>
              <a:rPr lang="es-ES" dirty="0"/>
              <a:t>: la tarea B no puede empezar hasta que la tarea A empieza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ES" dirty="0" smtClean="0"/>
              <a:t>Entrega/Entrega</a:t>
            </a:r>
            <a:r>
              <a:rPr lang="es-ES" dirty="0"/>
              <a:t>: la tarea B no puede terminar hasta que la tarea A termina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ES" dirty="0" smtClean="0"/>
              <a:t>Inicio/Entrega</a:t>
            </a:r>
            <a:r>
              <a:rPr lang="es-ES" dirty="0"/>
              <a:t>: la tarea B no puede terminar hasta que la tarea A empieza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ES" b="1" dirty="0" smtClean="0">
                <a:solidFill>
                  <a:srgbClr val="0070C0"/>
                </a:solidFill>
              </a:rPr>
              <a:t>Entrega/Inicio</a:t>
            </a:r>
            <a:r>
              <a:rPr lang="es-ES" b="1" dirty="0">
                <a:solidFill>
                  <a:srgbClr val="0070C0"/>
                </a:solidFill>
              </a:rPr>
              <a:t>: la tarea B no puede empezar hasta que termina la tarea </a:t>
            </a:r>
            <a:r>
              <a:rPr lang="es-ES" b="1" dirty="0" smtClean="0">
                <a:solidFill>
                  <a:srgbClr val="0070C0"/>
                </a:solidFill>
              </a:rPr>
              <a:t>A</a:t>
            </a:r>
            <a:endParaRPr lang="es-ES" b="1" dirty="0">
              <a:solidFill>
                <a:srgbClr val="0070C0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587" y="4797152"/>
            <a:ext cx="5991225" cy="1304925"/>
          </a:xfrm>
          <a:prstGeom prst="rect">
            <a:avLst/>
          </a:prstGeom>
        </p:spPr>
      </p:pic>
      <p:sp>
        <p:nvSpPr>
          <p:cNvPr id="4" name="Marcador de número de diapositiva 3"/>
          <p:cNvSpPr>
            <a:spLocks noGrp="1"/>
          </p:cNvSpPr>
          <p:nvPr>
            <p:ph type="sldNum" sz="quarter" idx="4294967295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9584CDA-C2B6-4A1E-A487-AD029BB9863D}" type="slidenum">
              <a:rPr lang="es-ES" smtClean="0"/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840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1133475"/>
            <a:ext cx="8343900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628650" y="238533"/>
            <a:ext cx="7886700" cy="670188"/>
          </a:xfrm>
        </p:spPr>
        <p:txBody>
          <a:bodyPr/>
          <a:lstStyle/>
          <a:p>
            <a:pPr algn="ctr"/>
            <a:r>
              <a:rPr lang="es-ES" sz="3200" b="1" dirty="0" smtClean="0">
                <a:solidFill>
                  <a:srgbClr val="0070C0"/>
                </a:solidFill>
              </a:rPr>
              <a:t>Ciclo de Datos: Planificación (5)</a:t>
            </a:r>
            <a:endParaRPr lang="es-E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3032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1357313"/>
            <a:ext cx="8639175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64254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13" y="771525"/>
            <a:ext cx="7800975" cy="531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81600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179512" y="908721"/>
            <a:ext cx="8964488" cy="5188422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s-ES" sz="2400" b="1" dirty="0"/>
              <a:t>CONTINGENCIAS</a:t>
            </a:r>
          </a:p>
          <a:p>
            <a:pPr lvl="1"/>
            <a:r>
              <a:rPr lang="es-ES" sz="2000" dirty="0"/>
              <a:t>Un plan de contingencias se refiere a la forma de abordar </a:t>
            </a:r>
            <a:r>
              <a:rPr lang="es-ES" sz="2000" dirty="0" smtClean="0"/>
              <a:t>eventos inesperados</a:t>
            </a:r>
            <a:r>
              <a:rPr lang="es-ES" sz="2000" dirty="0"/>
              <a:t>, cómo hitos o entregables que requieran más tiempo </a:t>
            </a:r>
            <a:r>
              <a:rPr lang="es-ES" sz="2000" dirty="0" smtClean="0"/>
              <a:t>del previsto</a:t>
            </a:r>
            <a:r>
              <a:rPr lang="es-ES" sz="2000" dirty="0"/>
              <a:t>, bien por dificultades intrínsecas, técnicas o humanas</a:t>
            </a:r>
            <a:r>
              <a:rPr lang="es-ES" sz="2000" dirty="0" smtClean="0"/>
              <a:t>. </a:t>
            </a:r>
            <a:r>
              <a:rPr lang="es-ES" sz="2000" b="1" dirty="0" smtClean="0">
                <a:solidFill>
                  <a:srgbClr val="FF0000"/>
                </a:solidFill>
              </a:rPr>
              <a:t>¿Desde el punto de vista de DS?</a:t>
            </a:r>
          </a:p>
          <a:p>
            <a:pPr lvl="2"/>
            <a:r>
              <a:rPr lang="es-ES" dirty="0" smtClean="0"/>
              <a:t> </a:t>
            </a:r>
            <a:r>
              <a:rPr lang="es-ES" b="1" dirty="0"/>
              <a:t>Ejemplo: </a:t>
            </a:r>
            <a:r>
              <a:rPr lang="es-ES" dirty="0"/>
              <a:t>para la construcción del prototipo requerimos un panel </a:t>
            </a:r>
            <a:r>
              <a:rPr lang="es-ES" dirty="0" smtClean="0"/>
              <a:t>cuyo tiempo </a:t>
            </a:r>
            <a:r>
              <a:rPr lang="es-ES" dirty="0"/>
              <a:t>de entrega es de una semana, pero tarda en llegar un mes.</a:t>
            </a:r>
          </a:p>
          <a:p>
            <a:r>
              <a:rPr lang="es-ES" sz="2400" b="1" dirty="0"/>
              <a:t>Soluciones</a:t>
            </a:r>
            <a:r>
              <a:rPr lang="es-ES" sz="2000" b="1" dirty="0"/>
              <a:t>:</a:t>
            </a:r>
          </a:p>
          <a:p>
            <a:pPr lvl="1"/>
            <a:r>
              <a:rPr lang="es-ES" sz="2000" dirty="0" smtClean="0"/>
              <a:t>Intercambio </a:t>
            </a:r>
            <a:r>
              <a:rPr lang="es-ES" sz="2000" dirty="0"/>
              <a:t>de tareas</a:t>
            </a:r>
          </a:p>
          <a:p>
            <a:pPr lvl="1"/>
            <a:r>
              <a:rPr lang="es-ES" sz="2000" dirty="0" smtClean="0"/>
              <a:t>Cambio </a:t>
            </a:r>
            <a:r>
              <a:rPr lang="es-ES" sz="2000" dirty="0"/>
              <a:t>de un trabajo por otro</a:t>
            </a:r>
          </a:p>
          <a:p>
            <a:pPr lvl="1"/>
            <a:r>
              <a:rPr lang="es-ES" sz="2000" dirty="0" smtClean="0"/>
              <a:t>Asignación </a:t>
            </a:r>
            <a:r>
              <a:rPr lang="es-ES" sz="2000" dirty="0"/>
              <a:t>de personal </a:t>
            </a:r>
            <a:r>
              <a:rPr lang="es-ES" sz="2000" dirty="0" smtClean="0"/>
              <a:t>extra</a:t>
            </a:r>
          </a:p>
          <a:p>
            <a:r>
              <a:rPr lang="es-ES" sz="2400" b="1" dirty="0" smtClean="0"/>
              <a:t>Análisis</a:t>
            </a:r>
            <a:r>
              <a:rPr lang="es-ES" sz="2400" b="1" dirty="0"/>
              <a:t>:</a:t>
            </a:r>
          </a:p>
          <a:p>
            <a:pPr lvl="1"/>
            <a:r>
              <a:rPr lang="es-ES" sz="2000" dirty="0" smtClean="0"/>
              <a:t>Analizar </a:t>
            </a:r>
            <a:r>
              <a:rPr lang="es-ES" sz="2000" dirty="0"/>
              <a:t>las dependencias entre tareas: añadir un margen (20-40%)</a:t>
            </a:r>
          </a:p>
          <a:p>
            <a:pPr lvl="1"/>
            <a:r>
              <a:rPr lang="es-ES" sz="2000" dirty="0" smtClean="0"/>
              <a:t>Analizar </a:t>
            </a:r>
            <a:r>
              <a:rPr lang="es-ES" sz="2000" dirty="0"/>
              <a:t>las entregas e hitos </a:t>
            </a:r>
            <a:r>
              <a:rPr lang="es-ES" sz="2000" dirty="0" smtClean="0"/>
              <a:t>programados:  </a:t>
            </a:r>
            <a:r>
              <a:rPr lang="es-ES" sz="2000" dirty="0"/>
              <a:t>Añadir </a:t>
            </a:r>
            <a:r>
              <a:rPr lang="es-ES" sz="2000" dirty="0" smtClean="0"/>
              <a:t>extra</a:t>
            </a:r>
          </a:p>
          <a:p>
            <a:pPr marL="457200" lvl="1" indent="0">
              <a:buNone/>
            </a:pPr>
            <a:endParaRPr lang="es-ES" sz="20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4294967295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9584CDA-C2B6-4A1E-A487-AD029BB9863D}" type="slidenum">
              <a:rPr lang="es-ES" smtClean="0"/>
              <a:t>29</a:t>
            </a:fld>
            <a:endParaRPr lang="es-ES"/>
          </a:p>
        </p:txBody>
      </p:sp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628650" y="238533"/>
            <a:ext cx="7886700" cy="670188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s-ES" sz="3200" b="1" kern="0" dirty="0" smtClean="0">
                <a:solidFill>
                  <a:srgbClr val="0070C0"/>
                </a:solidFill>
              </a:rPr>
              <a:t>Ciclo de Datos: Planificación (6)</a:t>
            </a:r>
            <a:endParaRPr lang="es-ES" sz="3200" b="1" kern="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44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172995" y="980728"/>
            <a:ext cx="8971005" cy="462394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s-ES" sz="2400" b="1" dirty="0" smtClean="0"/>
              <a:t>ESTRATEGIA</a:t>
            </a:r>
          </a:p>
          <a:p>
            <a:pPr lvl="1"/>
            <a:r>
              <a:rPr lang="es-ES" dirty="0" smtClean="0"/>
              <a:t>Lógica IF-THEN (si…entonces…)</a:t>
            </a:r>
          </a:p>
          <a:p>
            <a:pPr marL="0" indent="0">
              <a:buNone/>
            </a:pPr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</a:rPr>
              <a:t>Si</a:t>
            </a:r>
            <a:r>
              <a:rPr lang="es-ES" sz="2400" dirty="0" smtClean="0"/>
              <a:t> diseñamos un sistema para lograr energía en un sitio remoto</a:t>
            </a:r>
          </a:p>
          <a:p>
            <a:pPr marL="0" indent="0">
              <a:buNone/>
            </a:pPr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</a:rPr>
              <a:t>Entonces</a:t>
            </a:r>
            <a:r>
              <a:rPr lang="es-ES" sz="2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S" sz="2400" dirty="0" smtClean="0"/>
              <a:t>se podrá montar un pequeño taller en ese sitio</a:t>
            </a:r>
          </a:p>
          <a:p>
            <a:r>
              <a:rPr lang="es-ES" sz="2400" dirty="0" smtClean="0"/>
              <a:t>Refinando a diferentes niveles top-</a:t>
            </a:r>
            <a:r>
              <a:rPr lang="es-ES" sz="2400" dirty="0" err="1" smtClean="0"/>
              <a:t>down</a:t>
            </a:r>
            <a:r>
              <a:rPr lang="es-ES" sz="2400" dirty="0" smtClean="0"/>
              <a:t> o </a:t>
            </a:r>
            <a:r>
              <a:rPr lang="es-ES" sz="2400" dirty="0" err="1" smtClean="0"/>
              <a:t>bottom</a:t>
            </a:r>
            <a:r>
              <a:rPr lang="es-ES" sz="2400" dirty="0" smtClean="0"/>
              <a:t>-top</a:t>
            </a:r>
          </a:p>
          <a:p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752218" y="120177"/>
            <a:ext cx="7886700" cy="7885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200" b="1" dirty="0" smtClean="0">
                <a:solidFill>
                  <a:schemeClr val="accent1">
                    <a:lumMod val="75000"/>
                  </a:schemeClr>
                </a:solidFill>
              </a:rPr>
              <a:t>Introducción a los proyectos (2)</a:t>
            </a:r>
            <a:endParaRPr lang="es-E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3127262"/>
              </p:ext>
            </p:extLst>
          </p:nvPr>
        </p:nvGraphicFramePr>
        <p:xfrm>
          <a:off x="752218" y="3068960"/>
          <a:ext cx="756233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8994">
                  <a:extLst>
                    <a:ext uri="{9D8B030D-6E8A-4147-A177-3AD203B41FA5}">
                      <a16:colId xmlns="" xmlns:a16="http://schemas.microsoft.com/office/drawing/2014/main" val="2635016827"/>
                    </a:ext>
                  </a:extLst>
                </a:gridCol>
                <a:gridCol w="5103342">
                  <a:extLst>
                    <a:ext uri="{9D8B030D-6E8A-4147-A177-3AD203B41FA5}">
                      <a16:colId xmlns="" xmlns:a16="http://schemas.microsoft.com/office/drawing/2014/main" val="33655998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Meta (final)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Poder trabajar en un sitio rural</a:t>
                      </a:r>
                      <a:endParaRPr lang="es-E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90563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Propósito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Tener un sistema de energía instalado en el lugar remoto</a:t>
                      </a:r>
                      <a:endParaRPr lang="es-E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11120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Resultado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Un sistema de energía para un sitio remoto</a:t>
                      </a:r>
                      <a:endParaRPr lang="es-E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85338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Componentes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Diseño del sistema, construcción, test, operación</a:t>
                      </a:r>
                      <a:endParaRPr lang="es-E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06422595"/>
                  </a:ext>
                </a:extLst>
              </a:tr>
            </a:tbl>
          </a:graphicData>
        </a:graphic>
      </p:graphicFrame>
      <p:sp>
        <p:nvSpPr>
          <p:cNvPr id="6" name="Rectángulo 5"/>
          <p:cNvSpPr/>
          <p:nvPr/>
        </p:nvSpPr>
        <p:spPr>
          <a:xfrm>
            <a:off x="172995" y="4797152"/>
            <a:ext cx="877329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400" dirty="0" smtClean="0"/>
              <a:t>El equipo que lleva a cabo un proyecto gestiona unos </a:t>
            </a:r>
            <a:r>
              <a:rPr lang="es-ES" sz="2400" b="1" dirty="0" smtClean="0"/>
              <a:t>componentes </a:t>
            </a:r>
            <a:r>
              <a:rPr lang="es-ES" sz="2400" dirty="0" smtClean="0"/>
              <a:t>para producir un </a:t>
            </a:r>
            <a:r>
              <a:rPr lang="es-ES" sz="2400" b="1" dirty="0" smtClean="0"/>
              <a:t>resultado</a:t>
            </a:r>
            <a:r>
              <a:rPr lang="es-ES" sz="2400" dirty="0" smtClean="0"/>
              <a:t> logrando un </a:t>
            </a:r>
            <a:r>
              <a:rPr lang="es-ES" sz="2400" b="1" dirty="0" smtClean="0"/>
              <a:t>propósito</a:t>
            </a:r>
            <a:r>
              <a:rPr lang="es-ES" sz="2400" dirty="0" smtClean="0"/>
              <a:t> que permite alcanzar una </a:t>
            </a:r>
            <a:r>
              <a:rPr lang="es-ES" sz="2400" b="1" dirty="0" smtClean="0"/>
              <a:t>meta final</a:t>
            </a:r>
            <a:r>
              <a:rPr lang="es-ES" sz="2400" dirty="0" smtClean="0"/>
              <a:t>.</a:t>
            </a:r>
          </a:p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4294967295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9584CDA-C2B6-4A1E-A487-AD029BB9863D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591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251520" y="980728"/>
            <a:ext cx="8712968" cy="4851946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s-ES" sz="2000" b="1" dirty="0">
                <a:solidFill>
                  <a:srgbClr val="FF0000"/>
                </a:solidFill>
              </a:rPr>
              <a:t>PLANIFICACIÓN EXTENDIDA: LA METODOLOGÍA DE TRABAJO:</a:t>
            </a:r>
          </a:p>
          <a:p>
            <a:pPr lvl="1"/>
            <a:endParaRPr lang="es-ES" dirty="0" smtClean="0"/>
          </a:p>
          <a:p>
            <a:pPr lvl="1"/>
            <a:r>
              <a:rPr lang="es-ES" dirty="0" smtClean="0"/>
              <a:t>Organización </a:t>
            </a:r>
            <a:r>
              <a:rPr lang="es-ES" dirty="0"/>
              <a:t>del equipo de </a:t>
            </a:r>
            <a:r>
              <a:rPr lang="es-ES" dirty="0" smtClean="0"/>
              <a:t>trabajo (¿Responsable de datos?)</a:t>
            </a:r>
            <a:endParaRPr lang="es-ES" dirty="0"/>
          </a:p>
          <a:p>
            <a:pPr lvl="2"/>
            <a:r>
              <a:rPr lang="es-ES" dirty="0" smtClean="0"/>
              <a:t>Condiciona </a:t>
            </a:r>
            <a:r>
              <a:rPr lang="es-ES" dirty="0"/>
              <a:t>totalmente la metodología de trabajo</a:t>
            </a:r>
          </a:p>
          <a:p>
            <a:pPr lvl="2"/>
            <a:r>
              <a:rPr lang="es-ES" dirty="0" smtClean="0"/>
              <a:t>Sólo comentaremos </a:t>
            </a:r>
            <a:r>
              <a:rPr lang="es-ES" dirty="0"/>
              <a:t>el paso crítico:</a:t>
            </a:r>
          </a:p>
          <a:p>
            <a:pPr marL="0" indent="0" algn="ctr">
              <a:buNone/>
            </a:pPr>
            <a:endParaRPr lang="es-ES" b="1" dirty="0" smtClean="0">
              <a:solidFill>
                <a:srgbClr val="0070C0"/>
              </a:solidFill>
            </a:endParaRPr>
          </a:p>
          <a:p>
            <a:pPr marL="0" indent="0" algn="ctr">
              <a:buNone/>
            </a:pPr>
            <a:r>
              <a:rPr lang="es-ES" b="1" dirty="0" smtClean="0">
                <a:solidFill>
                  <a:srgbClr val="0070C0"/>
                </a:solidFill>
              </a:rPr>
              <a:t>ASIGNACIÓN </a:t>
            </a:r>
            <a:r>
              <a:rPr lang="es-ES" b="1" dirty="0">
                <a:solidFill>
                  <a:srgbClr val="0070C0"/>
                </a:solidFill>
              </a:rPr>
              <a:t>DE TAREAS Y </a:t>
            </a:r>
            <a:r>
              <a:rPr lang="es-ES" b="1" dirty="0" smtClean="0">
                <a:solidFill>
                  <a:srgbClr val="0070C0"/>
                </a:solidFill>
              </a:rPr>
              <a:t>RESPONSABILIDADES</a:t>
            </a:r>
          </a:p>
          <a:p>
            <a:pPr marL="0" indent="0" algn="ctr">
              <a:buNone/>
            </a:pPr>
            <a:endParaRPr lang="es-ES" b="1" dirty="0">
              <a:solidFill>
                <a:srgbClr val="0070C0"/>
              </a:solidFill>
            </a:endParaRPr>
          </a:p>
          <a:p>
            <a:pPr lvl="1"/>
            <a:r>
              <a:rPr lang="es-ES" dirty="0"/>
              <a:t>Herramientas para mejorar la productividad y la comunicación</a:t>
            </a:r>
          </a:p>
          <a:p>
            <a:pPr lvl="2"/>
            <a:r>
              <a:rPr lang="es-ES" dirty="0" smtClean="0"/>
              <a:t>Críticas </a:t>
            </a:r>
            <a:r>
              <a:rPr lang="es-ES" dirty="0"/>
              <a:t>a la hora de </a:t>
            </a:r>
            <a:r>
              <a:rPr lang="es-ES" dirty="0" smtClean="0"/>
              <a:t>planificar</a:t>
            </a:r>
            <a:endParaRPr lang="es-ES" dirty="0"/>
          </a:p>
          <a:p>
            <a:pPr lvl="2"/>
            <a:r>
              <a:rPr lang="es-ES" dirty="0" smtClean="0"/>
              <a:t>Deben </a:t>
            </a:r>
            <a:r>
              <a:rPr lang="es-ES" dirty="0"/>
              <a:t>describirse en la propuesta de proyecto</a:t>
            </a:r>
          </a:p>
          <a:p>
            <a:pPr lvl="3"/>
            <a:r>
              <a:rPr lang="es-ES" dirty="0" err="1" smtClean="0"/>
              <a:t>Ej</a:t>
            </a:r>
            <a:r>
              <a:rPr lang="es-ES" dirty="0"/>
              <a:t>: Forma de comunicación: reuniones, </a:t>
            </a:r>
            <a:r>
              <a:rPr lang="es-ES" dirty="0" err="1"/>
              <a:t>videoconf</a:t>
            </a:r>
            <a:r>
              <a:rPr lang="es-ES" dirty="0"/>
              <a:t>, workshops, etc.</a:t>
            </a:r>
          </a:p>
          <a:p>
            <a:pPr lvl="3"/>
            <a:r>
              <a:rPr lang="es-ES" dirty="0" err="1" smtClean="0"/>
              <a:t>Ej</a:t>
            </a:r>
            <a:r>
              <a:rPr lang="es-ES" dirty="0"/>
              <a:t>: Herramienta común de “tracking” del proyecto (</a:t>
            </a:r>
            <a:r>
              <a:rPr lang="es-ES" dirty="0" smtClean="0"/>
              <a:t>JIRA, </a:t>
            </a:r>
            <a:r>
              <a:rPr lang="es-ES" dirty="0" err="1" smtClean="0"/>
              <a:t>Confluence</a:t>
            </a:r>
            <a:r>
              <a:rPr lang="es-ES" dirty="0" smtClean="0"/>
              <a:t>, </a:t>
            </a:r>
            <a:r>
              <a:rPr lang="es-ES" dirty="0" err="1" smtClean="0"/>
              <a:t>Trello</a:t>
            </a:r>
            <a:r>
              <a:rPr lang="es-ES" dirty="0" smtClean="0"/>
              <a:t>)</a:t>
            </a:r>
            <a:endParaRPr lang="es-ES" dirty="0"/>
          </a:p>
          <a:p>
            <a:pPr lvl="3"/>
            <a:r>
              <a:rPr lang="es-ES" dirty="0" smtClean="0"/>
              <a:t>Ej</a:t>
            </a:r>
            <a:r>
              <a:rPr lang="es-ES" dirty="0"/>
              <a:t>. Documentación compartida, repositorios, </a:t>
            </a:r>
            <a:r>
              <a:rPr lang="es-ES" dirty="0" smtClean="0"/>
              <a:t>wikis</a:t>
            </a:r>
          </a:p>
          <a:p>
            <a:pPr lvl="1"/>
            <a:r>
              <a:rPr lang="es-ES" dirty="0" smtClean="0"/>
              <a:t>Monitorización y control</a:t>
            </a:r>
            <a:endParaRPr lang="es-ES" dirty="0"/>
          </a:p>
          <a:p>
            <a:pPr lvl="2"/>
            <a:r>
              <a:rPr lang="es-ES" dirty="0" smtClean="0"/>
              <a:t>Sobre </a:t>
            </a:r>
            <a:r>
              <a:rPr lang="es-ES" dirty="0"/>
              <a:t>el progreso del proyecto y sobre el trabajo en si</a:t>
            </a:r>
          </a:p>
          <a:p>
            <a:pPr lvl="1"/>
            <a:r>
              <a:rPr lang="es-ES" dirty="0"/>
              <a:t>Resolución de incidencias</a:t>
            </a:r>
          </a:p>
          <a:p>
            <a:pPr lvl="2"/>
            <a:r>
              <a:rPr lang="es-ES" dirty="0" smtClean="0"/>
              <a:t>Importante </a:t>
            </a:r>
            <a:r>
              <a:rPr lang="es-ES" dirty="0"/>
              <a:t>determinarla antes de comenzar el proyecto</a:t>
            </a: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628650" y="-1909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600" b="1" dirty="0" smtClean="0">
                <a:solidFill>
                  <a:srgbClr val="0070C0"/>
                </a:solidFill>
              </a:rPr>
              <a:t>El ciclo de vida: Planificación (7)</a:t>
            </a:r>
            <a:endParaRPr lang="es-ES" sz="3600" b="1" dirty="0">
              <a:solidFill>
                <a:srgbClr val="0070C0"/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4294967295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9584CDA-C2B6-4A1E-A487-AD029BB9863D}" type="slidenum">
              <a:rPr lang="es-ES" smtClean="0"/>
              <a:t>30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270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93" y="1405685"/>
            <a:ext cx="8984907" cy="4447813"/>
          </a:xfrm>
          <a:prstGeom prst="rect">
            <a:avLst/>
          </a:prstGeom>
        </p:spPr>
      </p:pic>
      <p:sp>
        <p:nvSpPr>
          <p:cNvPr id="6" name="Marcador de número de diapositiva 5"/>
          <p:cNvSpPr>
            <a:spLocks noGrp="1"/>
          </p:cNvSpPr>
          <p:nvPr>
            <p:ph type="sldNum" sz="quarter" idx="4294967295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9584CDA-C2B6-4A1E-A487-AD029BB9863D}" type="slidenum">
              <a:rPr lang="es-ES" smtClean="0"/>
              <a:t>31</a:t>
            </a:fld>
            <a:endParaRPr lang="es-ES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628650" y="238533"/>
            <a:ext cx="7886700" cy="670188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s-ES" sz="3200" b="1" kern="0" dirty="0" smtClean="0">
                <a:solidFill>
                  <a:srgbClr val="0070C0"/>
                </a:solidFill>
              </a:rPr>
              <a:t>Ciclo de Datos: Planificación (8)</a:t>
            </a:r>
            <a:endParaRPr lang="es-ES" sz="3200" b="1" kern="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481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" y="1057275"/>
            <a:ext cx="9048750" cy="474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ítulo 1"/>
          <p:cNvSpPr txBox="1">
            <a:spLocks/>
          </p:cNvSpPr>
          <p:nvPr/>
        </p:nvSpPr>
        <p:spPr>
          <a:xfrm>
            <a:off x="628650" y="238533"/>
            <a:ext cx="7886700" cy="670188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s-ES" sz="3200" b="1" kern="0" dirty="0" smtClean="0">
                <a:solidFill>
                  <a:srgbClr val="0070C0"/>
                </a:solidFill>
              </a:rPr>
              <a:t>Ciclo de Datos: Planificación (8)</a:t>
            </a:r>
            <a:endParaRPr lang="es-ES" sz="3200" b="1" kern="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9494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95465"/>
            <a:ext cx="7886700" cy="957272"/>
          </a:xfrm>
        </p:spPr>
        <p:txBody>
          <a:bodyPr/>
          <a:lstStyle/>
          <a:p>
            <a:pPr algn="ctr"/>
            <a:r>
              <a:rPr lang="es-ES" sz="3600" b="1" dirty="0" smtClean="0">
                <a:solidFill>
                  <a:srgbClr val="0070C0"/>
                </a:solidFill>
              </a:rPr>
              <a:t>El ciclo de vida: Arranque</a:t>
            </a:r>
            <a:endParaRPr lang="es-ES" sz="3600" b="1" dirty="0">
              <a:solidFill>
                <a:srgbClr val="0070C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314325" y="1334530"/>
            <a:ext cx="8515350" cy="521313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b="1" dirty="0"/>
              <a:t>Una etapa inicial importante</a:t>
            </a:r>
          </a:p>
          <a:p>
            <a:r>
              <a:rPr lang="es-ES" dirty="0">
                <a:solidFill>
                  <a:srgbClr val="0070C0"/>
                </a:solidFill>
              </a:rPr>
              <a:t>Determinación y Confirmación del Plan y del Equipo de Trabajo</a:t>
            </a:r>
          </a:p>
          <a:p>
            <a:pPr lvl="1"/>
            <a:r>
              <a:rPr lang="es-ES" dirty="0" smtClean="0"/>
              <a:t>Difusión </a:t>
            </a:r>
            <a:r>
              <a:rPr lang="es-ES" dirty="0"/>
              <a:t>interna del Plan del proyecto</a:t>
            </a:r>
          </a:p>
          <a:p>
            <a:pPr lvl="1"/>
            <a:r>
              <a:rPr lang="es-ES" dirty="0" smtClean="0"/>
              <a:t>Establecimiento </a:t>
            </a:r>
            <a:r>
              <a:rPr lang="es-ES" dirty="0"/>
              <a:t>de responsabilidades</a:t>
            </a:r>
          </a:p>
          <a:p>
            <a:pPr lvl="1"/>
            <a:r>
              <a:rPr lang="es-ES" dirty="0" smtClean="0"/>
              <a:t>Conocimiento </a:t>
            </a:r>
            <a:r>
              <a:rPr lang="es-ES" dirty="0"/>
              <a:t>inicial de los participantes</a:t>
            </a:r>
          </a:p>
          <a:p>
            <a:r>
              <a:rPr lang="es-ES" dirty="0">
                <a:solidFill>
                  <a:srgbClr val="0070C0"/>
                </a:solidFill>
              </a:rPr>
              <a:t>Revisión del Plan</a:t>
            </a:r>
          </a:p>
          <a:p>
            <a:pPr lvl="1"/>
            <a:r>
              <a:rPr lang="es-ES" dirty="0" smtClean="0"/>
              <a:t>Con </a:t>
            </a:r>
            <a:r>
              <a:rPr lang="es-ES" dirty="0"/>
              <a:t>un presupuesto ya determinado</a:t>
            </a:r>
          </a:p>
          <a:p>
            <a:pPr lvl="1"/>
            <a:r>
              <a:rPr lang="es-ES" dirty="0" smtClean="0"/>
              <a:t>Confirmación </a:t>
            </a:r>
            <a:r>
              <a:rPr lang="es-ES" dirty="0"/>
              <a:t>de las herramientas</a:t>
            </a:r>
          </a:p>
          <a:p>
            <a:r>
              <a:rPr lang="es-ES" dirty="0">
                <a:solidFill>
                  <a:srgbClr val="0070C0"/>
                </a:solidFill>
              </a:rPr>
              <a:t>Arranque de los procesos de monitorización y control</a:t>
            </a:r>
          </a:p>
          <a:p>
            <a:pPr lvl="1"/>
            <a:r>
              <a:rPr lang="es-ES" dirty="0" smtClean="0"/>
              <a:t>Acuerdo </a:t>
            </a:r>
            <a:r>
              <a:rPr lang="es-ES" dirty="0"/>
              <a:t>sobre forma de hacer las revisiones, plazos</a:t>
            </a:r>
          </a:p>
          <a:p>
            <a:r>
              <a:rPr lang="es-ES" dirty="0">
                <a:solidFill>
                  <a:srgbClr val="0070C0"/>
                </a:solidFill>
              </a:rPr>
              <a:t>Y con muy buen “ambiente”</a:t>
            </a:r>
          </a:p>
          <a:p>
            <a:pPr lvl="1"/>
            <a:r>
              <a:rPr lang="es-ES" dirty="0" smtClean="0"/>
              <a:t>Un </a:t>
            </a:r>
            <a:r>
              <a:rPr lang="es-ES" dirty="0"/>
              <a:t>proyecto aprobado es una oportunidad</a:t>
            </a:r>
          </a:p>
          <a:p>
            <a:pPr lvl="1"/>
            <a:r>
              <a:rPr lang="es-ES" dirty="0" smtClean="0"/>
              <a:t>Nuevo </a:t>
            </a:r>
            <a:r>
              <a:rPr lang="es-ES" dirty="0"/>
              <a:t>equipo, nuevas ideas, ¡ILUSIÓN!</a:t>
            </a:r>
          </a:p>
          <a:p>
            <a:r>
              <a:rPr lang="es-ES" dirty="0">
                <a:solidFill>
                  <a:srgbClr val="0070C0"/>
                </a:solidFill>
              </a:rPr>
              <a:t>KICK-OFF MEETING</a:t>
            </a:r>
          </a:p>
          <a:p>
            <a:pPr lvl="1"/>
            <a:r>
              <a:rPr lang="es-ES" dirty="0" smtClean="0"/>
              <a:t>Establecer </a:t>
            </a:r>
            <a:r>
              <a:rPr lang="es-ES" dirty="0"/>
              <a:t>el modo de trabajo, planificar las primeras entregas</a:t>
            </a:r>
          </a:p>
          <a:p>
            <a:pPr lvl="1"/>
            <a:r>
              <a:rPr lang="es-ES" dirty="0" smtClean="0"/>
              <a:t>PUBLICIDAD </a:t>
            </a:r>
            <a:r>
              <a:rPr lang="es-ES" dirty="0"/>
              <a:t>/ DIVULGACIÓN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4294967295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9584CDA-C2B6-4A1E-A487-AD029BB9863D}" type="slidenum">
              <a:rPr lang="es-ES" smtClean="0"/>
              <a:t>33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680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8969" y="1"/>
            <a:ext cx="7886700" cy="980728"/>
          </a:xfrm>
        </p:spPr>
        <p:txBody>
          <a:bodyPr/>
          <a:lstStyle/>
          <a:p>
            <a:pPr algn="ctr"/>
            <a:r>
              <a:rPr lang="es-ES" sz="3600" b="1" dirty="0" smtClean="0">
                <a:solidFill>
                  <a:srgbClr val="0070C0"/>
                </a:solidFill>
              </a:rPr>
              <a:t>El ciclo de vida: Ejecución (1)</a:t>
            </a:r>
            <a:endParaRPr lang="es-ES" sz="3600" b="1" dirty="0">
              <a:solidFill>
                <a:srgbClr val="0070C0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60638" y="1027907"/>
            <a:ext cx="8983362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dirty="0">
                <a:solidFill>
                  <a:srgbClr val="000000"/>
                </a:solidFill>
              </a:rPr>
              <a:t>La fase de ejecución del proyecto es la mas </a:t>
            </a:r>
            <a:r>
              <a:rPr lang="es-ES" sz="2000" dirty="0" smtClean="0">
                <a:solidFill>
                  <a:srgbClr val="000000"/>
                </a:solidFill>
              </a:rPr>
              <a:t>natural para la mayoría </a:t>
            </a:r>
            <a:r>
              <a:rPr lang="es-ES" sz="2000" dirty="0">
                <a:solidFill>
                  <a:srgbClr val="000000"/>
                </a:solidFill>
              </a:rPr>
              <a:t>de los participantes </a:t>
            </a:r>
            <a:endParaRPr lang="es-ES" sz="2000" dirty="0" smtClean="0">
              <a:solidFill>
                <a:srgbClr val="000000"/>
              </a:solidFill>
            </a:endParaRPr>
          </a:p>
          <a:p>
            <a:r>
              <a:rPr lang="es-ES" sz="2000" dirty="0" smtClean="0">
                <a:solidFill>
                  <a:srgbClr val="FF0000"/>
                </a:solidFill>
              </a:rPr>
              <a:t>REGLA </a:t>
            </a:r>
            <a:r>
              <a:rPr lang="es-ES" sz="2000" dirty="0">
                <a:solidFill>
                  <a:srgbClr val="FF0000"/>
                </a:solidFill>
              </a:rPr>
              <a:t>FUNDAMENTAL: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</a:rPr>
              <a:t>Todos y cada uno de los hitos y entregables (es decir, cada página de </a:t>
            </a:r>
            <a:r>
              <a:rPr lang="es-ES" sz="2000" dirty="0" smtClean="0">
                <a:solidFill>
                  <a:srgbClr val="000000"/>
                </a:solidFill>
              </a:rPr>
              <a:t>los informes </a:t>
            </a:r>
            <a:r>
              <a:rPr lang="es-ES" sz="2000" dirty="0">
                <a:solidFill>
                  <a:srgbClr val="000000"/>
                </a:solidFill>
              </a:rPr>
              <a:t>a entregar, cada línea de código del software a </a:t>
            </a:r>
            <a:r>
              <a:rPr lang="es-ES" sz="2000" dirty="0" smtClean="0">
                <a:solidFill>
                  <a:srgbClr val="000000"/>
                </a:solidFill>
              </a:rPr>
              <a:t>desarrollar</a:t>
            </a:r>
            <a:r>
              <a:rPr lang="es-ES" sz="2000" dirty="0">
                <a:solidFill>
                  <a:srgbClr val="000000"/>
                </a:solidFill>
              </a:rPr>
              <a:t>, </a:t>
            </a:r>
            <a:r>
              <a:rPr lang="es-ES" sz="2000" dirty="0" smtClean="0">
                <a:solidFill>
                  <a:srgbClr val="000000"/>
                </a:solidFill>
              </a:rPr>
              <a:t>cada componente </a:t>
            </a:r>
            <a:r>
              <a:rPr lang="es-ES" sz="2000" dirty="0">
                <a:solidFill>
                  <a:srgbClr val="000000"/>
                </a:solidFill>
              </a:rPr>
              <a:t>del prototipo a ensamblar) tiene que tener </a:t>
            </a:r>
            <a:r>
              <a:rPr lang="es-ES" sz="2000" dirty="0" smtClean="0">
                <a:solidFill>
                  <a:srgbClr val="000000"/>
                </a:solidFill>
              </a:rPr>
              <a:t>un único (identificado) responsable del mismo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rgbClr val="000000"/>
                </a:solidFill>
              </a:rPr>
              <a:t>Esto </a:t>
            </a:r>
            <a:r>
              <a:rPr lang="es-ES" dirty="0">
                <a:solidFill>
                  <a:srgbClr val="000000"/>
                </a:solidFill>
              </a:rPr>
              <a:t>no quiere decir que dicha persona sea la que realiza la </a:t>
            </a:r>
            <a:r>
              <a:rPr lang="es-ES" dirty="0" smtClean="0">
                <a:solidFill>
                  <a:srgbClr val="000000"/>
                </a:solidFill>
              </a:rPr>
              <a:t>actividad requerida</a:t>
            </a:r>
            <a:endParaRPr lang="es-ES" dirty="0">
              <a:solidFill>
                <a:srgbClr val="00000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rgbClr val="000000"/>
                </a:solidFill>
              </a:rPr>
              <a:t>Por </a:t>
            </a:r>
            <a:r>
              <a:rPr lang="es-ES" dirty="0">
                <a:solidFill>
                  <a:srgbClr val="000000"/>
                </a:solidFill>
              </a:rPr>
              <a:t>tanto debe tener capacidad, o ser respaldada por alguien con </a:t>
            </a:r>
            <a:r>
              <a:rPr lang="es-ES" dirty="0" smtClean="0">
                <a:solidFill>
                  <a:srgbClr val="000000"/>
                </a:solidFill>
              </a:rPr>
              <a:t>dicha capacidad</a:t>
            </a:r>
            <a:r>
              <a:rPr lang="es-ES" dirty="0">
                <a:solidFill>
                  <a:srgbClr val="000000"/>
                </a:solidFill>
              </a:rPr>
              <a:t>, para dirigir a quien participe en esa actividad</a:t>
            </a:r>
          </a:p>
          <a:p>
            <a:pPr algn="ctr"/>
            <a:r>
              <a:rPr lang="es-ES" sz="2000" dirty="0">
                <a:solidFill>
                  <a:srgbClr val="FF0000"/>
                </a:solidFill>
              </a:rPr>
              <a:t>ASIGNAR RESPONSABILIDAD ES UN PREMIO, no un castigo</a:t>
            </a:r>
          </a:p>
          <a:p>
            <a:r>
              <a:rPr lang="es-ES" sz="2000" dirty="0">
                <a:solidFill>
                  <a:srgbClr val="000000"/>
                </a:solidFill>
              </a:rPr>
              <a:t>Corolario:</a:t>
            </a:r>
          </a:p>
          <a:p>
            <a:r>
              <a:rPr lang="es-ES" sz="2000" dirty="0" smtClean="0">
                <a:solidFill>
                  <a:srgbClr val="000000"/>
                </a:solidFill>
              </a:rPr>
              <a:t>	</a:t>
            </a:r>
            <a:r>
              <a:rPr lang="es-ES" b="1" dirty="0" smtClean="0">
                <a:solidFill>
                  <a:srgbClr val="000000"/>
                </a:solidFill>
              </a:rPr>
              <a:t>Transformemos </a:t>
            </a:r>
            <a:r>
              <a:rPr lang="es-ES" b="1" dirty="0">
                <a:solidFill>
                  <a:srgbClr val="000000"/>
                </a:solidFill>
              </a:rPr>
              <a:t>la presión de una entrega a realizar en…</a:t>
            </a:r>
          </a:p>
          <a:p>
            <a:r>
              <a:rPr lang="es-ES" b="1" dirty="0" smtClean="0">
                <a:solidFill>
                  <a:srgbClr val="000000"/>
                </a:solidFill>
              </a:rPr>
              <a:t>	… </a:t>
            </a:r>
            <a:r>
              <a:rPr lang="es-ES" b="1" dirty="0">
                <a:solidFill>
                  <a:srgbClr val="000000"/>
                </a:solidFill>
              </a:rPr>
              <a:t>la satisfacción de desarrollar un resultado en tiempo y forma</a:t>
            </a:r>
            <a:endParaRPr lang="es-ES" b="1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294967295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9584CDA-C2B6-4A1E-A487-AD029BB9863D}" type="slidenum">
              <a:rPr lang="es-ES" smtClean="0"/>
              <a:t>34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655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sz="2800" b="1" dirty="0" smtClean="0">
                <a:solidFill>
                  <a:srgbClr val="0070C0"/>
                </a:solidFill>
              </a:rPr>
              <a:t>El ciclo de vida: Ejecución (3)</a:t>
            </a:r>
            <a:endParaRPr lang="es-ES" sz="2800" b="1" dirty="0">
              <a:solidFill>
                <a:srgbClr val="0070C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394644" y="1853513"/>
            <a:ext cx="8749356" cy="465708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s-ES" dirty="0"/>
              <a:t>El control de la ejecución exige tomar decisiones</a:t>
            </a:r>
          </a:p>
          <a:p>
            <a:r>
              <a:rPr lang="es-ES" dirty="0"/>
              <a:t>Regla básica:</a:t>
            </a:r>
          </a:p>
          <a:p>
            <a:pPr marL="0" indent="0" algn="ctr">
              <a:buNone/>
            </a:pPr>
            <a:r>
              <a:rPr lang="es-ES" b="1" dirty="0">
                <a:solidFill>
                  <a:srgbClr val="0070C0"/>
                </a:solidFill>
              </a:rPr>
              <a:t>“Si no sabes decir no, no podrás gestionar”</a:t>
            </a:r>
          </a:p>
          <a:p>
            <a:pPr marL="0" indent="0">
              <a:buNone/>
            </a:pPr>
            <a:r>
              <a:rPr lang="es-ES" dirty="0" smtClean="0"/>
              <a:t>	-</a:t>
            </a:r>
            <a:r>
              <a:rPr lang="es-ES" dirty="0"/>
              <a:t>No, pero lo consideraremos en la siguiente fase</a:t>
            </a:r>
          </a:p>
          <a:p>
            <a:pPr marL="0" indent="0">
              <a:buNone/>
            </a:pPr>
            <a:r>
              <a:rPr lang="es-ES" dirty="0" smtClean="0"/>
              <a:t>	-</a:t>
            </a:r>
            <a:r>
              <a:rPr lang="es-ES" dirty="0"/>
              <a:t>No, sólo si </a:t>
            </a:r>
            <a:r>
              <a:rPr lang="es-ES" dirty="0" err="1"/>
              <a:t>tuvieramos</a:t>
            </a:r>
            <a:r>
              <a:rPr lang="es-ES" dirty="0"/>
              <a:t> tiempo más adelante</a:t>
            </a:r>
          </a:p>
          <a:p>
            <a:pPr marL="0" indent="0">
              <a:buNone/>
            </a:pPr>
            <a:r>
              <a:rPr lang="es-ES" dirty="0" smtClean="0"/>
              <a:t>	-</a:t>
            </a:r>
            <a:r>
              <a:rPr lang="es-ES" dirty="0"/>
              <a:t>No, sólo si logramos paneles solares con un coste </a:t>
            </a:r>
            <a:r>
              <a:rPr lang="es-ES" dirty="0" smtClean="0"/>
              <a:t>inferior </a:t>
            </a:r>
            <a:r>
              <a:rPr lang="es-ES" dirty="0"/>
              <a:t>a 1$/W</a:t>
            </a:r>
          </a:p>
          <a:p>
            <a:pPr marL="0" indent="0">
              <a:buNone/>
            </a:pPr>
            <a:r>
              <a:rPr lang="es-ES" dirty="0" smtClean="0"/>
              <a:t>	-</a:t>
            </a:r>
            <a:r>
              <a:rPr lang="es-ES" dirty="0"/>
              <a:t>No, no se ajusta a nuestras prioridades</a:t>
            </a:r>
          </a:p>
          <a:p>
            <a:pPr marL="0" indent="0">
              <a:buNone/>
            </a:pPr>
            <a:r>
              <a:rPr lang="en-US" dirty="0" smtClean="0"/>
              <a:t>	-</a:t>
            </a:r>
            <a:r>
              <a:rPr lang="en-US" dirty="0"/>
              <a:t>No, we are never ever </a:t>
            </a:r>
            <a:r>
              <a:rPr lang="en-US" dirty="0" err="1"/>
              <a:t>ever</a:t>
            </a:r>
            <a:r>
              <a:rPr lang="en-US" dirty="0"/>
              <a:t> </a:t>
            </a:r>
            <a:r>
              <a:rPr lang="en-US" dirty="0" err="1"/>
              <a:t>ever</a:t>
            </a:r>
            <a:r>
              <a:rPr lang="en-US" dirty="0"/>
              <a:t> </a:t>
            </a:r>
            <a:r>
              <a:rPr lang="en-US" dirty="0" err="1"/>
              <a:t>ever</a:t>
            </a:r>
            <a:r>
              <a:rPr lang="en-US" dirty="0"/>
              <a:t> …</a:t>
            </a:r>
          </a:p>
          <a:p>
            <a:endParaRPr lang="es-ES" dirty="0" smtClean="0"/>
          </a:p>
          <a:p>
            <a:r>
              <a:rPr lang="es-ES" dirty="0" smtClean="0"/>
              <a:t>Es </a:t>
            </a:r>
            <a:r>
              <a:rPr lang="es-ES" dirty="0"/>
              <a:t>sorprendente cómo se aceptan las decisiones claras!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4294967295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9584CDA-C2B6-4A1E-A487-AD029BB9863D}" type="slidenum">
              <a:rPr lang="es-ES" smtClean="0"/>
              <a:t>35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180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85211"/>
            <a:ext cx="7886700" cy="895517"/>
          </a:xfrm>
        </p:spPr>
        <p:txBody>
          <a:bodyPr/>
          <a:lstStyle/>
          <a:p>
            <a:pPr algn="ctr"/>
            <a:r>
              <a:rPr lang="es-ES" sz="3200" b="1" dirty="0" smtClean="0">
                <a:solidFill>
                  <a:srgbClr val="0070C0"/>
                </a:solidFill>
              </a:rPr>
              <a:t>El Ciclo de vida: Ejecución (2)</a:t>
            </a:r>
            <a:endParaRPr lang="es-ES" sz="3200" b="1" dirty="0">
              <a:solidFill>
                <a:srgbClr val="0070C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160638" y="1270816"/>
            <a:ext cx="8822724" cy="5225493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just"/>
            <a:r>
              <a:rPr lang="es-ES" dirty="0"/>
              <a:t>Si asignamos la responsabilidad de una actividad a una </a:t>
            </a:r>
            <a:r>
              <a:rPr lang="es-ES" dirty="0" smtClean="0"/>
              <a:t>persona, también </a:t>
            </a:r>
            <a:r>
              <a:rPr lang="es-ES" dirty="0"/>
              <a:t>va incluida la libertad para que la desarrolle </a:t>
            </a:r>
            <a:r>
              <a:rPr lang="es-ES" dirty="0" smtClean="0"/>
              <a:t>siguiendo su </a:t>
            </a:r>
            <a:r>
              <a:rPr lang="es-ES" dirty="0"/>
              <a:t>propio método y </a:t>
            </a:r>
            <a:r>
              <a:rPr lang="es-ES" dirty="0" smtClean="0"/>
              <a:t>estilo</a:t>
            </a:r>
          </a:p>
          <a:p>
            <a:pPr algn="just"/>
            <a:endParaRPr lang="es-ES" dirty="0"/>
          </a:p>
          <a:p>
            <a:pPr lvl="1" algn="just"/>
            <a:r>
              <a:rPr lang="es-ES" dirty="0"/>
              <a:t>Sin embargo es muy frecuente que en casi todas las organizaciones </a:t>
            </a:r>
            <a:r>
              <a:rPr lang="es-ES" dirty="0" smtClean="0"/>
              <a:t>se cuente </a:t>
            </a:r>
            <a:r>
              <a:rPr lang="es-ES" dirty="0"/>
              <a:t>con un sistema de gestión del tiempo/del trabajo</a:t>
            </a:r>
          </a:p>
          <a:p>
            <a:pPr lvl="1" algn="just"/>
            <a:endParaRPr lang="es-ES" dirty="0"/>
          </a:p>
          <a:p>
            <a:pPr algn="just"/>
            <a:r>
              <a:rPr lang="es-ES" dirty="0"/>
              <a:t>Control de la ejecución:</a:t>
            </a:r>
          </a:p>
          <a:p>
            <a:pPr lvl="1" algn="just"/>
            <a:r>
              <a:rPr lang="es-ES" dirty="0"/>
              <a:t>Seguimiento periódico</a:t>
            </a:r>
          </a:p>
          <a:p>
            <a:pPr lvl="2" algn="just"/>
            <a:r>
              <a:rPr lang="es-ES" dirty="0" smtClean="0"/>
              <a:t>Reuniones </a:t>
            </a:r>
            <a:r>
              <a:rPr lang="es-ES" dirty="0"/>
              <a:t>informales (no técnicas)</a:t>
            </a:r>
          </a:p>
          <a:p>
            <a:pPr lvl="2" algn="just"/>
            <a:r>
              <a:rPr lang="es-ES" dirty="0" smtClean="0"/>
              <a:t>Porcentaje </a:t>
            </a:r>
            <a:r>
              <a:rPr lang="es-ES" dirty="0"/>
              <a:t>de entregable realizado, o estimación del plazo de entrega</a:t>
            </a:r>
          </a:p>
          <a:p>
            <a:pPr lvl="2" algn="just"/>
            <a:r>
              <a:rPr lang="es-ES" dirty="0" smtClean="0"/>
              <a:t>Informes </a:t>
            </a:r>
            <a:r>
              <a:rPr lang="es-ES" dirty="0"/>
              <a:t>periódicos (W,M,Q,Y): avances y logros, problemas, </a:t>
            </a:r>
            <a:r>
              <a:rPr lang="es-ES" dirty="0" err="1"/>
              <a:t>next</a:t>
            </a:r>
            <a:r>
              <a:rPr lang="es-ES" dirty="0"/>
              <a:t>…</a:t>
            </a:r>
          </a:p>
          <a:p>
            <a:pPr algn="just"/>
            <a:r>
              <a:rPr lang="es-ES" dirty="0"/>
              <a:t>Priorización de “tareas”</a:t>
            </a:r>
          </a:p>
          <a:p>
            <a:pPr algn="just"/>
            <a:r>
              <a:rPr lang="es-ES" dirty="0"/>
              <a:t>Control del presupuesto (en recursos económicos y humanos)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4294967295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9584CDA-C2B6-4A1E-A487-AD029BB9863D}" type="slidenum">
              <a:rPr lang="es-ES" smtClean="0"/>
              <a:t>36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0519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-265069"/>
            <a:ext cx="7886700" cy="1325563"/>
          </a:xfrm>
        </p:spPr>
        <p:txBody>
          <a:bodyPr/>
          <a:lstStyle/>
          <a:p>
            <a:pPr algn="ctr"/>
            <a:r>
              <a:rPr lang="es-ES" sz="2800" b="1" dirty="0" smtClean="0">
                <a:solidFill>
                  <a:srgbClr val="0070C0"/>
                </a:solidFill>
              </a:rPr>
              <a:t>El Ciclo de Vida: Cierre (1)</a:t>
            </a:r>
            <a:endParaRPr lang="es-ES" sz="2800" b="1" dirty="0">
              <a:solidFill>
                <a:srgbClr val="0070C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210067" y="1052736"/>
            <a:ext cx="8754422" cy="4526339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s-ES" sz="2000" dirty="0"/>
              <a:t>Un momento complicado del proyecto, ¿por qué?</a:t>
            </a:r>
          </a:p>
          <a:p>
            <a:pPr lvl="1"/>
            <a:r>
              <a:rPr lang="es-ES" dirty="0"/>
              <a:t>Es el momento de ver si el proyecto ha cumplido o no con sus expectativas</a:t>
            </a:r>
          </a:p>
          <a:p>
            <a:pPr lvl="1"/>
            <a:r>
              <a:rPr lang="es-ES" dirty="0"/>
              <a:t>… y ello está ligado a las expectativas personales:</a:t>
            </a:r>
          </a:p>
          <a:p>
            <a:pPr lvl="2"/>
            <a:r>
              <a:rPr lang="es-ES" sz="1400" dirty="0" smtClean="0"/>
              <a:t>Valoración</a:t>
            </a:r>
            <a:endParaRPr lang="es-ES" sz="1400" dirty="0"/>
          </a:p>
          <a:p>
            <a:pPr lvl="2"/>
            <a:r>
              <a:rPr lang="es-ES" sz="1400" dirty="0" smtClean="0"/>
              <a:t>Beneficio</a:t>
            </a:r>
            <a:endParaRPr lang="es-ES" sz="1400" dirty="0"/>
          </a:p>
          <a:p>
            <a:pPr lvl="2"/>
            <a:r>
              <a:rPr lang="es-ES" sz="1400" dirty="0" smtClean="0"/>
              <a:t>Participación </a:t>
            </a:r>
            <a:r>
              <a:rPr lang="es-ES" sz="1400" dirty="0"/>
              <a:t>en proyectos futuros</a:t>
            </a:r>
          </a:p>
          <a:p>
            <a:r>
              <a:rPr lang="es-ES" sz="2000" dirty="0"/>
              <a:t>Además es momento de la presentación al exterior/ al cliente </a:t>
            </a:r>
            <a:r>
              <a:rPr lang="es-ES" sz="2000" dirty="0" smtClean="0"/>
              <a:t>de los </a:t>
            </a:r>
            <a:r>
              <a:rPr lang="es-ES" sz="2000" dirty="0"/>
              <a:t>resultados logrados</a:t>
            </a:r>
          </a:p>
          <a:p>
            <a:pPr marL="0" indent="0" algn="ctr">
              <a:buNone/>
            </a:pPr>
            <a:r>
              <a:rPr lang="es-ES" sz="2000" b="1" dirty="0">
                <a:solidFill>
                  <a:srgbClr val="C00000"/>
                </a:solidFill>
              </a:rPr>
              <a:t>HAY QUE RECORDAR QUE EN TODO CASO YA EN ESTA FASE EL</a:t>
            </a:r>
          </a:p>
          <a:p>
            <a:pPr marL="0" indent="0" algn="ctr">
              <a:buNone/>
            </a:pPr>
            <a:r>
              <a:rPr lang="es-ES" sz="2000" b="1" dirty="0">
                <a:solidFill>
                  <a:srgbClr val="C00000"/>
                </a:solidFill>
              </a:rPr>
              <a:t>MARGEN DE ACCIÓN “REAL” ES MUY REDUCIDO (O NULO)</a:t>
            </a:r>
          </a:p>
          <a:p>
            <a:r>
              <a:rPr lang="es-ES" sz="2000" dirty="0"/>
              <a:t>Así pues hay que centrarse en:</a:t>
            </a:r>
          </a:p>
          <a:p>
            <a:pPr lvl="1"/>
            <a:r>
              <a:rPr lang="es-ES" dirty="0" smtClean="0"/>
              <a:t>Presentar </a:t>
            </a:r>
            <a:r>
              <a:rPr lang="es-ES" dirty="0"/>
              <a:t>adecuadamente los logros del proyecto para recibir una </a:t>
            </a:r>
            <a:r>
              <a:rPr lang="es-ES" dirty="0" smtClean="0"/>
              <a:t>calificación correcta del proyecto</a:t>
            </a:r>
            <a:endParaRPr lang="es-ES" sz="2000" dirty="0"/>
          </a:p>
          <a:p>
            <a:pPr lvl="1"/>
            <a:r>
              <a:rPr lang="es-ES" dirty="0" smtClean="0"/>
              <a:t>Cuidar </a:t>
            </a:r>
            <a:r>
              <a:rPr lang="es-ES" dirty="0"/>
              <a:t>la calidad de la documentación final del proyecto</a:t>
            </a:r>
          </a:p>
          <a:p>
            <a:pPr lvl="1"/>
            <a:r>
              <a:rPr lang="es-ES" dirty="0" smtClean="0"/>
              <a:t>Asegurar </a:t>
            </a:r>
            <a:r>
              <a:rPr lang="es-ES" dirty="0"/>
              <a:t>la formación del cliente</a:t>
            </a:r>
          </a:p>
          <a:p>
            <a:r>
              <a:rPr lang="es-ES" sz="2000" dirty="0"/>
              <a:t>Si el proyecto ha ido mal:</a:t>
            </a:r>
          </a:p>
          <a:p>
            <a:pPr marL="0" indent="0" algn="ctr">
              <a:buNone/>
            </a:pPr>
            <a:r>
              <a:rPr lang="es-ES" sz="2000" b="1" dirty="0">
                <a:solidFill>
                  <a:srgbClr val="C00000"/>
                </a:solidFill>
              </a:rPr>
              <a:t>ESCUCHAR AL CLIENTE, PONERSE EN SU LUGAR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4294967295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9584CDA-C2B6-4A1E-A487-AD029BB9863D}" type="slidenum">
              <a:rPr lang="es-ES" smtClean="0"/>
              <a:t>37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12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42705"/>
            <a:ext cx="7886700" cy="910031"/>
          </a:xfrm>
        </p:spPr>
        <p:txBody>
          <a:bodyPr/>
          <a:lstStyle/>
          <a:p>
            <a:pPr algn="ctr"/>
            <a:r>
              <a:rPr lang="es-ES" sz="3200" b="1" dirty="0" smtClean="0">
                <a:solidFill>
                  <a:srgbClr val="0070C0"/>
                </a:solidFill>
              </a:rPr>
              <a:t>El ciclo de vida: Cierre (2)</a:t>
            </a:r>
            <a:endParaRPr lang="es-ES" sz="3200" b="1" dirty="0">
              <a:solidFill>
                <a:srgbClr val="0070C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179512" y="980728"/>
            <a:ext cx="8352928" cy="511256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b="1" dirty="0">
                <a:solidFill>
                  <a:srgbClr val="C00000"/>
                </a:solidFill>
              </a:rPr>
              <a:t>QUE COMPRENDE EL CIERRE DEL PROYECTO:</a:t>
            </a:r>
          </a:p>
          <a:p>
            <a:pPr lvl="1"/>
            <a:r>
              <a:rPr lang="es-ES" b="1" dirty="0"/>
              <a:t>REVISIÓN</a:t>
            </a:r>
          </a:p>
          <a:p>
            <a:pPr lvl="2"/>
            <a:r>
              <a:rPr lang="es-ES" dirty="0" smtClean="0"/>
              <a:t>Centrada </a:t>
            </a:r>
            <a:r>
              <a:rPr lang="es-ES" dirty="0"/>
              <a:t>en los criterios de éxito propuestos</a:t>
            </a:r>
          </a:p>
          <a:p>
            <a:pPr lvl="2"/>
            <a:r>
              <a:rPr lang="es-ES" dirty="0" smtClean="0"/>
              <a:t>Teniendo </a:t>
            </a:r>
            <a:r>
              <a:rPr lang="es-ES" dirty="0"/>
              <a:t>en cuenta las condiciones externas</a:t>
            </a:r>
          </a:p>
          <a:p>
            <a:pPr lvl="2"/>
            <a:r>
              <a:rPr lang="es-ES" dirty="0" smtClean="0"/>
              <a:t>Exponiendo </a:t>
            </a:r>
            <a:r>
              <a:rPr lang="es-ES" dirty="0"/>
              <a:t>las decisiones ante contingencias, riesgos surgidos…</a:t>
            </a:r>
          </a:p>
          <a:p>
            <a:pPr lvl="2"/>
            <a:r>
              <a:rPr lang="es-ES" dirty="0" smtClean="0"/>
              <a:t>Y </a:t>
            </a:r>
            <a:r>
              <a:rPr lang="es-ES" dirty="0"/>
              <a:t>las correspondientes desviaciones en la planificación</a:t>
            </a:r>
          </a:p>
          <a:p>
            <a:pPr marL="914400" lvl="2" indent="0">
              <a:buNone/>
            </a:pPr>
            <a:r>
              <a:rPr lang="es-ES" dirty="0" smtClean="0"/>
              <a:t>– Económicas </a:t>
            </a:r>
            <a:r>
              <a:rPr lang="es-ES" dirty="0"/>
              <a:t>o de funcionalidad</a:t>
            </a:r>
          </a:p>
          <a:p>
            <a:r>
              <a:rPr lang="es-ES" b="1" dirty="0" smtClean="0"/>
              <a:t>Preparación </a:t>
            </a:r>
            <a:r>
              <a:rPr lang="es-ES" b="1" dirty="0"/>
              <a:t>para responder CUATRO preguntas:</a:t>
            </a:r>
          </a:p>
          <a:p>
            <a:pPr marL="457200" lvl="1" indent="0">
              <a:buNone/>
            </a:pPr>
            <a:r>
              <a:rPr lang="es-ES" dirty="0"/>
              <a:t>– Se ha mantenido </a:t>
            </a:r>
            <a:r>
              <a:rPr lang="es-ES" dirty="0" smtClean="0"/>
              <a:t>el </a:t>
            </a:r>
            <a:r>
              <a:rPr lang="es-ES" dirty="0"/>
              <a:t>presupuesto?</a:t>
            </a:r>
          </a:p>
          <a:p>
            <a:pPr marL="457200" lvl="1" indent="0">
              <a:buNone/>
            </a:pPr>
            <a:r>
              <a:rPr lang="es-ES" dirty="0"/>
              <a:t>– Se ha entregado a tiempo?</a:t>
            </a:r>
          </a:p>
          <a:p>
            <a:pPr marL="457200" lvl="1" indent="0">
              <a:buNone/>
            </a:pPr>
            <a:r>
              <a:rPr lang="es-ES" dirty="0"/>
              <a:t>– Se ha alcanzado el propósito del proyecto?</a:t>
            </a:r>
          </a:p>
          <a:p>
            <a:pPr marL="457200" lvl="1" indent="0">
              <a:buNone/>
            </a:pPr>
            <a:r>
              <a:rPr lang="es-ES" dirty="0"/>
              <a:t>– Se ha alcanzado el nivel de calidad exigible?</a:t>
            </a:r>
          </a:p>
          <a:p>
            <a:r>
              <a:rPr lang="es-ES" b="1" dirty="0"/>
              <a:t>APROBACIÓN Y CUMPLIMENTACIÓN</a:t>
            </a:r>
          </a:p>
          <a:p>
            <a:pPr lvl="1"/>
            <a:r>
              <a:rPr lang="es-ES" dirty="0" smtClean="0"/>
              <a:t>Una </a:t>
            </a:r>
            <a:r>
              <a:rPr lang="es-ES" dirty="0"/>
              <a:t>última reunión de proyecto debe ser un poco antes de la aprobación</a:t>
            </a:r>
          </a:p>
          <a:p>
            <a:pPr lvl="1"/>
            <a:r>
              <a:rPr lang="es-ES" dirty="0" smtClean="0"/>
              <a:t>Las </a:t>
            </a:r>
            <a:r>
              <a:rPr lang="es-ES" dirty="0"/>
              <a:t>últimas entregas suelen ser de documentación, formación, soporte </a:t>
            </a:r>
            <a:r>
              <a:rPr lang="es-ES" dirty="0" smtClean="0"/>
              <a:t>futuro, administración</a:t>
            </a:r>
            <a:r>
              <a:rPr lang="es-ES" dirty="0"/>
              <a:t>, mejor que el equipo aún no se haya puesto a trabajar en </a:t>
            </a:r>
            <a:r>
              <a:rPr lang="es-ES" dirty="0" smtClean="0"/>
              <a:t>un nuevo </a:t>
            </a:r>
            <a:r>
              <a:rPr lang="es-ES" dirty="0"/>
              <a:t>proyecto!</a:t>
            </a:r>
          </a:p>
          <a:p>
            <a:r>
              <a:rPr lang="es-ES" b="1" dirty="0" smtClean="0"/>
              <a:t>CELEBRACIÓN!</a:t>
            </a:r>
            <a:endParaRPr lang="es-ES" b="1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4294967295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9584CDA-C2B6-4A1E-A487-AD029BB9863D}" type="slidenum">
              <a:rPr lang="es-ES" smtClean="0"/>
              <a:t>38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485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5082" y="0"/>
            <a:ext cx="7886700" cy="1124745"/>
          </a:xfrm>
        </p:spPr>
        <p:txBody>
          <a:bodyPr/>
          <a:lstStyle/>
          <a:p>
            <a:pPr algn="ctr"/>
            <a:r>
              <a:rPr lang="es-ES" sz="2800" b="1" dirty="0" smtClean="0">
                <a:solidFill>
                  <a:schemeClr val="accent1">
                    <a:lumMod val="75000"/>
                  </a:schemeClr>
                </a:solidFill>
              </a:rPr>
              <a:t>Herramientas</a:t>
            </a:r>
            <a:endParaRPr lang="es-ES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407000" y="1268760"/>
            <a:ext cx="8329999" cy="5202579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s-ES" b="1" dirty="0"/>
              <a:t>Planificación</a:t>
            </a:r>
          </a:p>
          <a:p>
            <a:pPr lvl="1"/>
            <a:r>
              <a:rPr lang="es-ES" dirty="0" err="1"/>
              <a:t>ProjectLibre</a:t>
            </a:r>
            <a:r>
              <a:rPr lang="es-ES" dirty="0"/>
              <a:t>, MS </a:t>
            </a:r>
            <a:r>
              <a:rPr lang="es-ES" dirty="0" smtClean="0"/>
              <a:t>PROJECT, </a:t>
            </a:r>
            <a:r>
              <a:rPr lang="es-ES" dirty="0" err="1" smtClean="0"/>
              <a:t>DMPs</a:t>
            </a:r>
            <a:r>
              <a:rPr lang="es-ES" dirty="0" smtClean="0"/>
              <a:t>: </a:t>
            </a:r>
            <a:r>
              <a:rPr lang="es-ES" dirty="0" err="1" smtClean="0"/>
              <a:t>DMPonline</a:t>
            </a:r>
            <a:r>
              <a:rPr lang="es-ES" dirty="0" smtClean="0"/>
              <a:t>, </a:t>
            </a:r>
            <a:r>
              <a:rPr lang="es-ES" dirty="0" err="1" smtClean="0"/>
              <a:t>DMPtool</a:t>
            </a:r>
            <a:endParaRPr lang="es-ES" dirty="0"/>
          </a:p>
          <a:p>
            <a:pPr lvl="1"/>
            <a:r>
              <a:rPr lang="es-ES" b="1" dirty="0"/>
              <a:t>Estimación y Simulaciones</a:t>
            </a:r>
          </a:p>
          <a:p>
            <a:r>
              <a:rPr lang="es-ES" dirty="0"/>
              <a:t>Repositorios de Información:</a:t>
            </a:r>
          </a:p>
          <a:p>
            <a:pPr lvl="1"/>
            <a:r>
              <a:rPr lang="es-ES" dirty="0" err="1"/>
              <a:t>WIKIs</a:t>
            </a:r>
            <a:r>
              <a:rPr lang="es-ES" dirty="0"/>
              <a:t>, Webs, </a:t>
            </a:r>
            <a:r>
              <a:rPr lang="es-ES" dirty="0" err="1"/>
              <a:t>Googledoc</a:t>
            </a:r>
            <a:r>
              <a:rPr lang="es-ES" dirty="0"/>
              <a:t>, Dropbox</a:t>
            </a:r>
          </a:p>
          <a:p>
            <a:r>
              <a:rPr lang="es-ES" b="1" dirty="0"/>
              <a:t>Ejecución</a:t>
            </a:r>
          </a:p>
          <a:p>
            <a:pPr lvl="1"/>
            <a:r>
              <a:rPr lang="es-ES" dirty="0"/>
              <a:t>JIRA, </a:t>
            </a:r>
            <a:r>
              <a:rPr lang="es-ES" dirty="0" err="1" smtClean="0"/>
              <a:t>Confluence</a:t>
            </a:r>
            <a:r>
              <a:rPr lang="es-ES" dirty="0" smtClean="0"/>
              <a:t>, </a:t>
            </a:r>
            <a:r>
              <a:rPr lang="es-ES" dirty="0" err="1" smtClean="0"/>
              <a:t>OpenProject</a:t>
            </a:r>
            <a:r>
              <a:rPr lang="es-ES" dirty="0" smtClean="0"/>
              <a:t> </a:t>
            </a:r>
            <a:r>
              <a:rPr lang="es-ES" dirty="0"/>
              <a:t>(</a:t>
            </a:r>
            <a:r>
              <a:rPr lang="es-ES" dirty="0">
                <a:hlinkClick r:id="rId2"/>
              </a:rPr>
              <a:t>https://www.openproject.org</a:t>
            </a:r>
            <a:r>
              <a:rPr lang="es-ES" dirty="0" smtClean="0">
                <a:hlinkClick r:id="rId2"/>
              </a:rPr>
              <a:t>/</a:t>
            </a:r>
            <a:r>
              <a:rPr lang="es-ES" dirty="0" smtClean="0"/>
              <a:t>), </a:t>
            </a:r>
            <a:r>
              <a:rPr lang="es-ES" dirty="0" err="1" smtClean="0"/>
              <a:t>trello</a:t>
            </a:r>
            <a:r>
              <a:rPr lang="es-ES" dirty="0" smtClean="0"/>
              <a:t>.</a:t>
            </a:r>
            <a:endParaRPr lang="es-ES" dirty="0"/>
          </a:p>
          <a:p>
            <a:pPr lvl="1"/>
            <a:r>
              <a:rPr lang="es-ES" dirty="0"/>
              <a:t>Plantillas de informes de gestión, técnicos, científicos</a:t>
            </a:r>
          </a:p>
          <a:p>
            <a:r>
              <a:rPr lang="es-ES" dirty="0"/>
              <a:t>Comunicación</a:t>
            </a:r>
          </a:p>
          <a:p>
            <a:pPr lvl="1"/>
            <a:r>
              <a:rPr lang="es-ES" dirty="0"/>
              <a:t>Organigrama</a:t>
            </a:r>
          </a:p>
          <a:p>
            <a:pPr lvl="1"/>
            <a:r>
              <a:rPr lang="es-ES" dirty="0"/>
              <a:t>Plan de comunicación</a:t>
            </a:r>
          </a:p>
          <a:p>
            <a:pPr lvl="1"/>
            <a:r>
              <a:rPr lang="es-ES" dirty="0"/>
              <a:t>Aspectos prácticos: e-mails, teleconferencias, etc</a:t>
            </a:r>
            <a:r>
              <a:rPr lang="es-ES" dirty="0" smtClean="0"/>
              <a:t>.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4294967295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9584CDA-C2B6-4A1E-A487-AD029BB9863D}" type="slidenum">
              <a:rPr lang="es-ES" smtClean="0"/>
              <a:t>39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461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112143" y="936649"/>
            <a:ext cx="8721305" cy="5228655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just"/>
            <a:r>
              <a:rPr lang="es-ES" sz="2000" dirty="0" smtClean="0"/>
              <a:t>Papel del equipo de un proyecto en relación a sus propósitos y metas finales:</a:t>
            </a:r>
          </a:p>
          <a:p>
            <a:pPr algn="just"/>
            <a:endParaRPr lang="es-ES" sz="20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000" dirty="0" smtClean="0"/>
              <a:t>El </a:t>
            </a:r>
            <a:r>
              <a:rPr lang="es-ES" sz="2000" b="1" dirty="0" smtClean="0"/>
              <a:t>equipo del proyecto normalmente no define ni la meta final del mismo, ni el propósito</a:t>
            </a:r>
            <a:r>
              <a:rPr lang="es-ES" sz="2000" dirty="0" smtClean="0"/>
              <a:t>, debe limitarse a lograr los resultados deseables desarrollando los componentes del proyecto.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000" dirty="0" smtClean="0"/>
              <a:t>El equipo de un proyecto sin embargo debe de </a:t>
            </a:r>
            <a:r>
              <a:rPr lang="es-ES" sz="2000" b="1" dirty="0" smtClean="0"/>
              <a:t>tener siempre presente cual es dicha meta y el propósito del proyecto</a:t>
            </a:r>
            <a:r>
              <a:rPr lang="es-ES" sz="2000" dirty="0" smtClean="0"/>
              <a:t>, para no dispersar el esfuerzo trabajando en resultados que puedan ser interesantes pero para otros propósitos</a:t>
            </a:r>
          </a:p>
          <a:p>
            <a:pPr marL="342900" lvl="1" indent="-342900" algn="just">
              <a:buFont typeface="Arial" panose="020B0604020202020204" pitchFamily="34" charset="0"/>
              <a:buChar char="•"/>
            </a:pPr>
            <a:r>
              <a:rPr lang="es-ES" sz="2000" dirty="0" smtClean="0"/>
              <a:t>Ej. En la preparación del proyecto de ENESOST el equipo ve la posibilidad de mejorar el rendimiento de las instalaciones de agua caliente en un gran edificio urbano: DISPERSION (u OPORTUNIDAD)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000" dirty="0" smtClean="0"/>
              <a:t>En ciertos ámbitos de trabajo (ej. equipos científicos) esta distinción no es evidente, lo cual puede ser positivo o no.</a:t>
            </a:r>
            <a:endParaRPr lang="es-ES" sz="2000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628650" y="-12077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600" b="1" dirty="0" smtClean="0">
                <a:solidFill>
                  <a:schemeClr val="accent1">
                    <a:lumMod val="75000"/>
                  </a:schemeClr>
                </a:solidFill>
              </a:rPr>
              <a:t>Introducción a los proyectos (3)</a:t>
            </a:r>
            <a:endParaRPr lang="es-E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4294967295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9584CDA-C2B6-4A1E-A487-AD029BB9863D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5253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 smtClean="0">
                <a:solidFill>
                  <a:srgbClr val="0070C0"/>
                </a:solidFill>
              </a:rPr>
              <a:t>Comunicación</a:t>
            </a:r>
            <a:endParaRPr lang="es-ES" b="1" dirty="0">
              <a:solidFill>
                <a:srgbClr val="0070C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687" y="1268760"/>
            <a:ext cx="6638925" cy="4751308"/>
          </a:xfrm>
          <a:prstGeom prst="rect">
            <a:avLst/>
          </a:prstGeom>
        </p:spPr>
      </p:pic>
      <p:sp>
        <p:nvSpPr>
          <p:cNvPr id="6" name="Marcador de número de diapositiva 5"/>
          <p:cNvSpPr>
            <a:spLocks noGrp="1"/>
          </p:cNvSpPr>
          <p:nvPr>
            <p:ph type="sldNum" sz="quarter" idx="4294967295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9584CDA-C2B6-4A1E-A487-AD029BB9863D}" type="slidenum">
              <a:rPr lang="es-ES" smtClean="0"/>
              <a:t>40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470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0369" y="-203285"/>
            <a:ext cx="7886700" cy="1325563"/>
          </a:xfrm>
        </p:spPr>
        <p:txBody>
          <a:bodyPr/>
          <a:lstStyle/>
          <a:p>
            <a:pPr algn="ctr"/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</a:rPr>
              <a:t>Planificación: Diagramas de Gantt</a:t>
            </a:r>
            <a:endParaRPr lang="es-E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135152" y="919699"/>
            <a:ext cx="8873696" cy="43513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s-ES" sz="2200" dirty="0"/>
              <a:t>Los diagramas de Gantt (revolucionarios en 1910) muestran el plan </a:t>
            </a:r>
            <a:r>
              <a:rPr lang="es-ES" sz="2200" dirty="0" smtClean="0"/>
              <a:t>del proyecto, incluyendo las tareas, su duración, y la dependencia entre las mismas.</a:t>
            </a:r>
            <a:endParaRPr lang="es-ES" sz="2200" dirty="0"/>
          </a:p>
          <a:p>
            <a:r>
              <a:rPr lang="es-ES" sz="2200" dirty="0"/>
              <a:t>Un diagrama de Gantt puede usarse también en el seguimiento, </a:t>
            </a:r>
            <a:r>
              <a:rPr lang="es-ES" sz="2200" dirty="0" smtClean="0"/>
              <a:t>para representar </a:t>
            </a:r>
            <a:r>
              <a:rPr lang="es-ES" sz="2200" dirty="0"/>
              <a:t>el porcentaje de las tareas realizadas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532" y="3029587"/>
            <a:ext cx="7940374" cy="3364434"/>
          </a:xfrm>
          <a:prstGeom prst="rect">
            <a:avLst/>
          </a:prstGeom>
        </p:spPr>
      </p:pic>
      <p:sp>
        <p:nvSpPr>
          <p:cNvPr id="7" name="Marcador de número de diapositiva 6"/>
          <p:cNvSpPr>
            <a:spLocks noGrp="1"/>
          </p:cNvSpPr>
          <p:nvPr>
            <p:ph type="sldNum" sz="quarter" idx="4294967295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9584CDA-C2B6-4A1E-A487-AD029BB9863D}" type="slidenum">
              <a:rPr lang="es-ES" smtClean="0"/>
              <a:t>41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814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-99391"/>
            <a:ext cx="8606780" cy="1152128"/>
          </a:xfrm>
        </p:spPr>
        <p:txBody>
          <a:bodyPr/>
          <a:lstStyle/>
          <a:p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</a:rPr>
              <a:t>Planificación: Diagramas de PERT</a:t>
            </a:r>
            <a:endParaRPr lang="es-E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12824" y="1124744"/>
            <a:ext cx="8515350" cy="49660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200" b="1" dirty="0"/>
              <a:t>PERT: </a:t>
            </a:r>
            <a:r>
              <a:rPr lang="en-US" sz="2200" dirty="0"/>
              <a:t>Program /Project Evaluation and Review Technique</a:t>
            </a:r>
            <a:endParaRPr lang="en-US" sz="2200" b="1" dirty="0"/>
          </a:p>
          <a:p>
            <a:pPr lvl="1"/>
            <a:r>
              <a:rPr lang="es-ES" sz="2200" dirty="0"/>
              <a:t>Es una forma de representar y analizar las tareas de un proyecto, </a:t>
            </a:r>
            <a:r>
              <a:rPr lang="es-ES" sz="2200" dirty="0" smtClean="0"/>
              <a:t>con el </a:t>
            </a:r>
            <a:r>
              <a:rPr lang="es-ES" sz="2200" dirty="0"/>
              <a:t>fin de estimar el tiempo de ejecución y tratar de optimizarlo.</a:t>
            </a:r>
          </a:p>
          <a:p>
            <a:pPr lvl="1"/>
            <a:r>
              <a:rPr lang="es-ES" sz="2200" dirty="0"/>
              <a:t>Por ello se suele utilizar junto con la técnica denominada </a:t>
            </a:r>
            <a:r>
              <a:rPr lang="es-ES" sz="2200" dirty="0" err="1"/>
              <a:t>Critical</a:t>
            </a:r>
            <a:r>
              <a:rPr lang="es-ES" sz="2200" dirty="0"/>
              <a:t> </a:t>
            </a:r>
            <a:r>
              <a:rPr lang="es-ES" sz="2200" dirty="0" err="1" smtClean="0"/>
              <a:t>Path</a:t>
            </a:r>
            <a:r>
              <a:rPr lang="es-ES" sz="2200" dirty="0"/>
              <a:t> </a:t>
            </a:r>
            <a:r>
              <a:rPr lang="es-ES" sz="2200" dirty="0" err="1" smtClean="0"/>
              <a:t>Method</a:t>
            </a:r>
            <a:r>
              <a:rPr lang="es-ES" sz="2200" dirty="0" smtClean="0"/>
              <a:t> </a:t>
            </a:r>
            <a:r>
              <a:rPr lang="es-ES" sz="2200" dirty="0"/>
              <a:t>(CPM</a:t>
            </a:r>
            <a:r>
              <a:rPr lang="es-ES" sz="2200" dirty="0" smtClean="0"/>
              <a:t>).</a:t>
            </a:r>
            <a:endParaRPr lang="es-ES" sz="22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881" y="4028303"/>
            <a:ext cx="2632442" cy="1726712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0" y="3152721"/>
            <a:ext cx="666029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/>
              <a:t>COMPONENTES EN UN PERT: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s-ES" dirty="0"/>
              <a:t>En un esquema PERT clásico se definen “</a:t>
            </a:r>
            <a:r>
              <a:rPr lang="es-ES" dirty="0" err="1"/>
              <a:t>events</a:t>
            </a:r>
            <a:r>
              <a:rPr lang="es-ES" dirty="0"/>
              <a:t>” (sucesos) del proyecto, numerados de 10 en 10 (para permitir introducir otros intermedios si es necesario).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s-ES" dirty="0"/>
              <a:t>Dos eventos consecutivos están unidos mediante una “actividad”, que se representa por una flecha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s-ES" dirty="0"/>
              <a:t>Hay un orden lógico de precedencia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s-ES" dirty="0"/>
              <a:t>Se debe decidir cuales de estos “eventos” se consideran hitos</a:t>
            </a:r>
          </a:p>
        </p:txBody>
      </p:sp>
      <p:sp>
        <p:nvSpPr>
          <p:cNvPr id="8" name="Marcador de número de diapositiva 7"/>
          <p:cNvSpPr>
            <a:spLocks noGrp="1"/>
          </p:cNvSpPr>
          <p:nvPr>
            <p:ph type="sldNum" sz="quarter" idx="4294967295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9584CDA-C2B6-4A1E-A487-AD029BB9863D}" type="slidenum">
              <a:rPr lang="es-ES" smtClean="0"/>
              <a:t>42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1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sz="3200" b="1" dirty="0" smtClean="0">
                <a:solidFill>
                  <a:srgbClr val="0070C0"/>
                </a:solidFill>
              </a:rPr>
              <a:t>Calidad</a:t>
            </a:r>
            <a:endParaRPr lang="es-ES" sz="3200" b="1" dirty="0">
              <a:solidFill>
                <a:srgbClr val="0070C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4294967295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9584CDA-C2B6-4A1E-A487-AD029BB9863D}" type="slidenum">
              <a:rPr lang="es-ES" smtClean="0"/>
              <a:t>43</a:t>
            </a:fld>
            <a:endParaRPr lang="es-ES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18" y="1196752"/>
            <a:ext cx="8697763" cy="5035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58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sz="3200" b="1" dirty="0" smtClean="0">
                <a:solidFill>
                  <a:srgbClr val="0070C0"/>
                </a:solidFill>
              </a:rPr>
              <a:t>Calidad</a:t>
            </a:r>
            <a:endParaRPr lang="es-ES" sz="3200" b="1" dirty="0">
              <a:solidFill>
                <a:srgbClr val="0070C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4294967295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9584CDA-C2B6-4A1E-A487-AD029BB9863D}" type="slidenum">
              <a:rPr lang="es-ES" smtClean="0"/>
              <a:t>44</a:t>
            </a:fld>
            <a:endParaRPr lang="es-ES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552" y="1412776"/>
            <a:ext cx="8390895" cy="4191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05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sz="3200" b="1" dirty="0" smtClean="0">
                <a:solidFill>
                  <a:srgbClr val="0070C0"/>
                </a:solidFill>
              </a:rPr>
              <a:t>Calidad</a:t>
            </a:r>
            <a:endParaRPr lang="es-ES" b="1" dirty="0">
              <a:solidFill>
                <a:srgbClr val="0070C0"/>
              </a:solidFill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4294967295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9584CDA-C2B6-4A1E-A487-AD029BB9863D}" type="slidenum">
              <a:rPr lang="es-ES" smtClean="0"/>
              <a:t>45</a:t>
            </a:fld>
            <a:endParaRPr lang="es-ES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27" y="1412776"/>
            <a:ext cx="8955107" cy="3543689"/>
          </a:xfrm>
          <a:prstGeom prst="rect">
            <a:avLst/>
          </a:prstGeom>
        </p:spPr>
      </p:pic>
      <p:sp>
        <p:nvSpPr>
          <p:cNvPr id="6" name="5 Rectángulo"/>
          <p:cNvSpPr/>
          <p:nvPr/>
        </p:nvSpPr>
        <p:spPr>
          <a:xfrm rot="20507058">
            <a:off x="5224208" y="5038791"/>
            <a:ext cx="348261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200" b="1" cap="none" spc="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Dissemination</a:t>
            </a:r>
            <a:endParaRPr lang="es-ES" sz="32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46715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sz="3200" b="1" dirty="0" smtClean="0">
                <a:solidFill>
                  <a:srgbClr val="0070C0"/>
                </a:solidFill>
              </a:rPr>
              <a:t>Calidad</a:t>
            </a:r>
            <a:endParaRPr lang="es-ES" b="1" dirty="0">
              <a:solidFill>
                <a:srgbClr val="0070C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4294967295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9584CDA-C2B6-4A1E-A487-AD029BB9863D}" type="slidenum">
              <a:rPr lang="es-ES" smtClean="0"/>
              <a:t>46</a:t>
            </a:fld>
            <a:endParaRPr lang="es-ES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268760"/>
            <a:ext cx="7846712" cy="4772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0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68265" y="-212843"/>
            <a:ext cx="7886700" cy="1325563"/>
          </a:xfrm>
        </p:spPr>
        <p:txBody>
          <a:bodyPr/>
          <a:lstStyle/>
          <a:p>
            <a:pPr algn="ctr"/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</a:rPr>
              <a:t>Organización: </a:t>
            </a:r>
            <a:r>
              <a:rPr lang="es-ES" sz="2400" b="1" dirty="0" err="1" smtClean="0">
                <a:solidFill>
                  <a:schemeClr val="accent1">
                    <a:lumMod val="75000"/>
                  </a:schemeClr>
                </a:solidFill>
              </a:rPr>
              <a:t>Stakeholders</a:t>
            </a:r>
            <a:endParaRPr lang="es-E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801178" y="1402931"/>
            <a:ext cx="7886700" cy="435133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s-ES" sz="2000" b="1" dirty="0" err="1" smtClean="0"/>
              <a:t>Stakeholder</a:t>
            </a:r>
            <a:r>
              <a:rPr lang="es-ES" sz="2000" b="1" dirty="0" smtClean="0"/>
              <a:t> = Partes Interesadas</a:t>
            </a:r>
            <a:endParaRPr lang="es-ES" sz="2000" b="1" dirty="0"/>
          </a:p>
          <a:p>
            <a:pPr>
              <a:lnSpc>
                <a:spcPct val="100000"/>
              </a:lnSpc>
            </a:pPr>
            <a:r>
              <a:rPr lang="es-ES" sz="2000" dirty="0"/>
              <a:t>Clientes finales (para los que se hace el proyecto)</a:t>
            </a:r>
          </a:p>
          <a:p>
            <a:pPr>
              <a:lnSpc>
                <a:spcPct val="100000"/>
              </a:lnSpc>
            </a:pPr>
            <a:r>
              <a:rPr lang="es-ES" sz="2000" dirty="0"/>
              <a:t>Promotores (quienes quieren que el proyecto se realice)</a:t>
            </a:r>
          </a:p>
          <a:p>
            <a:pPr>
              <a:lnSpc>
                <a:spcPct val="100000"/>
              </a:lnSpc>
            </a:pPr>
            <a:r>
              <a:rPr lang="es-ES" sz="2000" dirty="0"/>
              <a:t>Opositores (quieren bloquear el proyecto)</a:t>
            </a:r>
          </a:p>
          <a:p>
            <a:pPr>
              <a:lnSpc>
                <a:spcPct val="100000"/>
              </a:lnSpc>
            </a:pPr>
            <a:r>
              <a:rPr lang="es-ES" sz="2000" dirty="0"/>
              <a:t>Afectados (indirectamente)</a:t>
            </a:r>
          </a:p>
          <a:p>
            <a:pPr>
              <a:lnSpc>
                <a:spcPct val="100000"/>
              </a:lnSpc>
            </a:pPr>
            <a:r>
              <a:rPr lang="es-ES" sz="2000" dirty="0"/>
              <a:t>Implementadores (van a llevar a cabo el proyecto)</a:t>
            </a:r>
          </a:p>
          <a:p>
            <a:pPr>
              <a:lnSpc>
                <a:spcPct val="100000"/>
              </a:lnSpc>
            </a:pPr>
            <a:r>
              <a:rPr lang="es-ES" sz="2000" dirty="0"/>
              <a:t>Supervisores (de los recursos empleados)</a:t>
            </a:r>
          </a:p>
          <a:p>
            <a:pPr>
              <a:lnSpc>
                <a:spcPct val="100000"/>
              </a:lnSpc>
            </a:pPr>
            <a:r>
              <a:rPr lang="es-ES" sz="2000" dirty="0"/>
              <a:t>Sponsors (que financian el proyecto)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4294967295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9584CDA-C2B6-4A1E-A487-AD029BB9863D}" type="slidenum">
              <a:rPr lang="es-ES" smtClean="0"/>
              <a:t>47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834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sz="3200" b="1" dirty="0" smtClean="0">
                <a:solidFill>
                  <a:schemeClr val="accent1">
                    <a:lumMod val="75000"/>
                  </a:schemeClr>
                </a:solidFill>
              </a:rPr>
              <a:t>Impacto </a:t>
            </a:r>
            <a:endParaRPr lang="es-E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179512" y="1268760"/>
            <a:ext cx="6480720" cy="4773267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just"/>
            <a:r>
              <a:rPr lang="es-ES" dirty="0"/>
              <a:t>Para lograr el máximo impacto de un proyecto </a:t>
            </a:r>
            <a:r>
              <a:rPr lang="es-ES" dirty="0" smtClean="0"/>
              <a:t>hay que </a:t>
            </a:r>
            <a:r>
              <a:rPr lang="es-ES" dirty="0"/>
              <a:t>analizar sus resultados mas relevantes y </a:t>
            </a:r>
            <a:r>
              <a:rPr lang="es-ES" dirty="0" smtClean="0"/>
              <a:t>también nuestros </a:t>
            </a:r>
            <a:r>
              <a:rPr lang="es-ES" dirty="0"/>
              <a:t>puntos fuertes y débiles de cara a </a:t>
            </a:r>
            <a:r>
              <a:rPr lang="es-ES" dirty="0" smtClean="0"/>
              <a:t>la explotación </a:t>
            </a:r>
            <a:r>
              <a:rPr lang="es-ES" dirty="0"/>
              <a:t>de dichos resultados</a:t>
            </a:r>
          </a:p>
          <a:p>
            <a:pPr algn="just"/>
            <a:r>
              <a:rPr lang="es-ES" dirty="0"/>
              <a:t>Técnica: Análisis SWOT (DAFO</a:t>
            </a:r>
            <a:r>
              <a:rPr lang="es-ES" dirty="0" smtClean="0"/>
              <a:t>)</a:t>
            </a:r>
          </a:p>
          <a:p>
            <a:pPr marL="0" indent="0" algn="just">
              <a:buNone/>
            </a:pPr>
            <a:endParaRPr lang="es-ES" dirty="0"/>
          </a:p>
          <a:p>
            <a:pPr lvl="1" algn="just"/>
            <a:r>
              <a:rPr lang="es-ES" b="1" dirty="0" err="1"/>
              <a:t>S</a:t>
            </a:r>
            <a:r>
              <a:rPr lang="es-ES" dirty="0" err="1"/>
              <a:t>trength</a:t>
            </a:r>
            <a:r>
              <a:rPr lang="es-ES" dirty="0"/>
              <a:t> (puntos fuertes “propios”)</a:t>
            </a:r>
          </a:p>
          <a:p>
            <a:pPr lvl="1" algn="just"/>
            <a:r>
              <a:rPr lang="es-ES" b="1" dirty="0" err="1"/>
              <a:t>W</a:t>
            </a:r>
            <a:r>
              <a:rPr lang="es-ES" dirty="0" err="1"/>
              <a:t>eakness</a:t>
            </a:r>
            <a:r>
              <a:rPr lang="es-ES" dirty="0"/>
              <a:t> (puntos débiles “propios”)</a:t>
            </a:r>
          </a:p>
          <a:p>
            <a:pPr lvl="1" algn="just"/>
            <a:r>
              <a:rPr lang="es-ES" b="1" dirty="0" err="1"/>
              <a:t>O</a:t>
            </a:r>
            <a:r>
              <a:rPr lang="es-ES" dirty="0" err="1"/>
              <a:t>pportunities</a:t>
            </a:r>
            <a:r>
              <a:rPr lang="es-ES" dirty="0"/>
              <a:t> (oportunidades “externas”)</a:t>
            </a:r>
          </a:p>
          <a:p>
            <a:pPr lvl="1" algn="just"/>
            <a:r>
              <a:rPr lang="es-ES" b="1" dirty="0" err="1"/>
              <a:t>T</a:t>
            </a:r>
            <a:r>
              <a:rPr lang="es-ES" dirty="0" err="1"/>
              <a:t>hreats</a:t>
            </a:r>
            <a:r>
              <a:rPr lang="es-ES" dirty="0"/>
              <a:t> (amenazas “externas”)</a:t>
            </a:r>
          </a:p>
          <a:p>
            <a:pPr algn="just"/>
            <a:endParaRPr lang="es-ES" dirty="0" smtClean="0"/>
          </a:p>
          <a:p>
            <a:pPr algn="just"/>
            <a:r>
              <a:rPr lang="es-ES" dirty="0" smtClean="0"/>
              <a:t>Este </a:t>
            </a:r>
            <a:r>
              <a:rPr lang="es-ES" dirty="0"/>
              <a:t>análisis podemos aplicarlo sistemáticamente, </a:t>
            </a:r>
            <a:r>
              <a:rPr lang="es-ES" dirty="0" smtClean="0"/>
              <a:t>y en </a:t>
            </a:r>
            <a:r>
              <a:rPr lang="es-ES" dirty="0"/>
              <a:t>particular desde la elección de </a:t>
            </a:r>
            <a:r>
              <a:rPr lang="es-ES" dirty="0" smtClean="0"/>
              <a:t>proyecto</a:t>
            </a:r>
          </a:p>
          <a:p>
            <a:pPr algn="just"/>
            <a:endParaRPr lang="es-ES" dirty="0"/>
          </a:p>
          <a:p>
            <a:pPr algn="just"/>
            <a:r>
              <a:rPr lang="es-ES" b="1" dirty="0" err="1" smtClean="0"/>
              <a:t>KPIs</a:t>
            </a:r>
            <a:endParaRPr lang="es-ES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2936" y="2627851"/>
            <a:ext cx="2419350" cy="2724150"/>
          </a:xfrm>
          <a:prstGeom prst="rect">
            <a:avLst/>
          </a:prstGeom>
        </p:spPr>
      </p:pic>
      <p:sp>
        <p:nvSpPr>
          <p:cNvPr id="5" name="Marcador de número de diapositiva 4"/>
          <p:cNvSpPr>
            <a:spLocks noGrp="1"/>
          </p:cNvSpPr>
          <p:nvPr>
            <p:ph type="sldNum" sz="quarter" idx="4294967295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9584CDA-C2B6-4A1E-A487-AD029BB9863D}" type="slidenum">
              <a:rPr lang="es-ES" smtClean="0"/>
              <a:t>48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434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sz="3200" b="1" dirty="0" smtClean="0">
                <a:solidFill>
                  <a:schemeClr val="accent1">
                    <a:lumMod val="75000"/>
                  </a:schemeClr>
                </a:solidFill>
              </a:rPr>
              <a:t>Promoción</a:t>
            </a:r>
            <a:endParaRPr lang="es-E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55" y="1124744"/>
            <a:ext cx="8672603" cy="4672555"/>
          </a:xfrm>
          <a:prstGeom prst="rect">
            <a:avLst/>
          </a:prstGeom>
        </p:spPr>
      </p:pic>
      <p:sp>
        <p:nvSpPr>
          <p:cNvPr id="5" name="Marcador de número de diapositiva 4"/>
          <p:cNvSpPr>
            <a:spLocks noGrp="1"/>
          </p:cNvSpPr>
          <p:nvPr>
            <p:ph type="sldNum" sz="quarter" idx="4294967295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9584CDA-C2B6-4A1E-A487-AD029BB9863D}" type="slidenum">
              <a:rPr lang="es-ES" smtClean="0"/>
              <a:t>49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136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3568" y="52241"/>
            <a:ext cx="7886520" cy="804240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360932" y="1556792"/>
            <a:ext cx="8399940" cy="43513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s-ES" sz="2400" dirty="0" smtClean="0"/>
              <a:t>La plantilla de </a:t>
            </a:r>
            <a:r>
              <a:rPr lang="es-ES" sz="2400" b="1" dirty="0" err="1" smtClean="0"/>
              <a:t>LogFrame</a:t>
            </a:r>
            <a:r>
              <a:rPr lang="es-ES" sz="2400" dirty="0" smtClean="0"/>
              <a:t> cruza estrategia y planteamiento</a:t>
            </a:r>
          </a:p>
          <a:p>
            <a:r>
              <a:rPr lang="es-ES" sz="2400" dirty="0"/>
              <a:t>P</a:t>
            </a:r>
            <a:r>
              <a:rPr lang="es-ES" sz="2400" dirty="0" smtClean="0"/>
              <a:t>lanificación </a:t>
            </a:r>
            <a:r>
              <a:rPr lang="es-ES" sz="2400" dirty="0"/>
              <a:t>de proyectos orientada mediante objetivos</a:t>
            </a: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628650" y="1"/>
            <a:ext cx="7886700" cy="908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600" b="1" dirty="0" smtClean="0">
                <a:solidFill>
                  <a:schemeClr val="accent1">
                    <a:lumMod val="75000"/>
                  </a:schemeClr>
                </a:solidFill>
              </a:rPr>
              <a:t>Introducción a los proyectos (4)</a:t>
            </a:r>
            <a:endParaRPr lang="es-E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896" y="2755528"/>
            <a:ext cx="7937932" cy="3371561"/>
          </a:xfrm>
          <a:prstGeom prst="rect">
            <a:avLst/>
          </a:prstGeom>
        </p:spPr>
      </p:pic>
      <p:sp>
        <p:nvSpPr>
          <p:cNvPr id="5" name="Marcador de número de diapositiva 4"/>
          <p:cNvSpPr>
            <a:spLocks noGrp="1"/>
          </p:cNvSpPr>
          <p:nvPr>
            <p:ph type="sldNum" sz="quarter" idx="4294967295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9584CDA-C2B6-4A1E-A487-AD029BB9863D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231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 smtClean="0">
                <a:solidFill>
                  <a:srgbClr val="0070C0"/>
                </a:solidFill>
              </a:rPr>
              <a:t>Promoción</a:t>
            </a:r>
            <a:endParaRPr lang="es-ES" b="1" dirty="0">
              <a:solidFill>
                <a:srgbClr val="0070C0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11" y="1412776"/>
            <a:ext cx="8420639" cy="3632279"/>
          </a:xfrm>
          <a:prstGeom prst="rect">
            <a:avLst/>
          </a:prstGeom>
        </p:spPr>
      </p:pic>
      <p:sp>
        <p:nvSpPr>
          <p:cNvPr id="5" name="Marcador de número de diapositiva 4"/>
          <p:cNvSpPr>
            <a:spLocks noGrp="1"/>
          </p:cNvSpPr>
          <p:nvPr>
            <p:ph type="sldNum" sz="quarter" idx="4294967295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9584CDA-C2B6-4A1E-A487-AD029BB9863D}" type="slidenum">
              <a:rPr lang="es-ES" smtClean="0"/>
              <a:t>50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120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sz="2800" b="1" dirty="0" smtClean="0">
                <a:solidFill>
                  <a:srgbClr val="0070C0"/>
                </a:solidFill>
              </a:rPr>
              <a:t>Promoción</a:t>
            </a:r>
            <a:endParaRPr lang="es-ES" sz="2800" b="1" dirty="0">
              <a:solidFill>
                <a:srgbClr val="0070C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073" y="1384679"/>
            <a:ext cx="8696684" cy="4041780"/>
          </a:xfrm>
          <a:prstGeom prst="rect">
            <a:avLst/>
          </a:prstGeom>
        </p:spPr>
      </p:pic>
      <p:sp>
        <p:nvSpPr>
          <p:cNvPr id="5" name="Marcador de número de diapositiva 4"/>
          <p:cNvSpPr>
            <a:spLocks noGrp="1"/>
          </p:cNvSpPr>
          <p:nvPr>
            <p:ph type="sldNum" sz="quarter" idx="4294967295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9584CDA-C2B6-4A1E-A487-AD029BB9863D}" type="slidenum">
              <a:rPr lang="es-ES" smtClean="0"/>
              <a:t>51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860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633960" y="45720"/>
            <a:ext cx="7886520" cy="804240"/>
          </a:xfrm>
        </p:spPr>
        <p:txBody>
          <a:bodyPr/>
          <a:lstStyle/>
          <a:p>
            <a:r>
              <a:rPr lang="es-ES" sz="3200" b="1" dirty="0" smtClean="0">
                <a:solidFill>
                  <a:schemeClr val="accent1">
                    <a:lumMod val="75000"/>
                  </a:schemeClr>
                </a:solidFill>
              </a:rPr>
              <a:t>Ejemplo - </a:t>
            </a:r>
            <a:r>
              <a:rPr lang="es-ES" sz="3200" b="1" dirty="0" err="1" smtClean="0">
                <a:solidFill>
                  <a:schemeClr val="accent1">
                    <a:lumMod val="75000"/>
                  </a:schemeClr>
                </a:solidFill>
              </a:rPr>
              <a:t>CdP</a:t>
            </a:r>
            <a:endParaRPr lang="es-ES" sz="3200" dirty="0"/>
          </a:p>
        </p:txBody>
      </p:sp>
      <p:graphicFrame>
        <p:nvGraphicFramePr>
          <p:cNvPr id="8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2299489"/>
              </p:ext>
            </p:extLst>
          </p:nvPr>
        </p:nvGraphicFramePr>
        <p:xfrm>
          <a:off x="683569" y="1700808"/>
          <a:ext cx="7704855" cy="37884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0971"/>
                <a:gridCol w="1540971"/>
                <a:gridCol w="1540971"/>
                <a:gridCol w="1540971"/>
                <a:gridCol w="1540971"/>
              </a:tblGrid>
              <a:tr h="73448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</a:rPr>
                        <a:t>Objetivos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</a:rPr>
                        <a:t>Éxito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</a:rPr>
                        <a:t>Verificación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</a:rPr>
                        <a:t>Condiciones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34482">
                <a:tc>
                  <a:txBody>
                    <a:bodyPr/>
                    <a:lstStyle/>
                    <a:p>
                      <a:r>
                        <a:rPr lang="en-US" dirty="0" smtClean="0"/>
                        <a:t>Meta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Entender</a:t>
                      </a:r>
                      <a:r>
                        <a:rPr lang="en-US" sz="1400" dirty="0" smtClean="0"/>
                        <a:t> y </a:t>
                      </a:r>
                      <a:r>
                        <a:rPr lang="en-US" sz="1400" dirty="0" err="1" smtClean="0"/>
                        <a:t>predecir</a:t>
                      </a:r>
                      <a:r>
                        <a:rPr lang="en-US" sz="1400" dirty="0" smtClean="0"/>
                        <a:t> la </a:t>
                      </a:r>
                      <a:r>
                        <a:rPr lang="en-US" sz="1400" dirty="0" err="1" smtClean="0"/>
                        <a:t>eutroficación</a:t>
                      </a:r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Sistema </a:t>
                      </a:r>
                      <a:r>
                        <a:rPr lang="en-US" sz="1200" dirty="0" err="1" smtClean="0"/>
                        <a:t>adoptado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por</a:t>
                      </a:r>
                      <a:r>
                        <a:rPr lang="en-US" sz="1200" dirty="0" smtClean="0"/>
                        <a:t> la </a:t>
                      </a:r>
                      <a:r>
                        <a:rPr lang="en-US" sz="1200" dirty="0" err="1" smtClean="0"/>
                        <a:t>confederación</a:t>
                      </a:r>
                      <a:endParaRPr lang="en-US" sz="12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Referencias</a:t>
                      </a:r>
                      <a:r>
                        <a:rPr lang="en-US" sz="1400" dirty="0" smtClean="0"/>
                        <a:t>, </a:t>
                      </a:r>
                      <a:r>
                        <a:rPr lang="en-US" sz="1400" dirty="0" err="1" smtClean="0"/>
                        <a:t>citas</a:t>
                      </a:r>
                      <a:endParaRPr 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Interés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científico</a:t>
                      </a:r>
                      <a:r>
                        <a:rPr lang="en-US" sz="1400" dirty="0" smtClean="0"/>
                        <a:t>, social</a:t>
                      </a:r>
                      <a:endParaRPr lang="en-US" sz="1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73448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Propósito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Modelado</a:t>
                      </a:r>
                      <a:r>
                        <a:rPr lang="en-US" sz="1100" dirty="0" smtClean="0"/>
                        <a:t> y </a:t>
                      </a:r>
                      <a:r>
                        <a:rPr lang="en-US" sz="1100" dirty="0" err="1" smtClean="0"/>
                        <a:t>predicción</a:t>
                      </a:r>
                      <a:r>
                        <a:rPr lang="en-US" sz="1100" dirty="0" smtClean="0"/>
                        <a:t> </a:t>
                      </a:r>
                      <a:r>
                        <a:rPr lang="en-US" sz="1100" dirty="0" err="1" smtClean="0"/>
                        <a:t>calidad</a:t>
                      </a:r>
                      <a:r>
                        <a:rPr lang="en-US" sz="1100" dirty="0" smtClean="0"/>
                        <a:t> de </a:t>
                      </a:r>
                      <a:r>
                        <a:rPr lang="en-US" sz="1100" dirty="0" err="1" smtClean="0"/>
                        <a:t>agua</a:t>
                      </a:r>
                      <a:endParaRPr 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Modelo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funcional</a:t>
                      </a:r>
                      <a:endParaRPr 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Publicaciones</a:t>
                      </a:r>
                      <a:endParaRPr 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Sistema </a:t>
                      </a:r>
                      <a:r>
                        <a:rPr lang="en-US" sz="1100" dirty="0" err="1" smtClean="0"/>
                        <a:t>desplegado</a:t>
                      </a:r>
                      <a:r>
                        <a:rPr lang="en-US" sz="1100" dirty="0" smtClean="0"/>
                        <a:t>, </a:t>
                      </a:r>
                      <a:r>
                        <a:rPr lang="en-US" sz="1100" dirty="0" err="1" smtClean="0"/>
                        <a:t>sensores</a:t>
                      </a:r>
                      <a:r>
                        <a:rPr lang="en-US" sz="1100" dirty="0" smtClean="0"/>
                        <a:t> </a:t>
                      </a:r>
                      <a:r>
                        <a:rPr lang="en-US" sz="1100" dirty="0" err="1" smtClean="0"/>
                        <a:t>funcionando</a:t>
                      </a:r>
                      <a:r>
                        <a:rPr lang="en-US" sz="1100" dirty="0" smtClean="0"/>
                        <a:t>, </a:t>
                      </a:r>
                      <a:r>
                        <a:rPr lang="en-US" sz="1100" dirty="0" err="1" smtClean="0"/>
                        <a:t>datos</a:t>
                      </a:r>
                      <a:r>
                        <a:rPr lang="en-US" sz="1100" dirty="0" smtClean="0"/>
                        <a:t> </a:t>
                      </a:r>
                      <a:r>
                        <a:rPr lang="en-US" sz="1100" dirty="0" err="1" smtClean="0"/>
                        <a:t>recogidos</a:t>
                      </a:r>
                      <a:r>
                        <a:rPr lang="en-US" sz="1100" dirty="0" smtClean="0"/>
                        <a:t>, </a:t>
                      </a:r>
                      <a:r>
                        <a:rPr lang="en-US" sz="1100" dirty="0" err="1" smtClean="0"/>
                        <a:t>satélite</a:t>
                      </a:r>
                      <a:r>
                        <a:rPr lang="en-US" sz="1100" dirty="0" smtClean="0"/>
                        <a:t>.</a:t>
                      </a:r>
                      <a:endParaRPr lang="en-US" sz="11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73448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Resultado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Modelo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predicción</a:t>
                      </a:r>
                      <a:r>
                        <a:rPr lang="en-US" sz="1200" baseline="0" dirty="0" smtClean="0"/>
                        <a:t> 1-3 </a:t>
                      </a:r>
                      <a:r>
                        <a:rPr lang="en-US" sz="1200" baseline="0" dirty="0" err="1" smtClean="0"/>
                        <a:t>meses</a:t>
                      </a:r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Modelo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validado</a:t>
                      </a:r>
                      <a:endParaRPr lang="en-US" sz="12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Presentación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resultados</a:t>
                      </a:r>
                      <a:r>
                        <a:rPr lang="en-US" sz="1200" dirty="0" smtClean="0"/>
                        <a:t>: </a:t>
                      </a:r>
                      <a:r>
                        <a:rPr lang="en-US" sz="1200" dirty="0" err="1" smtClean="0"/>
                        <a:t>congresos</a:t>
                      </a:r>
                      <a:r>
                        <a:rPr lang="en-US" sz="1200" dirty="0" smtClean="0"/>
                        <a:t>, CHD…</a:t>
                      </a:r>
                      <a:endParaRPr lang="en-US" sz="12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Aceptación</a:t>
                      </a:r>
                      <a:r>
                        <a:rPr lang="en-US" sz="1200" dirty="0" smtClean="0"/>
                        <a:t> e </a:t>
                      </a:r>
                      <a:r>
                        <a:rPr lang="en-US" sz="1200" dirty="0" err="1" smtClean="0"/>
                        <a:t>implantación</a:t>
                      </a:r>
                      <a:r>
                        <a:rPr lang="en-US" sz="1200" dirty="0" smtClean="0"/>
                        <a:t> de </a:t>
                      </a:r>
                      <a:r>
                        <a:rPr lang="en-US" sz="1200" dirty="0" err="1" smtClean="0"/>
                        <a:t>resultados</a:t>
                      </a:r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734482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Componentes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Datos</a:t>
                      </a:r>
                      <a:endParaRPr lang="en-US" sz="1100" dirty="0" smtClean="0"/>
                    </a:p>
                    <a:p>
                      <a:r>
                        <a:rPr lang="en-US" sz="1100" dirty="0" err="1" smtClean="0"/>
                        <a:t>Modelo</a:t>
                      </a:r>
                      <a:endParaRPr lang="en-US" sz="1100" dirty="0" smtClean="0"/>
                    </a:p>
                    <a:p>
                      <a:r>
                        <a:rPr lang="en-US" sz="1100" dirty="0" err="1" smtClean="0"/>
                        <a:t>Validación</a:t>
                      </a:r>
                      <a:endParaRPr lang="en-US" sz="1100" dirty="0" smtClean="0"/>
                    </a:p>
                    <a:p>
                      <a:r>
                        <a:rPr lang="en-US" sz="1100" dirty="0" err="1" smtClean="0"/>
                        <a:t>Grupo</a:t>
                      </a:r>
                      <a:r>
                        <a:rPr lang="en-US" sz="1100" baseline="0" dirty="0" smtClean="0"/>
                        <a:t> de </a:t>
                      </a:r>
                      <a:r>
                        <a:rPr lang="en-US" sz="1100" baseline="0" dirty="0" err="1" smtClean="0"/>
                        <a:t>trabajo</a:t>
                      </a:r>
                      <a:endParaRPr lang="en-US" sz="1100" dirty="0"/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Presupuesto</a:t>
                      </a:r>
                      <a:endParaRPr lang="en-US" sz="1200" dirty="0" smtClean="0"/>
                    </a:p>
                    <a:p>
                      <a:r>
                        <a:rPr lang="en-US" sz="1200" dirty="0" err="1" smtClean="0"/>
                        <a:t>Calendario</a:t>
                      </a:r>
                      <a:endParaRPr lang="en-US" sz="1200" dirty="0"/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Deliverables</a:t>
                      </a:r>
                    </a:p>
                    <a:p>
                      <a:r>
                        <a:rPr lang="en-US" sz="1200" dirty="0" err="1" smtClean="0"/>
                        <a:t>Informes</a:t>
                      </a:r>
                      <a:endParaRPr lang="en-US" sz="1200" dirty="0"/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Despliegue</a:t>
                      </a:r>
                      <a:r>
                        <a:rPr lang="en-US" sz="1200" dirty="0" smtClean="0"/>
                        <a:t> de </a:t>
                      </a:r>
                      <a:r>
                        <a:rPr lang="en-US" sz="1200" dirty="0" err="1" smtClean="0"/>
                        <a:t>componentes</a:t>
                      </a:r>
                      <a:endParaRPr lang="en-US" sz="1200" dirty="0" smtClean="0"/>
                    </a:p>
                    <a:p>
                      <a:r>
                        <a:rPr lang="en-US" sz="1200" dirty="0" err="1" smtClean="0"/>
                        <a:t>Grupo</a:t>
                      </a:r>
                      <a:r>
                        <a:rPr lang="en-US" sz="1200" dirty="0" smtClean="0"/>
                        <a:t> de </a:t>
                      </a:r>
                      <a:r>
                        <a:rPr lang="en-US" sz="1200" dirty="0" err="1" smtClean="0"/>
                        <a:t>trabajo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activo</a:t>
                      </a:r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039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 smtClean="0">
                <a:solidFill>
                  <a:srgbClr val="0070C0"/>
                </a:solidFill>
              </a:rPr>
              <a:t>Ejemplo</a:t>
            </a:r>
            <a:endParaRPr lang="es-ES" b="1" dirty="0">
              <a:solidFill>
                <a:srgbClr val="0070C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4294967295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9584CDA-C2B6-4A1E-A487-AD029BB9863D}" type="slidenum">
              <a:rPr lang="es-ES" smtClean="0"/>
              <a:t>7</a:t>
            </a:fld>
            <a:endParaRPr lang="es-E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317" y="1541465"/>
            <a:ext cx="7843033" cy="4635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593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2153" y="0"/>
            <a:ext cx="7886700" cy="1325563"/>
          </a:xfrm>
        </p:spPr>
        <p:txBody>
          <a:bodyPr/>
          <a:lstStyle/>
          <a:p>
            <a:pPr algn="ctr"/>
            <a:r>
              <a:rPr lang="es-ES" sz="3200" b="1" dirty="0" smtClean="0">
                <a:solidFill>
                  <a:srgbClr val="0070C0"/>
                </a:solidFill>
              </a:rPr>
              <a:t>Introducción a proyectos (5)</a:t>
            </a:r>
            <a:endParaRPr lang="es-ES" sz="3200" b="1" dirty="0">
              <a:solidFill>
                <a:srgbClr val="0070C0"/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105033" y="1099751"/>
            <a:ext cx="924903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>
                <a:solidFill>
                  <a:srgbClr val="000000"/>
                </a:solidFill>
                <a:latin typeface="CIDFont+F2"/>
              </a:rPr>
              <a:t>Del estudio al trabajo en un proyecto</a:t>
            </a:r>
          </a:p>
          <a:p>
            <a:r>
              <a:rPr lang="es-ES" dirty="0" smtClean="0">
                <a:solidFill>
                  <a:srgbClr val="000000"/>
                </a:solidFill>
                <a:latin typeface="CIDFont+F2"/>
              </a:rPr>
              <a:t>• </a:t>
            </a:r>
            <a:r>
              <a:rPr lang="es-ES" dirty="0">
                <a:solidFill>
                  <a:srgbClr val="000000"/>
                </a:solidFill>
                <a:latin typeface="CIDFont+F2"/>
              </a:rPr>
              <a:t>Experiencia en hábitos de estudio se refleja en muchos hábitos de trabajo</a:t>
            </a:r>
          </a:p>
          <a:p>
            <a:r>
              <a:rPr lang="es-ES" dirty="0">
                <a:solidFill>
                  <a:srgbClr val="000000"/>
                </a:solidFill>
                <a:latin typeface="CIDFont+F2"/>
              </a:rPr>
              <a:t>– Saber planificarse, cumplir un horario, entregar un resultado en plazo</a:t>
            </a:r>
          </a:p>
          <a:p>
            <a:r>
              <a:rPr lang="es-ES" dirty="0" smtClean="0">
                <a:solidFill>
                  <a:srgbClr val="FF0000"/>
                </a:solidFill>
                <a:latin typeface="CIDFont+F2"/>
              </a:rPr>
              <a:t>– </a:t>
            </a:r>
            <a:r>
              <a:rPr lang="es-ES" dirty="0">
                <a:solidFill>
                  <a:srgbClr val="FF0000"/>
                </a:solidFill>
                <a:latin typeface="CIDFont+F3"/>
              </a:rPr>
              <a:t>Saber relacionarse</a:t>
            </a:r>
            <a:r>
              <a:rPr lang="es-ES" dirty="0">
                <a:solidFill>
                  <a:srgbClr val="000000"/>
                </a:solidFill>
                <a:latin typeface="CIDFont+F2"/>
              </a:rPr>
              <a:t>, trabajar/</a:t>
            </a:r>
            <a:r>
              <a:rPr lang="es-ES" dirty="0">
                <a:solidFill>
                  <a:srgbClr val="FF0000"/>
                </a:solidFill>
                <a:latin typeface="CIDFont+F3"/>
              </a:rPr>
              <a:t>colaborar </a:t>
            </a:r>
            <a:r>
              <a:rPr lang="es-ES" dirty="0">
                <a:solidFill>
                  <a:srgbClr val="000000"/>
                </a:solidFill>
                <a:latin typeface="CIDFont+F2"/>
              </a:rPr>
              <a:t>en grupo, presentar resultados</a:t>
            </a:r>
          </a:p>
          <a:p>
            <a:r>
              <a:rPr lang="es-ES" dirty="0">
                <a:solidFill>
                  <a:srgbClr val="000000"/>
                </a:solidFill>
                <a:latin typeface="CIDFont+F2"/>
              </a:rPr>
              <a:t>– Ser capaz de consultar </a:t>
            </a:r>
            <a:r>
              <a:rPr lang="es-ES" dirty="0" smtClean="0">
                <a:solidFill>
                  <a:srgbClr val="000000"/>
                </a:solidFill>
                <a:latin typeface="CIDFont+F2"/>
              </a:rPr>
              <a:t>información</a:t>
            </a:r>
          </a:p>
          <a:p>
            <a:endParaRPr lang="es-ES" dirty="0">
              <a:solidFill>
                <a:srgbClr val="000000"/>
              </a:solidFill>
              <a:latin typeface="CIDFont+F2"/>
            </a:endParaRPr>
          </a:p>
          <a:p>
            <a:r>
              <a:rPr lang="es-ES" dirty="0" smtClean="0">
                <a:solidFill>
                  <a:srgbClr val="000000"/>
                </a:solidFill>
                <a:latin typeface="CIDFont+F2"/>
              </a:rPr>
              <a:t>Por </a:t>
            </a:r>
            <a:r>
              <a:rPr lang="es-ES" dirty="0">
                <a:solidFill>
                  <a:srgbClr val="000000"/>
                </a:solidFill>
                <a:latin typeface="CIDFont+F2"/>
              </a:rPr>
              <a:t>eso se valora la formación, pero también se valoran otros aspectos</a:t>
            </a:r>
          </a:p>
          <a:p>
            <a:endParaRPr lang="es-ES" dirty="0" smtClean="0">
              <a:solidFill>
                <a:srgbClr val="000000"/>
              </a:solidFill>
              <a:latin typeface="CIDFont+F2"/>
            </a:endParaRPr>
          </a:p>
          <a:p>
            <a:r>
              <a:rPr lang="es-ES" b="1" dirty="0" smtClean="0">
                <a:solidFill>
                  <a:srgbClr val="000000"/>
                </a:solidFill>
                <a:latin typeface="CIDFont+F2"/>
              </a:rPr>
              <a:t>Debes </a:t>
            </a:r>
            <a:r>
              <a:rPr lang="es-ES" b="1" dirty="0">
                <a:solidFill>
                  <a:srgbClr val="000000"/>
                </a:solidFill>
                <a:latin typeface="CIDFont+F2"/>
              </a:rPr>
              <a:t>ser capaz de desarrollar el potencial propio</a:t>
            </a:r>
          </a:p>
          <a:p>
            <a:r>
              <a:rPr lang="es-ES" dirty="0">
                <a:solidFill>
                  <a:srgbClr val="000000"/>
                </a:solidFill>
                <a:latin typeface="CIDFont+F2"/>
              </a:rPr>
              <a:t>• Intelectual, de gestión, de eficiencia, artístico, etc</a:t>
            </a:r>
            <a:r>
              <a:rPr lang="es-ES" dirty="0" smtClean="0">
                <a:solidFill>
                  <a:srgbClr val="000000"/>
                </a:solidFill>
                <a:latin typeface="CIDFont+F2"/>
              </a:rPr>
              <a:t>.</a:t>
            </a:r>
          </a:p>
          <a:p>
            <a:endParaRPr lang="es-ES" dirty="0">
              <a:solidFill>
                <a:srgbClr val="000000"/>
              </a:solidFill>
              <a:latin typeface="CIDFont+F2"/>
            </a:endParaRPr>
          </a:p>
          <a:p>
            <a:r>
              <a:rPr lang="es-ES" dirty="0">
                <a:solidFill>
                  <a:srgbClr val="000000"/>
                </a:solidFill>
                <a:latin typeface="CIDFont+F2"/>
              </a:rPr>
              <a:t>Y también </a:t>
            </a:r>
            <a:r>
              <a:rPr lang="es-ES" dirty="0">
                <a:solidFill>
                  <a:srgbClr val="FF0000"/>
                </a:solidFill>
                <a:latin typeface="CIDFont+F3"/>
              </a:rPr>
              <a:t>venderlo</a:t>
            </a:r>
            <a:r>
              <a:rPr lang="es-ES" dirty="0">
                <a:solidFill>
                  <a:srgbClr val="000000"/>
                </a:solidFill>
                <a:latin typeface="CIDFont+F2"/>
              </a:rPr>
              <a:t>… correctamente (sobre todo honestamente</a:t>
            </a:r>
            <a:r>
              <a:rPr lang="es-ES" dirty="0" smtClean="0">
                <a:solidFill>
                  <a:srgbClr val="000000"/>
                </a:solidFill>
                <a:latin typeface="CIDFont+F2"/>
              </a:rPr>
              <a:t>).</a:t>
            </a:r>
          </a:p>
          <a:p>
            <a:endParaRPr lang="es-ES" dirty="0">
              <a:solidFill>
                <a:srgbClr val="000000"/>
              </a:solidFill>
              <a:latin typeface="CIDFont+F2"/>
            </a:endParaRPr>
          </a:p>
          <a:p>
            <a:r>
              <a:rPr lang="es-ES" b="1" dirty="0">
                <a:solidFill>
                  <a:srgbClr val="000000"/>
                </a:solidFill>
                <a:latin typeface="CIDFont+F3"/>
              </a:rPr>
              <a:t>PRIMERA DIFERENCIA A TENER EN CUENTA:</a:t>
            </a:r>
          </a:p>
          <a:p>
            <a:r>
              <a:rPr lang="es-ES" dirty="0">
                <a:solidFill>
                  <a:srgbClr val="000000"/>
                </a:solidFill>
                <a:latin typeface="CIDFont+F2"/>
              </a:rPr>
              <a:t>• </a:t>
            </a:r>
            <a:r>
              <a:rPr lang="es-ES" dirty="0">
                <a:solidFill>
                  <a:srgbClr val="000000"/>
                </a:solidFill>
                <a:latin typeface="CIDFont+F3"/>
              </a:rPr>
              <a:t>QUIEN TE EMPLEA Y PARA QUÉ, Y QUE INSTRUCCIONES </a:t>
            </a:r>
            <a:r>
              <a:rPr lang="es-ES" dirty="0" smtClean="0">
                <a:solidFill>
                  <a:srgbClr val="000000"/>
                </a:solidFill>
                <a:latin typeface="CIDFont+F3"/>
              </a:rPr>
              <a:t>IMPLICA</a:t>
            </a:r>
          </a:p>
          <a:p>
            <a:endParaRPr lang="es-ES" dirty="0">
              <a:solidFill>
                <a:srgbClr val="000000"/>
              </a:solidFill>
              <a:latin typeface="CIDFont+F3"/>
            </a:endParaRPr>
          </a:p>
          <a:p>
            <a:r>
              <a:rPr lang="es-ES" b="1" dirty="0">
                <a:solidFill>
                  <a:srgbClr val="000000"/>
                </a:solidFill>
                <a:latin typeface="CIDFont+F3"/>
              </a:rPr>
              <a:t>SEGUNDA DIFERENCIA A TENER EN CUENTA:</a:t>
            </a:r>
          </a:p>
          <a:p>
            <a:r>
              <a:rPr lang="es-ES" dirty="0">
                <a:solidFill>
                  <a:srgbClr val="000000"/>
                </a:solidFill>
                <a:latin typeface="CIDFont+F2"/>
              </a:rPr>
              <a:t>• </a:t>
            </a:r>
            <a:r>
              <a:rPr lang="es-ES" dirty="0">
                <a:solidFill>
                  <a:srgbClr val="000000"/>
                </a:solidFill>
                <a:latin typeface="CIDFont+F3"/>
              </a:rPr>
              <a:t>YA NO HAY UN “ESQUEMA” A SEGUIR </a:t>
            </a:r>
            <a:r>
              <a:rPr lang="es-ES" dirty="0" smtClean="0">
                <a:solidFill>
                  <a:srgbClr val="000000"/>
                </a:solidFill>
                <a:latin typeface="CIDFont+F3"/>
              </a:rPr>
              <a:t>(AUTONOMÍA/RESPONSABILIDAD</a:t>
            </a:r>
            <a:r>
              <a:rPr lang="es-ES" dirty="0">
                <a:solidFill>
                  <a:srgbClr val="000000"/>
                </a:solidFill>
                <a:latin typeface="CIDFont+F3"/>
              </a:rPr>
              <a:t>)</a:t>
            </a:r>
            <a:endParaRPr lang="es-E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4294967295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9584CDA-C2B6-4A1E-A487-AD029BB9863D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3852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772" y="3554903"/>
            <a:ext cx="8582456" cy="2953265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628650" y="1379234"/>
            <a:ext cx="7886700" cy="4351338"/>
          </a:xfrm>
          <a:prstGeom prst="rect">
            <a:avLst/>
          </a:prstGeom>
        </p:spPr>
        <p:txBody>
          <a:bodyPr/>
          <a:lstStyle/>
          <a:p>
            <a:r>
              <a:rPr lang="es-ES" b="1" dirty="0" smtClean="0"/>
              <a:t>Fases:</a:t>
            </a:r>
          </a:p>
          <a:p>
            <a:pPr lvl="1"/>
            <a:r>
              <a:rPr lang="es-ES" b="1" dirty="0" smtClean="0">
                <a:solidFill>
                  <a:srgbClr val="C00000"/>
                </a:solidFill>
              </a:rPr>
              <a:t>Búsqueda, selección y definición del proyecto</a:t>
            </a:r>
          </a:p>
          <a:p>
            <a:pPr lvl="1"/>
            <a:r>
              <a:rPr lang="es-ES" b="1" dirty="0" smtClean="0"/>
              <a:t>Planificación: tareas, recursos, equipo y herramientas</a:t>
            </a:r>
          </a:p>
          <a:p>
            <a:pPr lvl="1"/>
            <a:r>
              <a:rPr lang="es-ES" dirty="0" smtClean="0"/>
              <a:t>Arranque</a:t>
            </a:r>
          </a:p>
          <a:p>
            <a:pPr lvl="1"/>
            <a:r>
              <a:rPr lang="es-ES" dirty="0" smtClean="0"/>
              <a:t>Ejecución y Control</a:t>
            </a:r>
          </a:p>
          <a:p>
            <a:pPr lvl="1"/>
            <a:r>
              <a:rPr lang="es-ES" dirty="0" smtClean="0"/>
              <a:t>Cierre</a:t>
            </a:r>
          </a:p>
          <a:p>
            <a:pPr lvl="1"/>
            <a:r>
              <a:rPr lang="es-ES" b="1" dirty="0" smtClean="0">
                <a:solidFill>
                  <a:srgbClr val="C00000"/>
                </a:solidFill>
              </a:rPr>
              <a:t>Explotación</a:t>
            </a:r>
          </a:p>
          <a:p>
            <a:pPr marL="457200" lvl="1" indent="0">
              <a:buNone/>
            </a:pPr>
            <a:endParaRPr lang="es-ES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628650" y="1"/>
            <a:ext cx="7886700" cy="980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4000" b="1" dirty="0" smtClean="0">
                <a:solidFill>
                  <a:schemeClr val="accent1">
                    <a:lumMod val="75000"/>
                  </a:schemeClr>
                </a:solidFill>
              </a:rPr>
              <a:t>El ciclo de vida de un proyecto</a:t>
            </a:r>
            <a:endParaRPr lang="es-ES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294967295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9584CDA-C2B6-4A1E-A487-AD029BB9863D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2953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1913</TotalTime>
  <Words>3502</Words>
  <Application>Microsoft Office PowerPoint</Application>
  <PresentationFormat>Presentación en pantalla (4:3)</PresentationFormat>
  <Paragraphs>510</Paragraphs>
  <Slides>51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51</vt:i4>
      </vt:variant>
    </vt:vector>
  </HeadingPairs>
  <TitlesOfParts>
    <vt:vector size="52" baseType="lpstr">
      <vt:lpstr>Office Theme</vt:lpstr>
      <vt:lpstr>Proyectos</vt:lpstr>
      <vt:lpstr>Introducción a los proyectos (1)</vt:lpstr>
      <vt:lpstr>Presentación de PowerPoint</vt:lpstr>
      <vt:lpstr>Presentación de PowerPoint</vt:lpstr>
      <vt:lpstr>Presentación de PowerPoint</vt:lpstr>
      <vt:lpstr>Ejemplo - CdP</vt:lpstr>
      <vt:lpstr>Ejemplo</vt:lpstr>
      <vt:lpstr>Introducción a proyectos (5)</vt:lpstr>
      <vt:lpstr>Presentación de PowerPoint</vt:lpstr>
      <vt:lpstr>El ciclo de vida, Búsqueda (1)</vt:lpstr>
      <vt:lpstr>Presentación de PowerPoint</vt:lpstr>
      <vt:lpstr>Presentación de PowerPoint</vt:lpstr>
      <vt:lpstr>Presentación de PowerPoint</vt:lpstr>
      <vt:lpstr>¿Qué podemos añadir desde el punto de vista de Data Science?</vt:lpstr>
      <vt:lpstr>Presentación de PowerPoint</vt:lpstr>
      <vt:lpstr>Presentación de PowerPoint</vt:lpstr>
      <vt:lpstr>El ciclo de vida, Definición (1) </vt:lpstr>
      <vt:lpstr>Presentación de PowerPoint</vt:lpstr>
      <vt:lpstr>El ciclo de vida, Definición (3)</vt:lpstr>
      <vt:lpstr>Presentación de PowerPoint</vt:lpstr>
      <vt:lpstr>Presentación de PowerPoint</vt:lpstr>
      <vt:lpstr>El ciclo de vida: Planificación (1)</vt:lpstr>
      <vt:lpstr>El ciclo de vida: Planificación (2)</vt:lpstr>
      <vt:lpstr>El Ciclo de vida: Planificación (3) </vt:lpstr>
      <vt:lpstr>Ciclo de Datos: Planificación (4)</vt:lpstr>
      <vt:lpstr>Ciclo de Datos: Planificación (5)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El ciclo de vida: Arranque</vt:lpstr>
      <vt:lpstr>El ciclo de vida: Ejecución (1)</vt:lpstr>
      <vt:lpstr>El ciclo de vida: Ejecución (3)</vt:lpstr>
      <vt:lpstr>El Ciclo de vida: Ejecución (2)</vt:lpstr>
      <vt:lpstr>El Ciclo de Vida: Cierre (1)</vt:lpstr>
      <vt:lpstr>El ciclo de vida: Cierre (2)</vt:lpstr>
      <vt:lpstr>Herramientas</vt:lpstr>
      <vt:lpstr>Comunicación</vt:lpstr>
      <vt:lpstr>Planificación: Diagramas de Gantt</vt:lpstr>
      <vt:lpstr>Planificación: Diagramas de PERT</vt:lpstr>
      <vt:lpstr>Calidad</vt:lpstr>
      <vt:lpstr>Calidad</vt:lpstr>
      <vt:lpstr>Calidad</vt:lpstr>
      <vt:lpstr>Calidad</vt:lpstr>
      <vt:lpstr>Organización: Stakeholders</vt:lpstr>
      <vt:lpstr>Impacto </vt:lpstr>
      <vt:lpstr>Promoción</vt:lpstr>
      <vt:lpstr>Promoción</vt:lpstr>
      <vt:lpstr>Promoción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</dc:title>
  <dc:creator>Jesus</dc:creator>
  <cp:lastModifiedBy>Fernando Aguilar</cp:lastModifiedBy>
  <cp:revision>60</cp:revision>
  <dcterms:created xsi:type="dcterms:W3CDTF">2017-09-17T09:38:06Z</dcterms:created>
  <dcterms:modified xsi:type="dcterms:W3CDTF">2019-10-30T08:32:12Z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Presentación en pantalla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7</vt:i4>
  </property>
</Properties>
</file>