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4"/>
  </p:notesMasterIdLst>
  <p:sldIdLst>
    <p:sldId id="256" r:id="rId2"/>
    <p:sldId id="272" r:id="rId3"/>
    <p:sldId id="273" r:id="rId4"/>
    <p:sldId id="274" r:id="rId5"/>
    <p:sldId id="275" r:id="rId6"/>
    <p:sldId id="258" r:id="rId7"/>
    <p:sldId id="276" r:id="rId8"/>
    <p:sldId id="257" r:id="rId9"/>
    <p:sldId id="259" r:id="rId10"/>
    <p:sldId id="260" r:id="rId11"/>
    <p:sldId id="261" r:id="rId12"/>
    <p:sldId id="262" r:id="rId13"/>
    <p:sldId id="263" r:id="rId14"/>
    <p:sldId id="277" r:id="rId15"/>
    <p:sldId id="278" r:id="rId16"/>
    <p:sldId id="279" r:id="rId17"/>
    <p:sldId id="280" r:id="rId18"/>
    <p:sldId id="281" r:id="rId19"/>
    <p:sldId id="282" r:id="rId20"/>
    <p:sldId id="283" r:id="rId21"/>
    <p:sldId id="284" r:id="rId22"/>
    <p:sldId id="285" r:id="rId23"/>
    <p:sldId id="286" r:id="rId24"/>
    <p:sldId id="287" r:id="rId25"/>
    <p:sldId id="264" r:id="rId26"/>
    <p:sldId id="265" r:id="rId27"/>
    <p:sldId id="295" r:id="rId28"/>
    <p:sldId id="266" r:id="rId29"/>
    <p:sldId id="268" r:id="rId30"/>
    <p:sldId id="296" r:id="rId31"/>
    <p:sldId id="297" r:id="rId32"/>
    <p:sldId id="269" r:id="rId33"/>
    <p:sldId id="298" r:id="rId34"/>
    <p:sldId id="270" r:id="rId35"/>
    <p:sldId id="271" r:id="rId36"/>
    <p:sldId id="288" r:id="rId37"/>
    <p:sldId id="289" r:id="rId38"/>
    <p:sldId id="290" r:id="rId39"/>
    <p:sldId id="291" r:id="rId40"/>
    <p:sldId id="292" r:id="rId41"/>
    <p:sldId id="293"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4" d="100"/>
          <a:sy n="104" d="100"/>
        </p:scale>
        <p:origin x="-84"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9CAB-2394-4B91-B806-86DE0BD5868A}" type="datetimeFigureOut">
              <a:rPr lang="en-US" smtClean="0"/>
              <a:t>11/4/2019</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F26E-DD7F-46D0-BFC7-A9D0A741C479}" type="slidenum">
              <a:rPr lang="en-US" smtClean="0"/>
              <a:t>‹Nº›</a:t>
            </a:fld>
            <a:endParaRPr lang="en-US"/>
          </a:p>
        </p:txBody>
      </p:sp>
    </p:spTree>
    <p:extLst>
      <p:ext uri="{BB962C8B-B14F-4D97-AF65-F5344CB8AC3E}">
        <p14:creationId xmlns:p14="http://schemas.microsoft.com/office/powerpoint/2010/main" val="3365466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For a general DMP, there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are five main categories of information that should be included.  Some funders</a:t>
            </a:r>
            <a:r>
              <a:rPr lang="en-US" sz="1200" kern="1200" baseline="0" dirty="0" smtClean="0">
                <a:solidFill>
                  <a:schemeClr val="tx1"/>
                </a:solidFill>
                <a:latin typeface="+mn-lt"/>
                <a:ea typeface="ＭＳ Ｐゴシック" charset="-128"/>
                <a:cs typeface="ＭＳ Ｐゴシック" charset="-128"/>
              </a:rPr>
              <a:t> or institutions may require specific elements in a data management plan; you should check with the agency or group for which you are preparing your DMP before beginning.</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The slides that follow will go into more detail for each of the general categories on this slide. They are 1) Information about the data and its format, 2) information about the metadata content and format that will be used, 3) policies for access, sharing, and reuse of data, 4) long-term storage and data management, and 5) budget considerations for data management.</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fourth major section of a data management plan describes plans for long term storage and data management.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First, you should describe what data will be preserved. Not all data should necessarily be preserved. In general, any raw data should be kept.  Also, any data products that were particularly expensive or time consuming to obtain should be preserved. Any data that is not easily replaceable should be kept.</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Second, identify where you will archive your data. Find out what archives or data centers are commonly used in your discipline. Data centers usually last longer than lab or personal websites. Check to see if your institution has a repository available to researchers. Also, ask colleagues in your field</a:t>
            </a:r>
            <a:r>
              <a:rPr lang="en-US" sz="1200" kern="1200" baseline="0" dirty="0" smtClean="0">
                <a:solidFill>
                  <a:schemeClr val="tx1"/>
                </a:solidFill>
                <a:latin typeface="+mn-lt"/>
                <a:ea typeface="ＭＳ Ｐゴシック" charset="-128"/>
                <a:cs typeface="ＭＳ Ｐゴシック" charset="-128"/>
              </a:rPr>
              <a:t> where data are commonly archived.</a:t>
            </a:r>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Third, your data management plan should describe what data transformations and formats need to be preserved to ensure future usability of your data. Contact the data repository you will use early in the project to be sure you have data in the correct format. This will save time later.</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Fourth, identify the person who will be responsible for maintaining contact information with the data center. This is especially important if there are restrictions on data use, for instance a requirement that potential users contact the data collector before reusing data.</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23</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fifth and final component of a general DMP is budget.  Although most proposals have separate budget requirements, it is important to consider costs that might be incurred in the process of managing and preserving your data.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Consider costs such as salary time needed for data preparation and documentation, hardware and software requirements, personnel needed to prepare data, and costs associated with archiving your data.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identify how the costs associated with your DMP will be paid.</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24</a:t>
            </a:fld>
            <a:endParaRPr lang="en-US" smtClean="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There are many different types of data that may be produced by a research study. Consider this list when describing data that will be produced by the project.</a:t>
            </a:r>
            <a:r>
              <a:rPr lang="en-US" baseline="0" dirty="0" smtClean="0"/>
              <a:t> These include </a:t>
            </a:r>
            <a:r>
              <a:rPr lang="en-US" baseline="0" dirty="0" smtClean="0">
                <a:cs typeface="ＭＳ Ｐゴシック" charset="-128"/>
              </a:rPr>
              <a:t>e</a:t>
            </a:r>
            <a:r>
              <a:rPr lang="en-US" dirty="0" smtClean="0">
                <a:cs typeface="ＭＳ Ｐゴシック" charset="-128"/>
              </a:rPr>
              <a:t>xperimental and observational data, raw or derived data, physical collections, models and their outputs, outputs from simulations, curriculum materials</a:t>
            </a:r>
            <a:r>
              <a:rPr lang="en-US" baseline="0" dirty="0" smtClean="0">
                <a:cs typeface="ＭＳ Ｐゴシック" charset="-128"/>
              </a:rPr>
              <a:t> for courses, s</a:t>
            </a:r>
            <a:r>
              <a:rPr lang="en-US" dirty="0" smtClean="0">
                <a:cs typeface="ＭＳ Ｐゴシック" charset="-128"/>
              </a:rPr>
              <a:t>oftware, images, etcetera.</a:t>
            </a:r>
          </a:p>
          <a:p>
            <a:endParaRPr lang="en-US" dirty="0" smtClean="0">
              <a:cs typeface="ＭＳ Ｐゴシック" charset="-128"/>
            </a:endParaRPr>
          </a:p>
          <a:p>
            <a:r>
              <a:rPr lang="en-US" dirty="0" smtClean="0">
                <a:solidFill>
                  <a:srgbClr val="3973A5"/>
                </a:solidFill>
              </a:rPr>
              <a:t>M</a:t>
            </a:r>
            <a:r>
              <a:rPr lang="en-US" baseline="0" dirty="0" smtClean="0">
                <a:solidFill>
                  <a:srgbClr val="3973A5"/>
                </a:solidFill>
              </a:rPr>
              <a:t>ore information can be found at http://</a:t>
            </a:r>
            <a:r>
              <a:rPr lang="en-US" baseline="0" dirty="0" err="1" smtClean="0">
                <a:solidFill>
                  <a:srgbClr val="3973A5"/>
                </a:solidFill>
              </a:rPr>
              <a:t>www.ed.ac.uk</a:t>
            </a:r>
            <a:r>
              <a:rPr lang="en-US" baseline="0" dirty="0" smtClean="0">
                <a:solidFill>
                  <a:srgbClr val="3973A5"/>
                </a:solidFill>
              </a:rPr>
              <a:t>/schools-departments/information-services/services/research-support/data-library/research-data-</a:t>
            </a:r>
            <a:r>
              <a:rPr lang="en-US" baseline="0" dirty="0" err="1" smtClean="0">
                <a:solidFill>
                  <a:srgbClr val="3973A5"/>
                </a:solidFill>
              </a:rPr>
              <a:t>mgmt</a:t>
            </a:r>
            <a:r>
              <a:rPr lang="en-US" baseline="0" dirty="0" smtClean="0">
                <a:solidFill>
                  <a:srgbClr val="3973A5"/>
                </a:solidFill>
              </a:rPr>
              <a:t>/data-</a:t>
            </a:r>
            <a:r>
              <a:rPr lang="en-US" baseline="0" dirty="0" err="1" smtClean="0">
                <a:solidFill>
                  <a:srgbClr val="3973A5"/>
                </a:solidFill>
              </a:rPr>
              <a:t>mgmt</a:t>
            </a:r>
            <a:r>
              <a:rPr lang="en-US" baseline="0" dirty="0" smtClean="0">
                <a:solidFill>
                  <a:srgbClr val="3973A5"/>
                </a:solidFill>
              </a:rPr>
              <a:t>/research-data-definition</a:t>
            </a:r>
            <a:endParaRPr lang="en-US" dirty="0" smtClean="0">
              <a:cs typeface="ＭＳ Ｐゴシック" charset="-128"/>
            </a:endParaRP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15</a:t>
            </a:fld>
            <a:endParaRPr lang="en-US" smtClean="0">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In addition to a description of the data that will be generated, the</a:t>
            </a:r>
            <a:r>
              <a:rPr lang="en-US" baseline="0" dirty="0" smtClean="0"/>
              <a:t> methods of data acquisition should be specified.  </a:t>
            </a:r>
            <a:r>
              <a:rPr lang="en-US" dirty="0" smtClean="0"/>
              <a:t>Include the who, what, when, where of your collection.</a:t>
            </a:r>
          </a:p>
          <a:p>
            <a:endParaRPr lang="en-US" dirty="0" smtClean="0"/>
          </a:p>
          <a:p>
            <a:r>
              <a:rPr lang="en-US" dirty="0" smtClean="0"/>
              <a:t>How will the data be processed once it is acquired? This step is important to consider before the project since it may affect how data are organized, what formats are used, and how much should be budgeted for hardware and software. Things to consider are what software may be used, what algorithms will be employed, how these fit into the overall workflow of the project. </a:t>
            </a: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16</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You should also describe the file formats you plan to use for your data. When saving files for the long term, it’s best to use standard formats such as dot </a:t>
            </a:r>
            <a:r>
              <a:rPr lang="en-US" sz="1200" kern="1200" dirty="0" err="1" smtClean="0">
                <a:solidFill>
                  <a:schemeClr val="tx1"/>
                </a:solidFill>
                <a:latin typeface="+mn-lt"/>
                <a:ea typeface="ＭＳ Ｐゴシック" charset="-128"/>
                <a:cs typeface="ＭＳ Ｐゴシック" charset="-128"/>
              </a:rPr>
              <a:t>csv</a:t>
            </a:r>
            <a:r>
              <a:rPr lang="en-US" sz="1200" kern="1200" dirty="0" smtClean="0">
                <a:solidFill>
                  <a:schemeClr val="tx1"/>
                </a:solidFill>
                <a:latin typeface="+mn-lt"/>
                <a:ea typeface="ＭＳ Ｐゴシック" charset="-128"/>
                <a:cs typeface="ＭＳ Ｐゴシック" charset="-128"/>
              </a:rPr>
              <a:t>  or dot txt. These are nonproprietary and likely to be readable in the future, regardless of software availability.</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Whatever format you choose, you should justify your choice. Consider what standards are commonly used in your scientific discipline when deciding.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Also describe the naming conventions that will be used for your data sets, files, and folders. By determining these conventions ahead of time, you are less likely to need to change or reorganize files during the project.</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You should also identify what quality assurance and control measures you plan to take. Include what will be done during data collection, after data collection, and in the course of data analysis.</a:t>
            </a: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It is also important to identify</a:t>
            </a:r>
            <a:r>
              <a:rPr lang="en-US" sz="1200" kern="1200" baseline="0" dirty="0" smtClean="0">
                <a:solidFill>
                  <a:schemeClr val="tx1"/>
                </a:solidFill>
                <a:latin typeface="+mn-lt"/>
                <a:ea typeface="ＭＳ Ｐゴシック" charset="-128"/>
                <a:cs typeface="ＭＳ Ｐゴシック" charset="-128"/>
              </a:rPr>
              <a:t> any </a:t>
            </a:r>
            <a:r>
              <a:rPr lang="en-US" sz="1200" kern="1200" dirty="0" smtClean="0">
                <a:solidFill>
                  <a:schemeClr val="tx1"/>
                </a:solidFill>
                <a:latin typeface="+mn-lt"/>
                <a:ea typeface="ＭＳ Ｐゴシック" charset="-128"/>
                <a:cs typeface="ＭＳ Ｐゴシック" charset="-128"/>
              </a:rPr>
              <a:t>existing data you may use, including their origins,</a:t>
            </a:r>
            <a:r>
              <a:rPr lang="en-US" sz="1200" kern="1200" baseline="0" dirty="0" smtClean="0">
                <a:solidFill>
                  <a:schemeClr val="tx1"/>
                </a:solidFill>
                <a:latin typeface="+mn-lt"/>
                <a:ea typeface="ＭＳ Ｐゴシック" charset="-128"/>
                <a:cs typeface="ＭＳ Ｐゴシック" charset="-128"/>
              </a:rPr>
              <a:t> and </a:t>
            </a:r>
            <a:r>
              <a:rPr lang="en-US" sz="1200" kern="1200" dirty="0" smtClean="0">
                <a:solidFill>
                  <a:schemeClr val="tx1"/>
                </a:solidFill>
                <a:latin typeface="+mn-lt"/>
                <a:ea typeface="ＭＳ Ｐゴシック" charset="-128"/>
                <a:cs typeface="ＭＳ Ｐゴシック" charset="-128"/>
              </a:rPr>
              <a:t>how the data you</a:t>
            </a:r>
            <a:r>
              <a:rPr lang="en-US" sz="1200" kern="1200" baseline="0" dirty="0" smtClean="0">
                <a:solidFill>
                  <a:schemeClr val="tx1"/>
                </a:solidFill>
                <a:latin typeface="+mn-lt"/>
                <a:ea typeface="ＭＳ Ｐゴシック" charset="-128"/>
                <a:cs typeface="ＭＳ Ｐゴシック" charset="-128"/>
              </a:rPr>
              <a:t> collect </a:t>
            </a:r>
            <a:r>
              <a:rPr lang="en-US" sz="1200" kern="1200" dirty="0" smtClean="0">
                <a:solidFill>
                  <a:schemeClr val="tx1"/>
                </a:solidFill>
                <a:latin typeface="+mn-lt"/>
                <a:ea typeface="ＭＳ Ｐゴシック" charset="-128"/>
                <a:cs typeface="ＭＳ Ｐゴシック" charset="-128"/>
              </a:rPr>
              <a:t>will relate</a:t>
            </a:r>
            <a:r>
              <a:rPr lang="en-US" sz="1200" kern="1200" baseline="0" dirty="0" smtClean="0">
                <a:solidFill>
                  <a:schemeClr val="tx1"/>
                </a:solidFill>
                <a:latin typeface="+mn-lt"/>
                <a:ea typeface="ＭＳ Ｐゴシック" charset="-128"/>
                <a:cs typeface="ＭＳ Ｐゴシック" charset="-128"/>
              </a:rPr>
              <a:t> to </a:t>
            </a:r>
            <a:r>
              <a:rPr lang="en-US" sz="1200" kern="1200" dirty="0" smtClean="0">
                <a:solidFill>
                  <a:schemeClr val="tx1"/>
                </a:solidFill>
                <a:latin typeface="+mn-lt"/>
                <a:ea typeface="ＭＳ Ｐゴシック" charset="-128"/>
                <a:cs typeface="ＭＳ Ｐゴシック" charset="-128"/>
              </a:rPr>
              <a:t>those data. </a:t>
            </a:r>
          </a:p>
          <a:p>
            <a:r>
              <a:rPr lang="en-US" sz="1200" kern="1200" dirty="0" smtClean="0">
                <a:solidFill>
                  <a:schemeClr val="tx1"/>
                </a:solidFill>
                <a:latin typeface="+mn-lt"/>
                <a:ea typeface="ＭＳ Ｐゴシック" charset="-128"/>
                <a:cs typeface="ＭＳ Ｐゴシック" charset="-128"/>
              </a:rPr>
              <a:t>If your dataset will be combined in the future with existing data, how you will ensure that formats are compatible? What is the relationship between the data you are collecting and what already exists?</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describe how data will be managed in the short term.</a:t>
            </a:r>
            <a:r>
              <a:rPr lang="en-US" sz="1200" kern="1200" baseline="0" dirty="0" smtClean="0">
                <a:solidFill>
                  <a:schemeClr val="tx1"/>
                </a:solidFill>
                <a:latin typeface="+mn-lt"/>
                <a:ea typeface="ＭＳ Ｐゴシック" charset="-128"/>
                <a:cs typeface="ＭＳ Ｐゴシック" charset="-128"/>
              </a:rPr>
              <a:t>  How will you keep track of </a:t>
            </a:r>
            <a:r>
              <a:rPr lang="en-US" sz="1200" kern="1200" dirty="0" smtClean="0">
                <a:solidFill>
                  <a:schemeClr val="tx1"/>
                </a:solidFill>
                <a:latin typeface="+mn-lt"/>
                <a:ea typeface="ＭＳ Ｐゴシック" charset="-128"/>
                <a:cs typeface="ＭＳ Ｐゴシック" charset="-128"/>
              </a:rPr>
              <a:t>different versions of your data and analyses? How will you back up your data?  Are servers available at your institution? Consider both on-site and off-site backup options.  Describe how you will ensure the security of your data, especially if your data are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sensitive. Who will have access to the data?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Be sure to identify</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who will be responsible for short-term data management. Assign roles and responsibilities for data management, archiving, version control, and backing up.</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18</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second major category for a DMP is</a:t>
            </a:r>
            <a:r>
              <a:rPr lang="en-US" sz="1200" kern="1200" baseline="0" dirty="0" smtClean="0">
                <a:solidFill>
                  <a:schemeClr val="tx1"/>
                </a:solidFill>
                <a:latin typeface="+mn-lt"/>
                <a:ea typeface="ＭＳ Ｐゴシック" charset="-128"/>
                <a:cs typeface="ＭＳ Ｐゴシック" charset="-128"/>
              </a:rPr>
              <a:t> </a:t>
            </a:r>
            <a:r>
              <a:rPr lang="en-US" sz="1200" b="0" kern="1200" dirty="0" smtClean="0">
                <a:solidFill>
                  <a:schemeClr val="tx1"/>
                </a:solidFill>
                <a:latin typeface="+mn-lt"/>
                <a:ea typeface="ＭＳ Ｐゴシック" charset="-128"/>
                <a:cs typeface="ＭＳ Ｐゴシック" charset="-128"/>
              </a:rPr>
              <a:t>metadata content and format.</a:t>
            </a:r>
            <a:r>
              <a:rPr lang="en-US" sz="1200" b="0" kern="1200" baseline="0" dirty="0" smtClean="0">
                <a:solidFill>
                  <a:schemeClr val="tx1"/>
                </a:solidFill>
                <a:latin typeface="+mn-lt"/>
                <a:ea typeface="ＭＳ Ｐゴシック" charset="-128"/>
                <a:cs typeface="ＭＳ Ｐゴシック" charset="-128"/>
              </a:rPr>
              <a:t> First, we should define metadata. </a:t>
            </a:r>
            <a:r>
              <a:rPr lang="en-US" sz="1200" kern="1200" dirty="0" smtClean="0">
                <a:solidFill>
                  <a:schemeClr val="tx1"/>
                </a:solidFill>
                <a:latin typeface="+mn-lt"/>
                <a:ea typeface="ＭＳ Ｐゴシック" charset="-128"/>
                <a:cs typeface="ＭＳ Ｐゴシック" charset="-128"/>
              </a:rPr>
              <a:t>Metadata is data documentation. It includes contextual details</a:t>
            </a:r>
            <a:r>
              <a:rPr lang="en-US" sz="1200" kern="1200" baseline="0" dirty="0" smtClean="0">
                <a:solidFill>
                  <a:schemeClr val="tx1"/>
                </a:solidFill>
                <a:latin typeface="+mn-lt"/>
                <a:ea typeface="ＭＳ Ｐゴシック" charset="-128"/>
                <a:cs typeface="ＭＳ Ｐゴシック" charset="-128"/>
              </a:rPr>
              <a:t> about data collection and any information that is important for using and understanding the data. Examples of some of the many components of metadata are temporal and spatial details, instruments used, parameters, units, etcetera. </a:t>
            </a:r>
            <a:endParaRPr lang="en-US" sz="1200" kern="1200" dirty="0" smtClean="0">
              <a:solidFill>
                <a:schemeClr val="tx1"/>
              </a:solidFill>
              <a:latin typeface="+mn-lt"/>
              <a:ea typeface="ＭＳ Ｐゴシック" charset="-128"/>
              <a:cs typeface="ＭＳ Ｐゴシック"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19</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This section of the DMP should first describe how the metadata will be created or captured.</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 For instance, will field or lab notebooks be used to record critical information? Will instruments such as GPS units be implemented for data collection? Will metadata be saved automatically by the instrument you are using?</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Indicate what format,</a:t>
            </a:r>
            <a:r>
              <a:rPr lang="en-US" sz="1200" kern="1200" baseline="0" dirty="0" smtClean="0">
                <a:solidFill>
                  <a:schemeClr val="tx1"/>
                </a:solidFill>
                <a:latin typeface="+mn-lt"/>
                <a:ea typeface="ＭＳ Ｐゴシック" charset="-128"/>
                <a:cs typeface="ＭＳ Ｐゴシック" charset="-128"/>
              </a:rPr>
              <a:t> or metadata standard, </a:t>
            </a:r>
            <a:r>
              <a:rPr lang="en-US" sz="1200" kern="1200" dirty="0" smtClean="0">
                <a:solidFill>
                  <a:schemeClr val="tx1"/>
                </a:solidFill>
                <a:latin typeface="+mn-lt"/>
                <a:ea typeface="ＭＳ Ｐゴシック" charset="-128"/>
                <a:cs typeface="ＭＳ Ｐゴシック" charset="-128"/>
              </a:rPr>
              <a:t>will be used.  There are many different metadata standards available. Ask colleagues about what is commonly used in your discipline. Also, check with the repository or data center with which you plan to archive your data - many have metadata format requirements.   Justify the format you choose for your metadata, considering your research community, the data center you will use, and the nature of the project.</a:t>
            </a:r>
          </a:p>
          <a:p>
            <a:pPr>
              <a:buFontTx/>
              <a:buChar char="-"/>
            </a:pP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third section of a data management plan should describe policies for access, sharing, and reuse of your data.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What obligations do you have to share your data? Sharing requirements may come from your institution, your funder, or your professional society. There may also be legal obligations for sharing your data.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also describe the details of how you will share your data.  How long after collection will data be available? When will access be granted to interested users?  Who will have access to those data? How will they gain access?  Will the data collector, creator, or PI have exclusive rights to data for a certain period of time?</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Be sure to address any ethical or and privacy issues associated with your data. For example, If your data involves human subjects, endangered species, or locations of sensitive habitats, you may have special considerations for data sharing.</a:t>
            </a:r>
          </a:p>
          <a:p>
            <a:endParaRPr lang="en-US" sz="1100"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21</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Describe</a:t>
            </a:r>
            <a:r>
              <a:rPr lang="en-US" sz="1200" kern="1200" baseline="0" dirty="0" smtClean="0">
                <a:solidFill>
                  <a:schemeClr val="tx1"/>
                </a:solidFill>
                <a:latin typeface="+mn-lt"/>
                <a:ea typeface="ＭＳ Ｐゴシック" charset="-128"/>
                <a:cs typeface="ＭＳ Ｐゴシック" charset="-128"/>
              </a:rPr>
              <a:t> any </a:t>
            </a:r>
            <a:r>
              <a:rPr lang="en-US" sz="1200" kern="1200" dirty="0" smtClean="0">
                <a:solidFill>
                  <a:schemeClr val="tx1"/>
                </a:solidFill>
                <a:latin typeface="+mn-lt"/>
                <a:ea typeface="ＭＳ Ｐゴシック" charset="-128"/>
                <a:cs typeface="ＭＳ Ｐゴシック" charset="-128"/>
              </a:rPr>
              <a:t>intellectual property or copyright issues associated with your data.  Who owns the copyright to your data? Institutions and/or funding agencies often have a policy for intellectual property and copyright. There may be other considerations such as embargos on data due to patents, politics, or journal requirements.</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Be prepared to describe the intended future uses and users of your data. This helps determine the most appropriate data center to archive your data.</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also describe how your data should be cited when used. It is best to establish a persistent identifier or citation, such as a DOI, or digital object identifier.  Consult policies and options with the data archive you choose.</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22</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noProof="0" dirty="0"/>
              <a:t>Haga clic para modificar el estilo de título del patrón</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noProof="0" dirty="0"/>
              <a:t>Haga clic para editar el estilo de subtítulo del patrón</a:t>
            </a:r>
          </a:p>
        </p:txBody>
      </p:sp>
      <p:sp>
        <p:nvSpPr>
          <p:cNvPr id="4" name="Date Placeholder 3"/>
          <p:cNvSpPr>
            <a:spLocks noGrp="1"/>
          </p:cNvSpPr>
          <p:nvPr>
            <p:ph type="dt" sz="half" idx="10"/>
          </p:nvPr>
        </p:nvSpPr>
        <p:spPr/>
        <p:txBody>
          <a:bodyPr/>
          <a:lstStyle/>
          <a:p>
            <a:fld id="{69CAA762-8B9B-4E9E-9242-1A63E09582AC}" type="datetime1">
              <a:rPr lang="en-US" smtClean="0"/>
              <a:t>11/4/2019</a:t>
            </a:fld>
            <a:endParaRPr lang="en-US"/>
          </a:p>
        </p:txBody>
      </p:sp>
      <p:sp>
        <p:nvSpPr>
          <p:cNvPr id="6" name="Slide Number Placeholder 5"/>
          <p:cNvSpPr>
            <a:spLocks noGrp="1"/>
          </p:cNvSpPr>
          <p:nvPr>
            <p:ph type="sldNum" sz="quarter" idx="12"/>
          </p:nvPr>
        </p:nvSpPr>
        <p:spPr>
          <a:xfrm>
            <a:off x="7882128" y="6356350"/>
            <a:ext cx="633222" cy="365125"/>
          </a:xfrm>
        </p:spPr>
        <p:txBody>
          <a:bodyPr/>
          <a:lstStyle>
            <a:lvl1pPr>
              <a:defRPr sz="1800"/>
            </a:lvl1pPr>
          </a:lstStyle>
          <a:p>
            <a:fld id="{E632488C-DC10-4997-9506-1AB07A532E75}" type="slidenum">
              <a:rPr lang="en-US" smtClean="0"/>
              <a:pPr/>
              <a:t>‹Nº›</a:t>
            </a:fld>
            <a:endParaRPr lang="en-US" dirty="0"/>
          </a:p>
        </p:txBody>
      </p:sp>
      <p:cxnSp>
        <p:nvCxnSpPr>
          <p:cNvPr id="10" name="Conector recto 9">
            <a:extLst>
              <a:ext uri="{FF2B5EF4-FFF2-40B4-BE49-F238E27FC236}">
                <a16:creationId xmlns:a16="http://schemas.microsoft.com/office/drawing/2014/main" xmlns="" id="{2934FF12-274E-4678-8BB9-2C4D21A03174}"/>
              </a:ext>
            </a:extLst>
          </p:cNvPr>
          <p:cNvCxnSpPr/>
          <p:nvPr userDrawn="1"/>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Marcador de pie de página 4">
            <a:extLst>
              <a:ext uri="{FF2B5EF4-FFF2-40B4-BE49-F238E27FC236}">
                <a16:creationId xmlns:a16="http://schemas.microsoft.com/office/drawing/2014/main" xmlns="" id="{6335424A-82AF-44E0-9F40-CE8142FC561A}"/>
              </a:ext>
            </a:extLst>
          </p:cNvPr>
          <p:cNvSpPr>
            <a:spLocks noGrp="1"/>
          </p:cNvSpPr>
          <p:nvPr>
            <p:ph type="ftr" sz="quarter" idx="11"/>
          </p:nvPr>
        </p:nvSpPr>
        <p:spPr>
          <a:xfrm>
            <a:off x="3028950" y="6356351"/>
            <a:ext cx="4633722" cy="365125"/>
          </a:xfrm>
          <a:prstGeom prst="rect">
            <a:avLst/>
          </a:prstGeo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161750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62962" y="45720"/>
            <a:ext cx="8357583" cy="804672"/>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62962" y="1042417"/>
            <a:ext cx="8352388" cy="500176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1C6938E-4683-46A4-9B5E-18358A8B980A}" type="datetime1">
              <a:rPr lang="en-US" smtClean="0"/>
              <a:t>11/4/2019</a:t>
            </a:fld>
            <a:endParaRPr lang="en-US"/>
          </a:p>
        </p:txBody>
      </p:sp>
      <p:sp>
        <p:nvSpPr>
          <p:cNvPr id="6" name="Slide Number Placeholder 5"/>
          <p:cNvSpPr>
            <a:spLocks noGrp="1"/>
          </p:cNvSpPr>
          <p:nvPr>
            <p:ph type="sldNum" sz="quarter" idx="12"/>
          </p:nvPr>
        </p:nvSpPr>
        <p:spPr>
          <a:xfrm>
            <a:off x="7955279" y="6356351"/>
            <a:ext cx="565265" cy="365125"/>
          </a:xfrm>
        </p:spPr>
        <p:txBody>
          <a:bodyPr/>
          <a:lstStyle/>
          <a:p>
            <a:fld id="{E632488C-DC10-4997-9506-1AB07A532E75}" type="slidenum">
              <a:rPr lang="en-US" smtClean="0"/>
              <a:t>‹Nº›</a:t>
            </a:fld>
            <a:endParaRPr lang="en-US"/>
          </a:p>
        </p:txBody>
      </p:sp>
      <p:sp>
        <p:nvSpPr>
          <p:cNvPr id="7" name="Marcador de pie de página 4">
            <a:extLst>
              <a:ext uri="{FF2B5EF4-FFF2-40B4-BE49-F238E27FC236}">
                <a16:creationId xmlns:a16="http://schemas.microsoft.com/office/drawing/2014/main" xmlns="" id="{6335424A-82AF-44E0-9F40-CE8142FC561A}"/>
              </a:ext>
            </a:extLst>
          </p:cNvPr>
          <p:cNvSpPr>
            <a:spLocks noGrp="1"/>
          </p:cNvSpPr>
          <p:nvPr>
            <p:ph type="ftr" sz="quarter" idx="11"/>
          </p:nvPr>
        </p:nvSpPr>
        <p:spPr>
          <a:xfrm>
            <a:off x="3028950" y="6356351"/>
            <a:ext cx="4633722" cy="365125"/>
          </a:xfrm>
          <a:prstGeom prst="rect">
            <a:avLst/>
          </a:prstGeom>
        </p:spPr>
        <p:txBody>
          <a:bodyPr/>
          <a:lstStyle/>
          <a:p>
            <a:r>
              <a:rPr lang="en-US" dirty="0" smtClean="0"/>
              <a:t>M3.02 – Data Life Cycle                    Fernando Aguilar</a:t>
            </a:r>
            <a:endParaRPr lang="en-US" dirty="0"/>
          </a:p>
        </p:txBody>
      </p:sp>
    </p:spTree>
    <p:extLst>
      <p:ext uri="{BB962C8B-B14F-4D97-AF65-F5344CB8AC3E}">
        <p14:creationId xmlns:p14="http://schemas.microsoft.com/office/powerpoint/2010/main" val="27238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457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749" y="237744"/>
            <a:ext cx="8393796" cy="530352"/>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44854" y="1170433"/>
            <a:ext cx="8763755" cy="4898714"/>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9D3AED9E-31CF-4D9C-86D9-4276746109C6}" type="datetime1">
              <a:rPr lang="en-US" smtClean="0"/>
              <a:t>11/4/2019</a:t>
            </a:fld>
            <a:endParaRPr lang="en-US"/>
          </a:p>
        </p:txBody>
      </p:sp>
      <p:sp>
        <p:nvSpPr>
          <p:cNvPr id="6" name="Slide Number Placeholder 5"/>
          <p:cNvSpPr>
            <a:spLocks noGrp="1"/>
          </p:cNvSpPr>
          <p:nvPr>
            <p:ph type="sldNum" sz="quarter" idx="4"/>
          </p:nvPr>
        </p:nvSpPr>
        <p:spPr>
          <a:xfrm>
            <a:off x="7845551" y="6356351"/>
            <a:ext cx="674993" cy="365125"/>
          </a:xfrm>
          <a:prstGeom prst="rect">
            <a:avLst/>
          </a:prstGeom>
        </p:spPr>
        <p:txBody>
          <a:bodyPr vert="horz" lIns="91440" tIns="45720" rIns="91440" bIns="45720" rtlCol="0" anchor="ctr"/>
          <a:lstStyle>
            <a:lvl1pPr algn="r">
              <a:defRPr sz="1600" b="0">
                <a:solidFill>
                  <a:schemeClr val="tx1">
                    <a:tint val="75000"/>
                  </a:schemeClr>
                </a:solidFill>
              </a:defRPr>
            </a:lvl1pPr>
          </a:lstStyle>
          <a:p>
            <a:fld id="{E632488C-DC10-4997-9506-1AB07A532E75}" type="slidenum">
              <a:rPr lang="en-US" smtClean="0"/>
              <a:pPr/>
              <a:t>‹Nº›</a:t>
            </a:fld>
            <a:endParaRPr lang="en-US" dirty="0"/>
          </a:p>
        </p:txBody>
      </p:sp>
      <p:pic>
        <p:nvPicPr>
          <p:cNvPr id="10" name="Imagen 9"/>
          <p:cNvPicPr>
            <a:picLocks noChangeAspect="1"/>
          </p:cNvPicPr>
          <p:nvPr/>
        </p:nvPicPr>
        <p:blipFill>
          <a:blip r:embed="rId5"/>
          <a:stretch>
            <a:fillRect/>
          </a:stretch>
        </p:blipFill>
        <p:spPr>
          <a:xfrm>
            <a:off x="0" y="6205671"/>
            <a:ext cx="2975106" cy="652329"/>
          </a:xfrm>
          <a:prstGeom prst="rect">
            <a:avLst/>
          </a:prstGeom>
        </p:spPr>
      </p:pic>
      <p:cxnSp>
        <p:nvCxnSpPr>
          <p:cNvPr id="9" name="Conector recto 8">
            <a:extLst>
              <a:ext uri="{FF2B5EF4-FFF2-40B4-BE49-F238E27FC236}">
                <a16:creationId xmlns:a16="http://schemas.microsoft.com/office/drawing/2014/main" xmlns="" id="{14EBBC03-979D-4049-A092-45DE5892018A}"/>
              </a:ext>
            </a:extLst>
          </p:cNvPr>
          <p:cNvCxnSpPr/>
          <p:nvPr/>
        </p:nvCxnSpPr>
        <p:spPr>
          <a:xfrm>
            <a:off x="0" y="619048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xmlns="" id="{46072601-E48B-4DD0-BF4E-EFBDC6FBAC56}"/>
              </a:ext>
            </a:extLst>
          </p:cNvPr>
          <p:cNvCxnSpPr/>
          <p:nvPr/>
        </p:nvCxnSpPr>
        <p:spPr>
          <a:xfrm>
            <a:off x="0" y="8961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Marcador de pie de página 4">
            <a:extLst>
              <a:ext uri="{FF2B5EF4-FFF2-40B4-BE49-F238E27FC236}">
                <a16:creationId xmlns:a16="http://schemas.microsoft.com/office/drawing/2014/main" xmlns="" id="{6335424A-82AF-44E0-9F40-CE8142FC561A}"/>
              </a:ext>
            </a:extLst>
          </p:cNvPr>
          <p:cNvSpPr>
            <a:spLocks noGrp="1"/>
          </p:cNvSpPr>
          <p:nvPr>
            <p:ph type="ftr" sz="quarter" idx="3"/>
          </p:nvPr>
        </p:nvSpPr>
        <p:spPr>
          <a:xfrm>
            <a:off x="3028950" y="6356351"/>
            <a:ext cx="4633722" cy="365125"/>
          </a:xfrm>
          <a:prstGeom prst="rect">
            <a:avLst/>
          </a:prstGeom>
        </p:spPr>
        <p:txBody>
          <a:bodyPr/>
          <a:lstStyle>
            <a:lvl1pPr>
              <a:defRPr sz="1600"/>
            </a:lvl1pPr>
          </a:lstStyle>
          <a:p>
            <a:r>
              <a:rPr lang="en-US" dirty="0" smtClean="0"/>
              <a:t>M3.02 – Data Life Cycle                    Fernando Aguilar</a:t>
            </a:r>
            <a:endParaRPr lang="en-US" dirty="0"/>
          </a:p>
        </p:txBody>
      </p:sp>
    </p:spTree>
    <p:extLst>
      <p:ext uri="{BB962C8B-B14F-4D97-AF65-F5344CB8AC3E}">
        <p14:creationId xmlns:p14="http://schemas.microsoft.com/office/powerpoint/2010/main" val="7845527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c.europa.eu/research/participants/data/ref/h2020/grants_manual/hi/oa_pilot/h2020-hi-oa-data-mgt_en.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2share.eudat.eu/" TargetMode="External"/><Relationship Id="rId7" Type="http://schemas.openxmlformats.org/officeDocument/2006/relationships/hyperlink" Target="https://www.sciencematters.io/" TargetMode="External"/><Relationship Id="rId2" Type="http://schemas.openxmlformats.org/officeDocument/2006/relationships/hyperlink" Target="http://rd-alliance.github.io/metadata-directory/" TargetMode="External"/><Relationship Id="rId1" Type="http://schemas.openxmlformats.org/officeDocument/2006/relationships/slideLayout" Target="../slideLayouts/slideLayout2.xml"/><Relationship Id="rId6" Type="http://schemas.openxmlformats.org/officeDocument/2006/relationships/hyperlink" Target="https://dmponline.dcc.ac.uk/" TargetMode="External"/><Relationship Id="rId5" Type="http://schemas.openxmlformats.org/officeDocument/2006/relationships/hyperlink" Target="https://zenodo.org/" TargetMode="External"/><Relationship Id="rId4" Type="http://schemas.openxmlformats.org/officeDocument/2006/relationships/hyperlink" Target="https://www.re3data.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bioportal.bioontology.org/ontologies/SWE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RDA-DMP-Common/RDA-DMP-Common-Standard" TargetMode="External"/><Relationship Id="rId2" Type="http://schemas.openxmlformats.org/officeDocument/2006/relationships/hyperlink" Target="https://github.com/oblassers/dma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2999" y="1124530"/>
            <a:ext cx="7142747" cy="2387600"/>
          </a:xfrm>
        </p:spPr>
        <p:txBody>
          <a:bodyPr>
            <a:normAutofit/>
          </a:bodyPr>
          <a:lstStyle/>
          <a:p>
            <a:r>
              <a:rPr lang="es-ES" dirty="0" smtClean="0"/>
              <a:t>Data Management </a:t>
            </a:r>
            <a:r>
              <a:rPr lang="es-ES" dirty="0" err="1" smtClean="0"/>
              <a:t>Planning</a:t>
            </a:r>
            <a:endParaRPr lang="es-ES" dirty="0"/>
          </a:p>
        </p:txBody>
      </p:sp>
      <p:sp>
        <p:nvSpPr>
          <p:cNvPr id="3" name="Subtítulo 2"/>
          <p:cNvSpPr>
            <a:spLocks noGrp="1"/>
          </p:cNvSpPr>
          <p:nvPr>
            <p:ph type="subTitle" idx="1"/>
          </p:nvPr>
        </p:nvSpPr>
        <p:spPr/>
        <p:txBody>
          <a:bodyPr/>
          <a:lstStyle/>
          <a:p>
            <a:endParaRPr lang="es-ES" dirty="0"/>
          </a:p>
          <a:p>
            <a:r>
              <a:rPr lang="es-ES" dirty="0" smtClean="0"/>
              <a:t>Fernando Aguilar</a:t>
            </a:r>
            <a:endParaRPr lang="es-ES" dirty="0"/>
          </a:p>
        </p:txBody>
      </p:sp>
    </p:spTree>
    <p:extLst>
      <p:ext uri="{BB962C8B-B14F-4D97-AF65-F5344CB8AC3E}">
        <p14:creationId xmlns:p14="http://schemas.microsoft.com/office/powerpoint/2010/main" val="6179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Concepts (To be clear…)</a:t>
            </a:r>
            <a:endParaRPr lang="en-US" dirty="0"/>
          </a:p>
        </p:txBody>
      </p:sp>
      <p:sp>
        <p:nvSpPr>
          <p:cNvPr id="3" name="2 Marcador de contenido"/>
          <p:cNvSpPr>
            <a:spLocks noGrp="1"/>
          </p:cNvSpPr>
          <p:nvPr>
            <p:ph idx="1"/>
          </p:nvPr>
        </p:nvSpPr>
        <p:spPr/>
        <p:txBody>
          <a:bodyPr/>
          <a:lstStyle/>
          <a:p>
            <a:r>
              <a:rPr lang="en-US" b="1" dirty="0" smtClean="0"/>
              <a:t>Metadata</a:t>
            </a:r>
            <a:r>
              <a:rPr lang="en-US" dirty="0" smtClean="0"/>
              <a:t>: Data about data. Describes the context, the content and the structure of a dataset.</a:t>
            </a:r>
          </a:p>
          <a:p>
            <a:r>
              <a:rPr lang="en-US" b="1" dirty="0" smtClean="0"/>
              <a:t>Machine-actionable </a:t>
            </a:r>
            <a:r>
              <a:rPr lang="en-US" dirty="0" smtClean="0"/>
              <a:t>or</a:t>
            </a:r>
            <a:r>
              <a:rPr lang="en-US" b="1" dirty="0" smtClean="0"/>
              <a:t> Machine-readable</a:t>
            </a:r>
            <a:r>
              <a:rPr lang="en-US" dirty="0" smtClean="0"/>
              <a:t>: features that allows a software to automatize any action.</a:t>
            </a:r>
          </a:p>
          <a:p>
            <a:r>
              <a:rPr lang="en-US" b="1" dirty="0" smtClean="0"/>
              <a:t>FAIR</a:t>
            </a:r>
            <a:r>
              <a:rPr lang="en-US" dirty="0" smtClean="0"/>
              <a:t>: See next slide.</a:t>
            </a:r>
          </a:p>
          <a:p>
            <a:r>
              <a:rPr lang="en-US" b="1" dirty="0" smtClean="0"/>
              <a:t>DOI</a:t>
            </a:r>
            <a:r>
              <a:rPr lang="en-US" dirty="0" smtClean="0"/>
              <a:t> (Digital Object Identifier): implementation of a persistent identifier that can be assign to any digital object.</a:t>
            </a:r>
          </a:p>
          <a:p>
            <a:r>
              <a:rPr lang="en-US" b="1" dirty="0"/>
              <a:t>Ontology</a:t>
            </a:r>
            <a:r>
              <a:rPr lang="en-US" dirty="0"/>
              <a:t>: </a:t>
            </a:r>
            <a:r>
              <a:rPr lang="en-US" dirty="0" smtClean="0"/>
              <a:t>a </a:t>
            </a:r>
            <a:r>
              <a:rPr lang="en-US" dirty="0"/>
              <a:t>formal naming and definition of the types, properties, and interrelationships of the entities that really exist in a particular </a:t>
            </a:r>
            <a:r>
              <a:rPr lang="en-US" dirty="0" smtClean="0"/>
              <a:t>domain.</a:t>
            </a:r>
          </a:p>
          <a:p>
            <a:endParaRPr lang="en-US" dirty="0" smtClean="0"/>
          </a:p>
          <a:p>
            <a:r>
              <a:rPr lang="en-US" dirty="0" smtClean="0"/>
              <a:t>See European Commission H2020 DMP Guidelines:</a:t>
            </a:r>
          </a:p>
          <a:p>
            <a:pPr marL="0" indent="0">
              <a:buNone/>
            </a:pPr>
            <a:r>
              <a:rPr lang="en-US" dirty="0" smtClean="0">
                <a:hlinkClick r:id="rId2"/>
              </a:rPr>
              <a:t>http</a:t>
            </a:r>
            <a:r>
              <a:rPr lang="en-US" dirty="0">
                <a:hlinkClick r:id="rId2"/>
              </a:rPr>
              <a:t>://</a:t>
            </a:r>
            <a:r>
              <a:rPr lang="en-US" dirty="0" smtClean="0">
                <a:hlinkClick r:id="rId2"/>
              </a:rPr>
              <a:t>ec.europa.eu/research/participants/data/ref/h2020/grants_manual/hi/oa_pilot/h2020-hi-oa-data-mgt_en.pdf</a:t>
            </a:r>
            <a:endParaRPr lang="en-US" dirty="0" smtClean="0"/>
          </a:p>
          <a:p>
            <a:pPr marL="0" indent="0">
              <a:buNone/>
            </a:pPr>
            <a:endParaRPr lang="en-US" dirty="0" smtClean="0"/>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10</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51249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What is FAIR Data?</a:t>
            </a:r>
            <a:endParaRPr lang="en-US" dirty="0"/>
          </a:p>
        </p:txBody>
      </p:sp>
      <p:sp>
        <p:nvSpPr>
          <p:cNvPr id="3" name="2 Marcador de contenido"/>
          <p:cNvSpPr>
            <a:spLocks noGrp="1"/>
          </p:cNvSpPr>
          <p:nvPr>
            <p:ph idx="1"/>
          </p:nvPr>
        </p:nvSpPr>
        <p:spPr/>
        <p:txBody>
          <a:bodyPr/>
          <a:lstStyle/>
          <a:p>
            <a:r>
              <a:rPr lang="en-US" dirty="0"/>
              <a:t>FAIR Data aims to support existing communities in their attempts to enable valuable scientific data and knowledge to be published and </a:t>
            </a:r>
            <a:r>
              <a:rPr lang="en-US" dirty="0" smtClean="0"/>
              <a:t>utilized </a:t>
            </a:r>
            <a:r>
              <a:rPr lang="en-US" dirty="0"/>
              <a:t>in a ‘FAIR’ manner. </a:t>
            </a:r>
            <a:endParaRPr lang="en-US" dirty="0" smtClean="0"/>
          </a:p>
          <a:p>
            <a:r>
              <a:rPr lang="en-US" b="1" dirty="0" smtClean="0"/>
              <a:t>Findable</a:t>
            </a:r>
            <a:r>
              <a:rPr lang="en-US" dirty="0" smtClean="0"/>
              <a:t> </a:t>
            </a:r>
            <a:r>
              <a:rPr lang="en-US" dirty="0"/>
              <a:t>- (meta)data is uniquely and persistently identifiable. Should have basic machine readable descriptive metadata. </a:t>
            </a:r>
            <a:endParaRPr lang="en-US" dirty="0" smtClean="0"/>
          </a:p>
          <a:p>
            <a:r>
              <a:rPr lang="en-US" b="1" dirty="0" smtClean="0"/>
              <a:t>Accessible</a:t>
            </a:r>
            <a:r>
              <a:rPr lang="en-US" dirty="0" smtClean="0"/>
              <a:t> </a:t>
            </a:r>
            <a:r>
              <a:rPr lang="en-US" dirty="0"/>
              <a:t>- data is reachable and accessible by humans and machines using standard formats and protocols. </a:t>
            </a:r>
            <a:endParaRPr lang="en-US" dirty="0" smtClean="0"/>
          </a:p>
          <a:p>
            <a:r>
              <a:rPr lang="en-US" b="1" dirty="0" smtClean="0"/>
              <a:t>Interoperable</a:t>
            </a:r>
            <a:r>
              <a:rPr lang="en-US" dirty="0" smtClean="0"/>
              <a:t> </a:t>
            </a:r>
            <a:r>
              <a:rPr lang="en-US" dirty="0"/>
              <a:t>- (meta)data is machine readable and annotated with resolvable vocabularies/ontologies. </a:t>
            </a:r>
            <a:endParaRPr lang="en-US" dirty="0" smtClean="0"/>
          </a:p>
          <a:p>
            <a:r>
              <a:rPr lang="en-US" b="1" dirty="0" smtClean="0"/>
              <a:t>Reusable</a:t>
            </a:r>
            <a:r>
              <a:rPr lang="en-US" dirty="0" smtClean="0"/>
              <a:t> </a:t>
            </a:r>
            <a:r>
              <a:rPr lang="en-US" dirty="0"/>
              <a:t>- (meta)data is sufficiently well-described to allow (semi)automated integration with other compatible data sources</a:t>
            </a:r>
            <a:r>
              <a:rPr lang="en-US" dirty="0" smtClean="0"/>
              <a:t>.</a:t>
            </a:r>
          </a:p>
          <a:p>
            <a:r>
              <a:rPr lang="en-US" b="1" dirty="0" smtClean="0">
                <a:solidFill>
                  <a:srgbClr val="FF0000"/>
                </a:solidFill>
              </a:rPr>
              <a:t>Reproducible</a:t>
            </a:r>
            <a:r>
              <a:rPr lang="en-US" dirty="0">
                <a:solidFill>
                  <a:srgbClr val="FF0000"/>
                </a:solidFill>
              </a:rPr>
              <a:t> </a:t>
            </a:r>
            <a:r>
              <a:rPr lang="en-US" dirty="0" smtClean="0"/>
              <a:t>– Elements related to data are identified and relationships are well known (software, methods, related dataset, etc.).</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11</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22251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Implementation approach</a:t>
            </a:r>
            <a:endParaRPr lang="en-US" dirty="0"/>
          </a:p>
        </p:txBody>
      </p:sp>
      <p:sp>
        <p:nvSpPr>
          <p:cNvPr id="3" name="2 Marcador de contenido"/>
          <p:cNvSpPr>
            <a:spLocks noGrp="1"/>
          </p:cNvSpPr>
          <p:nvPr>
            <p:ph idx="1"/>
          </p:nvPr>
        </p:nvSpPr>
        <p:spPr/>
        <p:txBody>
          <a:bodyPr/>
          <a:lstStyle/>
          <a:p>
            <a:r>
              <a:rPr lang="en-US" b="1" dirty="0"/>
              <a:t>Findable</a:t>
            </a:r>
            <a:r>
              <a:rPr lang="en-US" dirty="0"/>
              <a:t> - standards for describing the dataset with the relevant metadata; </a:t>
            </a:r>
            <a:endParaRPr lang="en-US" dirty="0" smtClean="0"/>
          </a:p>
          <a:p>
            <a:r>
              <a:rPr lang="en-US" b="1" dirty="0" smtClean="0"/>
              <a:t>Accessible</a:t>
            </a:r>
            <a:r>
              <a:rPr lang="en-US" dirty="0" smtClean="0"/>
              <a:t> </a:t>
            </a:r>
            <a:r>
              <a:rPr lang="en-US" dirty="0"/>
              <a:t>- standards for represent and access the data according to the defined usage license; </a:t>
            </a:r>
            <a:endParaRPr lang="en-US" dirty="0" smtClean="0"/>
          </a:p>
          <a:p>
            <a:r>
              <a:rPr lang="en-US" b="1" dirty="0" smtClean="0"/>
              <a:t>Interoperable</a:t>
            </a:r>
            <a:r>
              <a:rPr lang="en-US" dirty="0" smtClean="0"/>
              <a:t> </a:t>
            </a:r>
            <a:r>
              <a:rPr lang="en-US" dirty="0"/>
              <a:t>- standards for machine readable descriptions of the (meta)data and (semantic)annotation; </a:t>
            </a:r>
            <a:endParaRPr lang="en-US" dirty="0" smtClean="0"/>
          </a:p>
          <a:p>
            <a:r>
              <a:rPr lang="en-US" b="1" dirty="0" smtClean="0"/>
              <a:t>Reusable</a:t>
            </a:r>
            <a:r>
              <a:rPr lang="en-US" dirty="0" smtClean="0"/>
              <a:t> </a:t>
            </a:r>
            <a:r>
              <a:rPr lang="en-US" dirty="0"/>
              <a:t>- standards for semantic annotation of the (meta)data supporting machine reasoning, and standards for defining data provenance and support citation; </a:t>
            </a:r>
            <a:endParaRPr lang="en-US" dirty="0" smtClean="0"/>
          </a:p>
          <a:p>
            <a:endParaRPr lang="en-US" dirty="0"/>
          </a:p>
          <a:p>
            <a:r>
              <a:rPr lang="en-US" dirty="0" smtClean="0"/>
              <a:t>The </a:t>
            </a:r>
            <a:r>
              <a:rPr lang="en-US" dirty="0"/>
              <a:t>standards include technologies (e.g., RDF, </a:t>
            </a:r>
            <a:r>
              <a:rPr lang="en-US" dirty="0" err="1"/>
              <a:t>nano</a:t>
            </a:r>
            <a:r>
              <a:rPr lang="en-US" dirty="0"/>
              <a:t> pub, JSON, OWL, etc.) as well as protocols and APIs.</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58447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DMPs in funding programs</a:t>
            </a:r>
            <a:endParaRPr lang="en-US" dirty="0"/>
          </a:p>
        </p:txBody>
      </p:sp>
      <p:sp>
        <p:nvSpPr>
          <p:cNvPr id="3" name="2 Marcador de contenido"/>
          <p:cNvSpPr>
            <a:spLocks noGrp="1"/>
          </p:cNvSpPr>
          <p:nvPr>
            <p:ph idx="1"/>
          </p:nvPr>
        </p:nvSpPr>
        <p:spPr/>
        <p:txBody>
          <a:bodyPr/>
          <a:lstStyle/>
          <a:p>
            <a:r>
              <a:rPr lang="en-US" dirty="0" smtClean="0"/>
              <a:t>NSF (National Science Foundation, US)</a:t>
            </a:r>
          </a:p>
          <a:p>
            <a:pPr marL="0" indent="0">
              <a:buNone/>
            </a:pPr>
            <a:endParaRPr lang="en-US" i="1" dirty="0" smtClean="0"/>
          </a:p>
          <a:p>
            <a:pPr marL="0" indent="0">
              <a:buNone/>
            </a:pPr>
            <a:r>
              <a:rPr lang="en-US" i="1" dirty="0" smtClean="0"/>
              <a:t>“Investigators are expected to share with other researchers, at no more than incremental cost and within a reasonable time, the primary data, samples, physical collections and other supporting materials created or gathered in the course of work under NSF grants”</a:t>
            </a:r>
          </a:p>
          <a:p>
            <a:endParaRPr lang="en-US" dirty="0" smtClean="0"/>
          </a:p>
          <a:p>
            <a:r>
              <a:rPr lang="en-US" dirty="0"/>
              <a:t>EC H2020:  The European Commission DMP approach is oriented to make the data generated by a funded project “FAIR” and to ensure that the new data will be available, under certain conditions, for other researchers or even citizens aiming to use it if the security or ethical aspects allow doing so. Templates provided include in many cases the description of the software used during the data life cycle, aiming to ensure also data reproducibility. </a:t>
            </a:r>
            <a:endParaRPr lang="en-US" dirty="0" smtClean="0"/>
          </a:p>
          <a:p>
            <a:pPr marL="0" indent="0">
              <a:buNone/>
            </a:pP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13</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12581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73736" y="1190283"/>
            <a:ext cx="8418471" cy="4737551"/>
          </a:xfrm>
        </p:spPr>
        <p:txBody>
          <a:bodyPr>
            <a:noAutofit/>
          </a:bodyPr>
          <a:lstStyle/>
          <a:p>
            <a:pPr marL="566928" indent="-457200">
              <a:buClr>
                <a:schemeClr val="accent1">
                  <a:lumMod val="75000"/>
                </a:schemeClr>
              </a:buClr>
              <a:buSzPct val="100000"/>
              <a:buFont typeface="+mj-lt"/>
              <a:buAutoNum type="arabicPeriod"/>
            </a:pPr>
            <a:r>
              <a:rPr lang="en-US" dirty="0" smtClean="0">
                <a:ea typeface="ＭＳ Ｐゴシック" pitchFamily="34" charset="-128"/>
              </a:rPr>
              <a:t>Information about data &amp; data format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Metadata content and format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Policies for access, sharing and re-use</a:t>
            </a:r>
          </a:p>
          <a:p>
            <a:pPr marL="566928" indent="-457200">
              <a:buClr>
                <a:schemeClr val="accent1">
                  <a:lumMod val="75000"/>
                </a:schemeClr>
              </a:buClr>
              <a:buSzPct val="100000"/>
              <a:buFont typeface="+mj-lt"/>
              <a:buAutoNum type="arabicPeriod"/>
            </a:pPr>
            <a:r>
              <a:rPr lang="en-US" dirty="0" smtClean="0">
                <a:ea typeface="ＭＳ Ｐゴシック" pitchFamily="34" charset="-128"/>
              </a:rPr>
              <a:t>Long-term storage and data management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Budget</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137160"/>
            <a:ext cx="9144000" cy="701018"/>
          </a:xfrm>
        </p:spPr>
        <p:txBody>
          <a:bodyPr>
            <a:normAutofit/>
          </a:bodyPr>
          <a:lstStyle/>
          <a:p>
            <a:r>
              <a:rPr lang="en-US" dirty="0" smtClean="0">
                <a:ea typeface="ＭＳ Ｐゴシック" pitchFamily="34" charset="-128"/>
              </a:rPr>
              <a:t>Components of a </a:t>
            </a:r>
            <a:r>
              <a:rPr lang="en-US" dirty="0">
                <a:ea typeface="ＭＳ Ｐゴシック" pitchFamily="34" charset="-128"/>
              </a:rPr>
              <a:t>G</a:t>
            </a:r>
            <a:r>
              <a:rPr lang="en-US" dirty="0" smtClean="0">
                <a:ea typeface="ＭＳ Ｐゴシック" pitchFamily="34" charset="-128"/>
              </a:rPr>
              <a:t>eneral DMP</a:t>
            </a:r>
          </a:p>
        </p:txBody>
      </p:sp>
    </p:spTree>
    <p:extLst>
      <p:ext uri="{BB962C8B-B14F-4D97-AF65-F5344CB8AC3E}">
        <p14:creationId xmlns:p14="http://schemas.microsoft.com/office/powerpoint/2010/main" val="3554320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1.1  Description of data to be produced</a:t>
            </a:r>
          </a:p>
          <a:p>
            <a:pPr marL="1314450" lvl="2" indent="-514350">
              <a:buClr>
                <a:schemeClr val="accent1">
                  <a:lumMod val="75000"/>
                </a:schemeClr>
              </a:buClr>
            </a:pPr>
            <a:r>
              <a:rPr lang="en-US" sz="2000" dirty="0" smtClean="0">
                <a:cs typeface="ＭＳ Ｐゴシック" charset="-128"/>
              </a:rPr>
              <a:t>Experimental</a:t>
            </a:r>
          </a:p>
          <a:p>
            <a:pPr marL="1314450" lvl="2" indent="-514350">
              <a:buClr>
                <a:schemeClr val="accent1">
                  <a:lumMod val="75000"/>
                </a:schemeClr>
              </a:buClr>
            </a:pPr>
            <a:r>
              <a:rPr lang="en-US" sz="2000" dirty="0" smtClean="0">
                <a:cs typeface="ＭＳ Ｐゴシック" charset="-128"/>
              </a:rPr>
              <a:t>Observational</a:t>
            </a:r>
          </a:p>
          <a:p>
            <a:pPr marL="1314450" lvl="2" indent="-514350">
              <a:buClr>
                <a:schemeClr val="accent1">
                  <a:lumMod val="75000"/>
                </a:schemeClr>
              </a:buClr>
            </a:pPr>
            <a:r>
              <a:rPr lang="en-US" sz="2000" dirty="0" smtClean="0">
                <a:cs typeface="ＭＳ Ｐゴシック" charset="-128"/>
              </a:rPr>
              <a:t>Raw or derived</a:t>
            </a:r>
          </a:p>
          <a:p>
            <a:pPr marL="1314450" lvl="2" indent="-514350">
              <a:buClr>
                <a:schemeClr val="accent1">
                  <a:lumMod val="75000"/>
                </a:schemeClr>
              </a:buClr>
            </a:pPr>
            <a:r>
              <a:rPr lang="en-US" sz="2000" dirty="0" smtClean="0">
                <a:cs typeface="ＭＳ Ｐゴシック" charset="-128"/>
              </a:rPr>
              <a:t>Physical collections</a:t>
            </a:r>
          </a:p>
          <a:p>
            <a:pPr marL="1314450" lvl="2" indent="-514350">
              <a:buClr>
                <a:schemeClr val="accent1">
                  <a:lumMod val="75000"/>
                </a:schemeClr>
              </a:buClr>
            </a:pPr>
            <a:r>
              <a:rPr lang="en-US" sz="2000" dirty="0" smtClean="0">
                <a:cs typeface="ＭＳ Ｐゴシック" charset="-128"/>
              </a:rPr>
              <a:t>Models and their outputs</a:t>
            </a:r>
          </a:p>
          <a:p>
            <a:pPr marL="1314450" lvl="2" indent="-514350">
              <a:buClr>
                <a:schemeClr val="accent1">
                  <a:lumMod val="75000"/>
                </a:schemeClr>
              </a:buClr>
            </a:pPr>
            <a:r>
              <a:rPr lang="en-US" sz="2000" dirty="0" smtClean="0">
                <a:cs typeface="ＭＳ Ｐゴシック" charset="-128"/>
              </a:rPr>
              <a:t>Simulation outputs</a:t>
            </a:r>
          </a:p>
          <a:p>
            <a:pPr marL="1314450" lvl="2" indent="-514350">
              <a:buClr>
                <a:schemeClr val="accent1">
                  <a:lumMod val="75000"/>
                </a:schemeClr>
              </a:buClr>
            </a:pPr>
            <a:r>
              <a:rPr lang="en-US" sz="2000" dirty="0" smtClean="0">
                <a:cs typeface="ＭＳ Ｐゴシック" charset="-128"/>
              </a:rPr>
              <a:t>Curriculum materials</a:t>
            </a:r>
          </a:p>
          <a:p>
            <a:pPr marL="1314450" lvl="2" indent="-514350">
              <a:buClr>
                <a:schemeClr val="accent1">
                  <a:lumMod val="75000"/>
                </a:schemeClr>
              </a:buClr>
            </a:pPr>
            <a:r>
              <a:rPr lang="en-US" sz="2000" dirty="0" smtClean="0">
                <a:cs typeface="ＭＳ Ｐゴシック" charset="-128"/>
              </a:rPr>
              <a:t>Software</a:t>
            </a:r>
          </a:p>
          <a:p>
            <a:pPr marL="1314450" lvl="2" indent="-514350">
              <a:buClr>
                <a:srgbClr val="177F8A"/>
              </a:buClr>
              <a:buSzPct val="90000"/>
            </a:pPr>
            <a:r>
              <a:rPr lang="en-US" sz="2000" dirty="0" smtClean="0">
                <a:cs typeface="ＭＳ Ｐゴシック" charset="-128"/>
              </a:rPr>
              <a:t>Images</a:t>
            </a:r>
          </a:p>
          <a:p>
            <a:pPr marL="1314450" lvl="2" indent="-514350">
              <a:buClr>
                <a:srgbClr val="177F8A"/>
              </a:buClr>
              <a:buSzPct val="90000"/>
            </a:pPr>
            <a:r>
              <a:rPr lang="en-US" sz="2000" dirty="0" smtClean="0">
                <a:cs typeface="ＭＳ Ｐゴシック" charset="-128"/>
              </a:rPr>
              <a:t>Etc…</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141794"/>
            <a:ext cx="9144000" cy="701018"/>
          </a:xfrm>
        </p:spPr>
        <p:txBody>
          <a:bodyPr>
            <a:normAutofit/>
          </a:bodyPr>
          <a:lstStyle/>
          <a:p>
            <a:r>
              <a:rPr lang="en-US" dirty="0" smtClean="0">
                <a:ea typeface="ＭＳ Ｐゴシック" pitchFamily="34" charset="-128"/>
              </a:rPr>
              <a:t>1. Information About Data &amp; Data Format</a:t>
            </a:r>
          </a:p>
        </p:txBody>
      </p:sp>
      <p:pic>
        <p:nvPicPr>
          <p:cNvPr id="4098" name="Picture 2" descr="C:\Users\Quercus2\Desktop\5133538450_0bb0dd344b_m.jpg"/>
          <p:cNvPicPr>
            <a:picLocks noChangeAspect="1" noChangeArrowheads="1"/>
          </p:cNvPicPr>
          <p:nvPr/>
        </p:nvPicPr>
        <p:blipFill>
          <a:blip r:embed="rId3"/>
          <a:srcRect/>
          <a:stretch>
            <a:fillRect/>
          </a:stretch>
        </p:blipFill>
        <p:spPr bwMode="auto">
          <a:xfrm>
            <a:off x="5414525" y="2306802"/>
            <a:ext cx="2667000" cy="3048000"/>
          </a:xfrm>
          <a:prstGeom prst="rect">
            <a:avLst/>
          </a:prstGeom>
          <a:noFill/>
        </p:spPr>
      </p:pic>
      <p:sp>
        <p:nvSpPr>
          <p:cNvPr id="6" name="TextBox 5"/>
          <p:cNvSpPr txBox="1"/>
          <p:nvPr/>
        </p:nvSpPr>
        <p:spPr>
          <a:xfrm rot="16200000">
            <a:off x="6830315" y="3977535"/>
            <a:ext cx="2676102" cy="230832"/>
          </a:xfrm>
          <a:prstGeom prst="rect">
            <a:avLst/>
          </a:prstGeom>
          <a:noFill/>
        </p:spPr>
        <p:txBody>
          <a:bodyPr wrap="square" rtlCol="0">
            <a:spAutoFit/>
          </a:bodyPr>
          <a:lstStyle/>
          <a:p>
            <a:r>
              <a:rPr lang="en-US" sz="900" dirty="0" smtClean="0">
                <a:solidFill>
                  <a:schemeClr val="bg1">
                    <a:lumMod val="75000"/>
                  </a:schemeClr>
                </a:solidFill>
              </a:rPr>
              <a:t>CC image by Jeffery </a:t>
            </a:r>
            <a:r>
              <a:rPr lang="en-US" sz="900" dirty="0" err="1" smtClean="0">
                <a:solidFill>
                  <a:schemeClr val="bg1">
                    <a:lumMod val="75000"/>
                  </a:schemeClr>
                </a:solidFill>
              </a:rPr>
              <a:t>Beall</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7"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832" y="5431002"/>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388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1.2  How data will be acquired</a:t>
            </a:r>
          </a:p>
          <a:p>
            <a:pPr marL="1314450" lvl="2" indent="-514350">
              <a:buClr>
                <a:schemeClr val="accent1">
                  <a:lumMod val="75000"/>
                </a:schemeClr>
              </a:buClr>
            </a:pPr>
            <a:r>
              <a:rPr lang="en-US" sz="2000" dirty="0" smtClean="0">
                <a:cs typeface="ＭＳ Ｐゴシック" charset="-128"/>
              </a:rPr>
              <a:t>When?</a:t>
            </a:r>
          </a:p>
          <a:p>
            <a:pPr marL="1314450" lvl="2" indent="-514350">
              <a:buClr>
                <a:schemeClr val="accent1">
                  <a:lumMod val="75000"/>
                </a:schemeClr>
              </a:buClr>
            </a:pPr>
            <a:r>
              <a:rPr lang="en-US" sz="2000" dirty="0" smtClean="0">
                <a:cs typeface="ＭＳ Ｐゴシック" charset="-128"/>
              </a:rPr>
              <a:t>Where?</a:t>
            </a:r>
          </a:p>
          <a:p>
            <a:pPr marL="1314450" lvl="2" indent="-514350">
              <a:buNone/>
            </a:pPr>
            <a:endParaRPr lang="en-US" sz="2400" dirty="0" smtClean="0">
              <a:cs typeface="ＭＳ Ｐゴシック" charset="-128"/>
            </a:endParaRPr>
          </a:p>
          <a:p>
            <a:pPr marL="514350" indent="-514350">
              <a:buNone/>
            </a:pPr>
            <a:r>
              <a:rPr lang="en-US" dirty="0" smtClean="0">
                <a:ea typeface="ＭＳ Ｐゴシック" charset="-128"/>
                <a:cs typeface="ＭＳ Ｐゴシック" charset="-128"/>
              </a:rPr>
              <a:t>1.3  How data will be processed</a:t>
            </a:r>
          </a:p>
          <a:p>
            <a:pPr marL="1314450" lvl="2" indent="-514350">
              <a:buClr>
                <a:schemeClr val="accent1">
                  <a:lumMod val="75000"/>
                </a:schemeClr>
              </a:buClr>
            </a:pPr>
            <a:r>
              <a:rPr lang="en-US" sz="2000" dirty="0" smtClean="0">
                <a:cs typeface="ＭＳ Ｐゴシック" charset="-128"/>
              </a:rPr>
              <a:t>Software used</a:t>
            </a:r>
          </a:p>
          <a:p>
            <a:pPr marL="1314450" lvl="2" indent="-514350">
              <a:buClr>
                <a:schemeClr val="accent1">
                  <a:lumMod val="75000"/>
                </a:schemeClr>
              </a:buClr>
            </a:pPr>
            <a:r>
              <a:rPr lang="en-US" sz="2000" dirty="0" smtClean="0">
                <a:cs typeface="ＭＳ Ｐゴシック" charset="-128"/>
              </a:rPr>
              <a:t>Algorithms</a:t>
            </a:r>
          </a:p>
          <a:p>
            <a:pPr marL="1314450" lvl="2" indent="-514350">
              <a:buClr>
                <a:schemeClr val="accent1">
                  <a:lumMod val="75000"/>
                </a:schemeClr>
              </a:buClr>
            </a:pPr>
            <a:r>
              <a:rPr lang="en-US" sz="2000" dirty="0" smtClean="0">
                <a:cs typeface="ＭＳ Ｐゴシック" charset="-128"/>
              </a:rPr>
              <a:t>Workflows</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169226"/>
            <a:ext cx="9144000" cy="701018"/>
          </a:xfrm>
        </p:spPr>
        <p:txBody>
          <a:bodyPr>
            <a:normAutofit/>
          </a:bodyPr>
          <a:lstStyle/>
          <a:p>
            <a:r>
              <a:rPr lang="en-US" dirty="0" smtClean="0">
                <a:ea typeface="ＭＳ Ｐゴシック" pitchFamily="34" charset="-128"/>
              </a:rPr>
              <a:t>1. Information About Data &amp; Data Format</a:t>
            </a:r>
          </a:p>
        </p:txBody>
      </p:sp>
      <p:pic>
        <p:nvPicPr>
          <p:cNvPr id="1026" name="Picture 2" descr="C:\Users\Quercus2\Desktop\2514697398_15a7e3f476_m.jpg"/>
          <p:cNvPicPr>
            <a:picLocks noChangeAspect="1" noChangeArrowheads="1"/>
          </p:cNvPicPr>
          <p:nvPr/>
        </p:nvPicPr>
        <p:blipFill>
          <a:blip r:embed="rId3"/>
          <a:srcRect/>
          <a:stretch>
            <a:fillRect/>
          </a:stretch>
        </p:blipFill>
        <p:spPr bwMode="auto">
          <a:xfrm>
            <a:off x="5219700" y="2701925"/>
            <a:ext cx="3048000" cy="1714500"/>
          </a:xfrm>
          <a:prstGeom prst="rect">
            <a:avLst/>
          </a:prstGeom>
          <a:noFill/>
        </p:spPr>
      </p:pic>
      <p:sp>
        <p:nvSpPr>
          <p:cNvPr id="7" name="TextBox 6"/>
          <p:cNvSpPr txBox="1"/>
          <p:nvPr/>
        </p:nvSpPr>
        <p:spPr>
          <a:xfrm rot="16200000">
            <a:off x="7076215" y="2998483"/>
            <a:ext cx="2676102" cy="369332"/>
          </a:xfrm>
          <a:prstGeom prst="rect">
            <a:avLst/>
          </a:prstGeom>
          <a:noFill/>
        </p:spPr>
        <p:txBody>
          <a:bodyPr wrap="square" rtlCol="0">
            <a:spAutoFit/>
          </a:bodyPr>
          <a:lstStyle/>
          <a:p>
            <a:r>
              <a:rPr lang="en-US" sz="900" dirty="0" smtClean="0">
                <a:solidFill>
                  <a:schemeClr val="bg1">
                    <a:lumMod val="75000"/>
                  </a:schemeClr>
                </a:solidFill>
              </a:rPr>
              <a:t>CC image by Ryan </a:t>
            </a:r>
            <a:r>
              <a:rPr lang="en-US" sz="900" dirty="0" err="1" smtClean="0">
                <a:solidFill>
                  <a:schemeClr val="bg1">
                    <a:lumMod val="75000"/>
                  </a:schemeClr>
                </a:solidFill>
              </a:rPr>
              <a:t>Sandridge</a:t>
            </a:r>
            <a:r>
              <a:rPr lang="en-US" sz="900" dirty="0" smtClean="0">
                <a:solidFill>
                  <a:schemeClr val="bg1">
                    <a:lumMod val="75000"/>
                  </a:schemeClr>
                </a:solidFill>
              </a:rPr>
              <a:t>  on </a:t>
            </a:r>
          </a:p>
          <a:p>
            <a:r>
              <a:rPr lang="en-US" sz="900" dirty="0" smtClean="0">
                <a:solidFill>
                  <a:schemeClr val="bg1">
                    <a:lumMod val="75000"/>
                  </a:schemeClr>
                </a:solidFill>
              </a:rPr>
              <a:t>Flickr</a:t>
            </a:r>
            <a:endParaRPr lang="en-US" sz="900" dirty="0">
              <a:solidFill>
                <a:schemeClr val="bg1">
                  <a:lumMod val="75000"/>
                </a:schemeClr>
              </a:solidFill>
            </a:endParaRPr>
          </a:p>
        </p:txBody>
      </p:sp>
    </p:spTree>
    <p:extLst>
      <p:ext uri="{BB962C8B-B14F-4D97-AF65-F5344CB8AC3E}">
        <p14:creationId xmlns:p14="http://schemas.microsoft.com/office/powerpoint/2010/main" val="1699085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1.4  File formats</a:t>
            </a:r>
          </a:p>
          <a:p>
            <a:pPr marL="1314450" lvl="2" indent="-514350">
              <a:buClr>
                <a:schemeClr val="accent1">
                  <a:lumMod val="75000"/>
                </a:schemeClr>
              </a:buClr>
            </a:pPr>
            <a:r>
              <a:rPr lang="en-US" sz="2000" dirty="0" smtClean="0">
                <a:cs typeface="ＭＳ Ｐゴシック" charset="-128"/>
              </a:rPr>
              <a:t>Justification</a:t>
            </a:r>
          </a:p>
          <a:p>
            <a:pPr marL="1314450" lvl="2" indent="-514350">
              <a:buClr>
                <a:schemeClr val="accent1">
                  <a:lumMod val="75000"/>
                </a:schemeClr>
              </a:buClr>
            </a:pPr>
            <a:r>
              <a:rPr lang="en-US" sz="2000" dirty="0" smtClean="0">
                <a:cs typeface="ＭＳ Ｐゴシック" charset="-128"/>
              </a:rPr>
              <a:t>Naming conventions</a:t>
            </a:r>
          </a:p>
          <a:p>
            <a:pPr marL="1314450" lvl="2" indent="-514350">
              <a:buNone/>
            </a:pPr>
            <a:endParaRPr lang="en-US" sz="2400" dirty="0" smtClean="0">
              <a:cs typeface="ＭＳ Ｐゴシック" charset="-128"/>
            </a:endParaRPr>
          </a:p>
          <a:p>
            <a:pPr marL="514350" indent="-514350">
              <a:buNone/>
            </a:pPr>
            <a:r>
              <a:rPr lang="en-US" dirty="0" smtClean="0">
                <a:ea typeface="ＭＳ Ｐゴシック" charset="-128"/>
                <a:cs typeface="ＭＳ Ｐゴシック" charset="-128"/>
              </a:rPr>
              <a:t>1.5  Quality assurance &amp; control during </a:t>
            </a:r>
          </a:p>
          <a:p>
            <a:pPr marL="514350" indent="-514350">
              <a:buNone/>
            </a:pPr>
            <a:r>
              <a:rPr lang="en-US" dirty="0" smtClean="0">
                <a:ea typeface="ＭＳ Ｐゴシック" charset="-128"/>
                <a:cs typeface="ＭＳ Ｐゴシック" charset="-128"/>
              </a:rPr>
              <a:t>        sample  collection, analysis, and </a:t>
            </a:r>
          </a:p>
          <a:p>
            <a:pPr marL="514350" indent="-514350">
              <a:buNone/>
            </a:pPr>
            <a:r>
              <a:rPr lang="en-US" dirty="0" smtClean="0">
                <a:ea typeface="ＭＳ Ｐゴシック" charset="-128"/>
                <a:cs typeface="ＭＳ Ｐゴシック" charset="-128"/>
              </a:rPr>
              <a:t>        processing</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73152"/>
            <a:ext cx="9144000" cy="701018"/>
          </a:xfrm>
        </p:spPr>
        <p:txBody>
          <a:bodyPr>
            <a:normAutofit/>
          </a:bodyPr>
          <a:lstStyle/>
          <a:p>
            <a:r>
              <a:rPr lang="en-US" dirty="0" smtClean="0">
                <a:ea typeface="ＭＳ Ｐゴシック" pitchFamily="34" charset="-128"/>
              </a:rPr>
              <a:t>1. Information About Data &amp; Data Format</a:t>
            </a:r>
          </a:p>
        </p:txBody>
      </p:sp>
      <p:pic>
        <p:nvPicPr>
          <p:cNvPr id="2050" name="Picture 2" descr="C:\Users\Quercus2\Desktop\3266013003_c9f9e02951_m.jpg"/>
          <p:cNvPicPr>
            <a:picLocks noChangeAspect="1" noChangeArrowheads="1"/>
          </p:cNvPicPr>
          <p:nvPr/>
        </p:nvPicPr>
        <p:blipFill>
          <a:blip r:embed="rId3"/>
          <a:srcRect/>
          <a:stretch>
            <a:fillRect/>
          </a:stretch>
        </p:blipFill>
        <p:spPr bwMode="auto">
          <a:xfrm>
            <a:off x="5857221" y="1765738"/>
            <a:ext cx="2238703" cy="3358055"/>
          </a:xfrm>
          <a:prstGeom prst="rect">
            <a:avLst/>
          </a:prstGeom>
          <a:noFill/>
        </p:spPr>
      </p:pic>
      <p:sp>
        <p:nvSpPr>
          <p:cNvPr id="6" name="TextBox 5"/>
          <p:cNvSpPr txBox="1"/>
          <p:nvPr/>
        </p:nvSpPr>
        <p:spPr>
          <a:xfrm rot="16200000">
            <a:off x="6835109" y="3765342"/>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Artform</a:t>
            </a:r>
            <a:r>
              <a:rPr lang="en-US" sz="900" dirty="0" smtClean="0">
                <a:solidFill>
                  <a:schemeClr val="bg1">
                    <a:lumMod val="75000"/>
                  </a:schemeClr>
                </a:solidFill>
              </a:rPr>
              <a:t> Canada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extLst>
      <p:ext uri="{BB962C8B-B14F-4D97-AF65-F5344CB8AC3E}">
        <p14:creationId xmlns:p14="http://schemas.microsoft.com/office/powerpoint/2010/main" val="660097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1.6  Existing data</a:t>
            </a:r>
          </a:p>
          <a:p>
            <a:pPr marL="1314450" lvl="2" indent="-514350">
              <a:buClr>
                <a:schemeClr val="accent1">
                  <a:lumMod val="75000"/>
                </a:schemeClr>
              </a:buClr>
            </a:pPr>
            <a:r>
              <a:rPr lang="en-US" sz="2000" dirty="0" smtClean="0">
                <a:cs typeface="ＭＳ Ｐゴシック" charset="-128"/>
              </a:rPr>
              <a:t>If existing data are used, what are their origins?</a:t>
            </a:r>
          </a:p>
          <a:p>
            <a:pPr marL="1314450" lvl="2" indent="-514350">
              <a:buClr>
                <a:schemeClr val="accent1">
                  <a:lumMod val="75000"/>
                </a:schemeClr>
              </a:buClr>
            </a:pPr>
            <a:r>
              <a:rPr lang="en-US" sz="2000" dirty="0" smtClean="0">
                <a:cs typeface="ＭＳ Ｐゴシック" charset="-128"/>
              </a:rPr>
              <a:t>Will your data be combined with existing data?</a:t>
            </a:r>
          </a:p>
          <a:p>
            <a:pPr marL="1314450" lvl="2" indent="-514350">
              <a:buClr>
                <a:schemeClr val="accent1">
                  <a:lumMod val="75000"/>
                </a:schemeClr>
              </a:buClr>
            </a:pPr>
            <a:r>
              <a:rPr lang="en-US" sz="2000" dirty="0" smtClean="0">
                <a:cs typeface="ＭＳ Ｐゴシック" charset="-128"/>
              </a:rPr>
              <a:t>What is the relationship between your data and existing data?</a:t>
            </a:r>
          </a:p>
          <a:p>
            <a:pPr marL="514350" indent="-514350">
              <a:buNone/>
            </a:pPr>
            <a:r>
              <a:rPr lang="en-US" dirty="0" smtClean="0">
                <a:ea typeface="ＭＳ Ｐゴシック" charset="-128"/>
                <a:cs typeface="ＭＳ Ｐゴシック" charset="-128"/>
              </a:rPr>
              <a:t>1.7  How data will be managed in short-term</a:t>
            </a:r>
          </a:p>
          <a:p>
            <a:pPr marL="1314450" lvl="2" indent="-514350">
              <a:buClr>
                <a:schemeClr val="accent1">
                  <a:lumMod val="75000"/>
                </a:schemeClr>
              </a:buClr>
            </a:pPr>
            <a:r>
              <a:rPr lang="en-US" sz="2000" dirty="0" smtClean="0">
                <a:cs typeface="ＭＳ Ｐゴシック" charset="-128"/>
              </a:rPr>
              <a:t>Version control</a:t>
            </a:r>
          </a:p>
          <a:p>
            <a:pPr marL="1314450" lvl="2" indent="-514350">
              <a:buClr>
                <a:schemeClr val="accent1">
                  <a:lumMod val="75000"/>
                </a:schemeClr>
              </a:buClr>
            </a:pPr>
            <a:r>
              <a:rPr lang="en-US" sz="2000" dirty="0" smtClean="0">
                <a:cs typeface="ＭＳ Ｐゴシック" charset="-128"/>
              </a:rPr>
              <a:t>Backing up</a:t>
            </a:r>
          </a:p>
          <a:p>
            <a:pPr marL="1314450" lvl="2" indent="-514350">
              <a:buClr>
                <a:schemeClr val="accent1">
                  <a:lumMod val="75000"/>
                </a:schemeClr>
              </a:buClr>
            </a:pPr>
            <a:r>
              <a:rPr lang="en-US" sz="2000" dirty="0" smtClean="0">
                <a:cs typeface="ＭＳ Ｐゴシック" charset="-128"/>
              </a:rPr>
              <a:t>Security &amp; protection</a:t>
            </a:r>
          </a:p>
          <a:p>
            <a:pPr marL="1314450" lvl="2" indent="-514350">
              <a:buClr>
                <a:schemeClr val="accent1">
                  <a:lumMod val="75000"/>
                </a:schemeClr>
              </a:buClr>
            </a:pPr>
            <a:r>
              <a:rPr lang="en-US" sz="2000" dirty="0" smtClean="0">
                <a:cs typeface="ＭＳ Ｐゴシック" charset="-128"/>
              </a:rPr>
              <a:t>Who will be responsible</a:t>
            </a:r>
            <a:endParaRPr lang="en-US" sz="2400" dirty="0" smtClean="0">
              <a:cs typeface="ＭＳ Ｐゴシック"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160082"/>
            <a:ext cx="9144000" cy="701018"/>
          </a:xfrm>
        </p:spPr>
        <p:txBody>
          <a:bodyPr>
            <a:normAutofit/>
          </a:bodyPr>
          <a:lstStyle/>
          <a:p>
            <a:r>
              <a:rPr lang="en-US" dirty="0" smtClean="0">
                <a:ea typeface="ＭＳ Ｐゴシック" pitchFamily="34" charset="-128"/>
              </a:rPr>
              <a:t>1. Information About Data &amp; Data Format</a:t>
            </a:r>
          </a:p>
        </p:txBody>
      </p:sp>
    </p:spTree>
    <p:extLst>
      <p:ext uri="{BB962C8B-B14F-4D97-AF65-F5344CB8AC3E}">
        <p14:creationId xmlns:p14="http://schemas.microsoft.com/office/powerpoint/2010/main" val="238517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r>
              <a:rPr lang="en-US" b="1" dirty="0" smtClean="0">
                <a:ea typeface="ＭＳ Ｐゴシック" pitchFamily="34" charset="-128"/>
              </a:rPr>
              <a:t>Metadata defined: </a:t>
            </a:r>
          </a:p>
          <a:p>
            <a:pPr>
              <a:buClr>
                <a:schemeClr val="accent1">
                  <a:lumMod val="75000"/>
                </a:schemeClr>
              </a:buClr>
              <a:buSzPct val="95000"/>
            </a:pPr>
            <a:r>
              <a:rPr lang="en-US" dirty="0" smtClean="0">
                <a:ea typeface="ＭＳ Ｐゴシック" pitchFamily="34" charset="-128"/>
              </a:rPr>
              <a:t>Documentation and reporting of data</a:t>
            </a:r>
          </a:p>
          <a:p>
            <a:pPr>
              <a:buClr>
                <a:schemeClr val="accent1">
                  <a:lumMod val="75000"/>
                </a:schemeClr>
              </a:buClr>
              <a:buSzPct val="95000"/>
            </a:pPr>
            <a:r>
              <a:rPr lang="en-US" dirty="0" smtClean="0">
                <a:ea typeface="ＭＳ Ｐゴシック" pitchFamily="34" charset="-128"/>
              </a:rPr>
              <a:t>Contextual details: Critical information about the dataset</a:t>
            </a:r>
          </a:p>
          <a:p>
            <a:pPr>
              <a:buClr>
                <a:schemeClr val="accent1">
                  <a:lumMod val="75000"/>
                </a:schemeClr>
              </a:buClr>
              <a:buSzPct val="95000"/>
            </a:pPr>
            <a:r>
              <a:rPr lang="en-US" dirty="0" smtClean="0">
                <a:ea typeface="ＭＳ Ｐゴシック" pitchFamily="34" charset="-128"/>
              </a:rPr>
              <a:t>Information important for using the data</a:t>
            </a:r>
          </a:p>
          <a:p>
            <a:pPr>
              <a:buClr>
                <a:schemeClr val="accent1">
                  <a:lumMod val="75000"/>
                </a:schemeClr>
              </a:buClr>
              <a:buSzPct val="95000"/>
            </a:pPr>
            <a:r>
              <a:rPr lang="en-US" dirty="0" smtClean="0">
                <a:ea typeface="ＭＳ Ｐゴシック" pitchFamily="34" charset="-128"/>
              </a:rPr>
              <a:t>Descriptions of temporal and spatial details, instruments, parameters, units, files, etc. </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251522"/>
            <a:ext cx="9144000" cy="701018"/>
          </a:xfrm>
        </p:spPr>
        <p:txBody>
          <a:bodyPr>
            <a:normAutofit/>
          </a:bodyPr>
          <a:lstStyle/>
          <a:p>
            <a:r>
              <a:rPr lang="en-US" dirty="0" smtClean="0">
                <a:ea typeface="ＭＳ Ｐゴシック" pitchFamily="34" charset="-128"/>
              </a:rPr>
              <a:t>2. Metadata Content &amp; Format</a:t>
            </a:r>
          </a:p>
        </p:txBody>
      </p:sp>
    </p:spTree>
    <p:extLst>
      <p:ext uri="{BB962C8B-B14F-4D97-AF65-F5344CB8AC3E}">
        <p14:creationId xmlns:p14="http://schemas.microsoft.com/office/powerpoint/2010/main" val="125675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163080" y="45720"/>
            <a:ext cx="8357400" cy="804240"/>
          </a:xfrm>
          <a:prstGeom prst="rect">
            <a:avLst/>
          </a:prstGeom>
          <a:noFill/>
          <a:ln>
            <a:noFill/>
          </a:ln>
        </p:spPr>
        <p:txBody>
          <a:bodyPr anchor="ctr"/>
          <a:lstStyle/>
          <a:p>
            <a:pPr>
              <a:lnSpc>
                <a:spcPct val="90000"/>
              </a:lnSpc>
            </a:pPr>
            <a:r>
              <a:rPr lang="en-US" sz="3300" strike="noStrike" spc="-1">
                <a:solidFill>
                  <a:srgbClr val="4B0082"/>
                </a:solidFill>
                <a:uFill>
                  <a:solidFill>
                    <a:srgbClr val="FFFFFF"/>
                  </a:solidFill>
                </a:uFill>
                <a:latin typeface="Calibri Light"/>
              </a:rPr>
              <a:t>INDIGO Data Life Cycle (“6S”)</a:t>
            </a:r>
            <a:endParaRPr lang="en-US" sz="1800" strike="noStrike" spc="-1">
              <a:solidFill>
                <a:srgbClr val="000000"/>
              </a:solidFill>
              <a:uFill>
                <a:solidFill>
                  <a:srgbClr val="FFFFFF"/>
                </a:solidFill>
              </a:uFill>
              <a:latin typeface="Calibri"/>
            </a:endParaRPr>
          </a:p>
        </p:txBody>
      </p:sp>
      <p:sp>
        <p:nvSpPr>
          <p:cNvPr id="462" name="TextShape 2"/>
          <p:cNvSpPr txBox="1"/>
          <p:nvPr/>
        </p:nvSpPr>
        <p:spPr>
          <a:xfrm>
            <a:off x="7955280" y="6356520"/>
            <a:ext cx="564840" cy="364680"/>
          </a:xfrm>
          <a:prstGeom prst="rect">
            <a:avLst/>
          </a:prstGeom>
          <a:noFill/>
          <a:ln>
            <a:noFill/>
          </a:ln>
        </p:spPr>
        <p:txBody>
          <a:bodyPr anchor="ctr"/>
          <a:lstStyle/>
          <a:p>
            <a:pPr algn="r">
              <a:lnSpc>
                <a:spcPct val="100000"/>
              </a:lnSpc>
            </a:pPr>
            <a:fld id="{11275CBC-2DB8-49E6-8AA1-EB9C079B5319}" type="slidenum">
              <a:rPr lang="en-US" sz="1600" strike="noStrike" spc="-1">
                <a:solidFill>
                  <a:srgbClr val="8B8B8B"/>
                </a:solidFill>
                <a:uFill>
                  <a:solidFill>
                    <a:srgbClr val="FFFFFF"/>
                  </a:solidFill>
                </a:uFill>
                <a:latin typeface="Calibri"/>
              </a:rPr>
              <a:t>2</a:t>
            </a:fld>
            <a:endParaRPr lang="en-US" sz="1600" strike="noStrike" spc="-1">
              <a:solidFill>
                <a:srgbClr val="000000"/>
              </a:solidFill>
              <a:uFill>
                <a:solidFill>
                  <a:srgbClr val="FFFFFF"/>
                </a:solidFill>
              </a:uFill>
              <a:latin typeface="Times New Roman"/>
            </a:endParaRPr>
          </a:p>
        </p:txBody>
      </p:sp>
      <p:pic>
        <p:nvPicPr>
          <p:cNvPr id="463" name="5 Imagen"/>
          <p:cNvPicPr/>
          <p:nvPr/>
        </p:nvPicPr>
        <p:blipFill>
          <a:blip r:embed="rId2"/>
          <a:stretch/>
        </p:blipFill>
        <p:spPr>
          <a:xfrm>
            <a:off x="1667520" y="1151280"/>
            <a:ext cx="5583960" cy="4777560"/>
          </a:xfrm>
          <a:prstGeom prst="rect">
            <a:avLst/>
          </a:prstGeom>
          <a:ln>
            <a:noFill/>
          </a:ln>
          <a:effectLst>
            <a:outerShdw dist="139498" dir="2700000">
              <a:srgbClr val="333333">
                <a:alpha val="65000"/>
              </a:srgbClr>
            </a:outerShdw>
          </a:effectLst>
        </p:spPr>
      </p:pic>
      <p:sp>
        <p:nvSpPr>
          <p:cNvPr id="464" name="TextShape 3"/>
          <p:cNvSpPr txBox="1"/>
          <p:nvPr/>
        </p:nvSpPr>
        <p:spPr>
          <a:xfrm>
            <a:off x="3029040" y="6356520"/>
            <a:ext cx="4633200" cy="364680"/>
          </a:xfrm>
          <a:prstGeom prst="rect">
            <a:avLst/>
          </a:prstGeom>
          <a:noFill/>
          <a:ln>
            <a:noFill/>
          </a:ln>
        </p:spPr>
        <p:txBody>
          <a:bodyPr lIns="90000" tIns="45000" rIns="90000" bIns="45000"/>
          <a:lstStyle/>
          <a:p>
            <a:pPr>
              <a:lnSpc>
                <a:spcPct val="100000"/>
              </a:lnSpc>
            </a:pPr>
            <a:r>
              <a:rPr lang="en-US" sz="1600" strike="noStrike" spc="-1">
                <a:solidFill>
                  <a:srgbClr val="000000"/>
                </a:solidFill>
                <a:uFill>
                  <a:solidFill>
                    <a:srgbClr val="FFFFFF"/>
                  </a:solidFill>
                </a:uFill>
                <a:latin typeface="Calibri"/>
              </a:rPr>
              <a:t>M3.02 – Data Life Cycle                    Fernando Aguilar</a:t>
            </a:r>
            <a:endParaRPr lang="en-US" sz="16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31019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lnSpc>
                <a:spcPct val="90000"/>
              </a:lnSpc>
              <a:buNone/>
            </a:pPr>
            <a:r>
              <a:rPr lang="en-US" dirty="0" smtClean="0">
                <a:ea typeface="ＭＳ Ｐゴシック" charset="-128"/>
                <a:cs typeface="ＭＳ Ｐゴシック" charset="-128"/>
              </a:rPr>
              <a:t>2.1  What metadata are needed</a:t>
            </a:r>
          </a:p>
          <a:p>
            <a:pPr marL="1314450" lvl="2" indent="-514350">
              <a:lnSpc>
                <a:spcPct val="90000"/>
              </a:lnSpc>
              <a:buClr>
                <a:schemeClr val="accent1">
                  <a:lumMod val="75000"/>
                </a:schemeClr>
              </a:buClr>
            </a:pPr>
            <a:r>
              <a:rPr lang="en-US" sz="2000" dirty="0" smtClean="0">
                <a:cs typeface="ＭＳ Ｐゴシック" charset="-128"/>
              </a:rPr>
              <a:t>Any details that make data meaningful</a:t>
            </a:r>
          </a:p>
          <a:p>
            <a:pPr marL="1314450" lvl="2" indent="-514350">
              <a:lnSpc>
                <a:spcPct val="90000"/>
              </a:lnSpc>
              <a:buNone/>
            </a:pPr>
            <a:endParaRPr lang="en-US" sz="2400" dirty="0" smtClean="0">
              <a:cs typeface="ＭＳ Ｐゴシック" charset="-128"/>
            </a:endParaRPr>
          </a:p>
          <a:p>
            <a:pPr marL="514350" indent="-514350">
              <a:lnSpc>
                <a:spcPct val="90000"/>
              </a:lnSpc>
              <a:buNone/>
            </a:pPr>
            <a:r>
              <a:rPr lang="en-US" dirty="0" smtClean="0">
                <a:ea typeface="ＭＳ Ｐゴシック" charset="-128"/>
                <a:cs typeface="ＭＳ Ｐゴシック" charset="-128"/>
              </a:rPr>
              <a:t>2.2  How metadata will be created and/or captured</a:t>
            </a:r>
          </a:p>
          <a:p>
            <a:pPr marL="1314450" lvl="2" indent="-514350">
              <a:lnSpc>
                <a:spcPct val="90000"/>
              </a:lnSpc>
              <a:buClr>
                <a:schemeClr val="accent1">
                  <a:lumMod val="75000"/>
                </a:schemeClr>
              </a:buClr>
            </a:pPr>
            <a:r>
              <a:rPr lang="en-US" sz="2000" dirty="0" smtClean="0">
                <a:cs typeface="ＭＳ Ｐゴシック" charset="-128"/>
              </a:rPr>
              <a:t>Lab notebooks? GPS units? </a:t>
            </a:r>
          </a:p>
          <a:p>
            <a:pPr marL="1314450" lvl="2" indent="-514350">
              <a:lnSpc>
                <a:spcPct val="90000"/>
              </a:lnSpc>
              <a:buClr>
                <a:schemeClr val="accent1">
                  <a:lumMod val="75000"/>
                </a:schemeClr>
              </a:buClr>
            </a:pPr>
            <a:r>
              <a:rPr lang="en-US" sz="2000" dirty="0" smtClean="0">
                <a:cs typeface="ＭＳ Ｐゴシック" charset="-128"/>
              </a:rPr>
              <a:t>Auto-saved on instrument?</a:t>
            </a:r>
          </a:p>
          <a:p>
            <a:pPr marL="1314450" lvl="2" indent="-514350">
              <a:lnSpc>
                <a:spcPct val="90000"/>
              </a:lnSpc>
              <a:buNone/>
            </a:pPr>
            <a:endParaRPr lang="en-US" sz="2400" dirty="0" smtClean="0">
              <a:cs typeface="ＭＳ Ｐゴシック" charset="-128"/>
            </a:endParaRPr>
          </a:p>
          <a:p>
            <a:pPr marL="514350" indent="-514350">
              <a:lnSpc>
                <a:spcPct val="90000"/>
              </a:lnSpc>
              <a:buNone/>
            </a:pPr>
            <a:r>
              <a:rPr lang="en-US" dirty="0" smtClean="0">
                <a:ea typeface="ＭＳ Ｐゴシック" charset="-128"/>
                <a:cs typeface="ＭＳ Ｐゴシック" charset="-128"/>
              </a:rPr>
              <a:t>2.3   What format will be used for the metadata</a:t>
            </a:r>
          </a:p>
          <a:p>
            <a:pPr marL="1314450" lvl="2" indent="-514350">
              <a:lnSpc>
                <a:spcPct val="90000"/>
              </a:lnSpc>
              <a:buClr>
                <a:schemeClr val="accent1">
                  <a:lumMod val="75000"/>
                </a:schemeClr>
              </a:buClr>
            </a:pPr>
            <a:r>
              <a:rPr lang="en-US" sz="2000" dirty="0" smtClean="0">
                <a:cs typeface="ＭＳ Ｐゴシック" charset="-128"/>
              </a:rPr>
              <a:t>Standards for community</a:t>
            </a:r>
          </a:p>
          <a:p>
            <a:pPr marL="1314450" lvl="2" indent="-514350">
              <a:lnSpc>
                <a:spcPct val="90000"/>
              </a:lnSpc>
              <a:buClr>
                <a:schemeClr val="accent1">
                  <a:lumMod val="75000"/>
                </a:schemeClr>
              </a:buClr>
            </a:pPr>
            <a:r>
              <a:rPr lang="en-US" sz="2000" dirty="0" smtClean="0">
                <a:cs typeface="ＭＳ Ｐゴシック" charset="-128"/>
              </a:rPr>
              <a:t>Justification for format chosen</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214946"/>
            <a:ext cx="9144000" cy="701018"/>
          </a:xfrm>
        </p:spPr>
        <p:txBody>
          <a:bodyPr>
            <a:normAutofit/>
          </a:bodyPr>
          <a:lstStyle/>
          <a:p>
            <a:r>
              <a:rPr lang="en-US" dirty="0" smtClean="0">
                <a:ea typeface="ＭＳ Ｐゴシック" pitchFamily="34" charset="-128"/>
              </a:rPr>
              <a:t>2. Metadata Content &amp; Format</a:t>
            </a:r>
          </a:p>
        </p:txBody>
      </p:sp>
    </p:spTree>
    <p:extLst>
      <p:ext uri="{BB962C8B-B14F-4D97-AF65-F5344CB8AC3E}">
        <p14:creationId xmlns:p14="http://schemas.microsoft.com/office/powerpoint/2010/main" val="4005792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3.1  Obligations for sharing</a:t>
            </a:r>
          </a:p>
          <a:p>
            <a:pPr marL="1314450" lvl="2" indent="-514350">
              <a:buClr>
                <a:schemeClr val="accent1">
                  <a:lumMod val="75000"/>
                </a:schemeClr>
              </a:buClr>
            </a:pPr>
            <a:r>
              <a:rPr lang="en-US" sz="2000" dirty="0" smtClean="0">
                <a:cs typeface="ＭＳ Ｐゴシック" charset="-128"/>
              </a:rPr>
              <a:t>Funding agency</a:t>
            </a:r>
          </a:p>
          <a:p>
            <a:pPr marL="1314450" lvl="2" indent="-514350">
              <a:buClr>
                <a:schemeClr val="accent1">
                  <a:lumMod val="75000"/>
                </a:schemeClr>
              </a:buClr>
            </a:pPr>
            <a:r>
              <a:rPr lang="en-US" sz="2000" dirty="0" smtClean="0">
                <a:cs typeface="ＭＳ Ｐゴシック" charset="-128"/>
              </a:rPr>
              <a:t>Institution</a:t>
            </a:r>
          </a:p>
          <a:p>
            <a:pPr marL="1314450" lvl="2" indent="-514350">
              <a:buClr>
                <a:schemeClr val="accent1">
                  <a:lumMod val="75000"/>
                </a:schemeClr>
              </a:buClr>
            </a:pPr>
            <a:r>
              <a:rPr lang="en-US" sz="2000" dirty="0" smtClean="0">
                <a:cs typeface="ＭＳ Ｐゴシック" charset="-128"/>
              </a:rPr>
              <a:t>Other organization</a:t>
            </a:r>
          </a:p>
          <a:p>
            <a:pPr marL="1314450" lvl="2" indent="-514350">
              <a:buClr>
                <a:schemeClr val="accent1">
                  <a:lumMod val="75000"/>
                </a:schemeClr>
              </a:buClr>
            </a:pPr>
            <a:r>
              <a:rPr lang="en-US" sz="2000" dirty="0" smtClean="0">
                <a:cs typeface="ＭＳ Ｐゴシック" charset="-128"/>
              </a:rPr>
              <a:t>Legal</a:t>
            </a:r>
          </a:p>
          <a:p>
            <a:pPr marL="514350" indent="-514350">
              <a:buNone/>
            </a:pPr>
            <a:r>
              <a:rPr lang="en-US" dirty="0" smtClean="0">
                <a:ea typeface="ＭＳ Ｐゴシック" charset="-128"/>
                <a:cs typeface="ＭＳ Ｐゴシック" charset="-128"/>
              </a:rPr>
              <a:t>3.2  Details of data sharing</a:t>
            </a:r>
          </a:p>
          <a:p>
            <a:pPr marL="1314450" lvl="2" indent="-514350">
              <a:buClr>
                <a:schemeClr val="accent1">
                  <a:lumMod val="75000"/>
                </a:schemeClr>
              </a:buClr>
            </a:pPr>
            <a:r>
              <a:rPr lang="en-US" sz="2000" dirty="0" smtClean="0">
                <a:cs typeface="ＭＳ Ｐゴシック" charset="-128"/>
              </a:rPr>
              <a:t>How long?</a:t>
            </a:r>
          </a:p>
          <a:p>
            <a:pPr marL="1314450" lvl="2" indent="-514350">
              <a:buClr>
                <a:schemeClr val="accent1">
                  <a:lumMod val="75000"/>
                </a:schemeClr>
              </a:buClr>
            </a:pPr>
            <a:r>
              <a:rPr lang="en-US" sz="2000" dirty="0" smtClean="0">
                <a:cs typeface="ＭＳ Ｐゴシック" charset="-128"/>
              </a:rPr>
              <a:t>When? </a:t>
            </a:r>
          </a:p>
          <a:p>
            <a:pPr marL="1314450" lvl="2" indent="-514350">
              <a:buClr>
                <a:schemeClr val="accent1">
                  <a:lumMod val="75000"/>
                </a:schemeClr>
              </a:buClr>
            </a:pPr>
            <a:r>
              <a:rPr lang="en-US" sz="2000" dirty="0" smtClean="0">
                <a:cs typeface="ＭＳ Ｐゴシック" charset="-128"/>
              </a:rPr>
              <a:t>How access can be gained?</a:t>
            </a:r>
          </a:p>
          <a:p>
            <a:pPr marL="1314450" lvl="2" indent="-514350">
              <a:buClr>
                <a:schemeClr val="accent1">
                  <a:lumMod val="75000"/>
                </a:schemeClr>
              </a:buClr>
            </a:pPr>
            <a:r>
              <a:rPr lang="en-US" sz="2000" dirty="0" smtClean="0">
                <a:cs typeface="ＭＳ Ｐゴシック" charset="-128"/>
              </a:rPr>
              <a:t>Data collector rights</a:t>
            </a:r>
          </a:p>
          <a:p>
            <a:pPr marL="514350" indent="-514350">
              <a:buNone/>
            </a:pPr>
            <a:r>
              <a:rPr lang="en-US" dirty="0" smtClean="0">
                <a:ea typeface="ＭＳ Ｐゴシック" charset="-128"/>
                <a:cs typeface="ＭＳ Ｐゴシック" charset="-128"/>
              </a:rPr>
              <a:t>3.2  Ethical/privacy issues with data sharing</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205802"/>
            <a:ext cx="9144000" cy="701018"/>
          </a:xfrm>
        </p:spPr>
        <p:txBody>
          <a:bodyPr>
            <a:normAutofit/>
          </a:bodyPr>
          <a:lstStyle/>
          <a:p>
            <a:r>
              <a:rPr lang="en-US" dirty="0" smtClean="0">
                <a:ea typeface="ＭＳ Ｐゴシック" pitchFamily="34" charset="-128"/>
              </a:rPr>
              <a:t>3. Policies for Access, Sharing, Reuse</a:t>
            </a:r>
          </a:p>
        </p:txBody>
      </p:sp>
      <p:pic>
        <p:nvPicPr>
          <p:cNvPr id="3074" name="Picture 2" descr="C:\Users\Quercus2\Desktop\3095774364_01317d3b43_m.jpg"/>
          <p:cNvPicPr>
            <a:picLocks noChangeAspect="1" noChangeArrowheads="1"/>
          </p:cNvPicPr>
          <p:nvPr/>
        </p:nvPicPr>
        <p:blipFill>
          <a:blip r:embed="rId3"/>
          <a:srcRect/>
          <a:stretch>
            <a:fillRect/>
          </a:stretch>
        </p:blipFill>
        <p:spPr bwMode="auto">
          <a:xfrm>
            <a:off x="5967525" y="1513489"/>
            <a:ext cx="2388475" cy="3184633"/>
          </a:xfrm>
          <a:prstGeom prst="rect">
            <a:avLst/>
          </a:prstGeom>
          <a:noFill/>
        </p:spPr>
      </p:pic>
      <p:sp>
        <p:nvSpPr>
          <p:cNvPr id="6" name="TextBox 5"/>
          <p:cNvSpPr txBox="1"/>
          <p:nvPr/>
        </p:nvSpPr>
        <p:spPr>
          <a:xfrm rot="16200000">
            <a:off x="7091926" y="3330380"/>
            <a:ext cx="2676102" cy="230832"/>
          </a:xfrm>
          <a:prstGeom prst="rect">
            <a:avLst/>
          </a:prstGeom>
          <a:noFill/>
        </p:spPr>
        <p:txBody>
          <a:bodyPr wrap="square" rtlCol="0">
            <a:spAutoFit/>
          </a:bodyPr>
          <a:lstStyle/>
          <a:p>
            <a:r>
              <a:rPr lang="en-US" sz="900" dirty="0" smtClean="0">
                <a:solidFill>
                  <a:schemeClr val="tx1">
                    <a:lumMod val="50000"/>
                    <a:lumOff val="50000"/>
                  </a:schemeClr>
                </a:solidFill>
              </a:rPr>
              <a:t>CC image by Jim </a:t>
            </a:r>
            <a:r>
              <a:rPr lang="en-US" sz="900" dirty="0" err="1" smtClean="0">
                <a:solidFill>
                  <a:schemeClr val="tx1">
                    <a:lumMod val="50000"/>
                    <a:lumOff val="50000"/>
                  </a:schemeClr>
                </a:solidFill>
              </a:rPr>
              <a:t>Sher</a:t>
            </a:r>
            <a:r>
              <a:rPr lang="en-US" sz="900" dirty="0" smtClean="0">
                <a:solidFill>
                  <a:schemeClr val="tx1">
                    <a:lumMod val="50000"/>
                    <a:lumOff val="50000"/>
                  </a:schemeClr>
                </a:solidFill>
              </a:rPr>
              <a:t> on </a:t>
            </a:r>
            <a:r>
              <a:rPr lang="en-US" sz="900" dirty="0" err="1" smtClean="0">
                <a:solidFill>
                  <a:schemeClr val="tx1">
                    <a:lumMod val="50000"/>
                    <a:lumOff val="50000"/>
                  </a:schemeClr>
                </a:solidFill>
              </a:rPr>
              <a:t>Flickr</a:t>
            </a:r>
            <a:endParaRPr lang="en-US" sz="900" dirty="0">
              <a:solidFill>
                <a:schemeClr val="tx1">
                  <a:lumMod val="50000"/>
                  <a:lumOff val="50000"/>
                </a:schemeClr>
              </a:solidFill>
            </a:endParaRPr>
          </a:p>
        </p:txBody>
      </p:sp>
    </p:spTree>
    <p:extLst>
      <p:ext uri="{BB962C8B-B14F-4D97-AF65-F5344CB8AC3E}">
        <p14:creationId xmlns:p14="http://schemas.microsoft.com/office/powerpoint/2010/main" val="173776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3.4  Intellectual property &amp; copyright issues</a:t>
            </a:r>
          </a:p>
          <a:p>
            <a:pPr marL="1314450" lvl="2" indent="-514350">
              <a:buClr>
                <a:schemeClr val="accent1">
                  <a:lumMod val="75000"/>
                </a:schemeClr>
              </a:buClr>
            </a:pPr>
            <a:r>
              <a:rPr lang="en-US" sz="2000" dirty="0" smtClean="0">
                <a:cs typeface="ＭＳ Ｐゴシック" charset="-128"/>
              </a:rPr>
              <a:t>Who owns the copyright?</a:t>
            </a:r>
          </a:p>
          <a:p>
            <a:pPr marL="1314450" lvl="2" indent="-514350">
              <a:buClr>
                <a:schemeClr val="accent1">
                  <a:lumMod val="75000"/>
                </a:schemeClr>
              </a:buClr>
            </a:pPr>
            <a:r>
              <a:rPr lang="en-US" sz="2000" dirty="0" smtClean="0">
                <a:cs typeface="ＭＳ Ｐゴシック" charset="-128"/>
              </a:rPr>
              <a:t>Institutional policies</a:t>
            </a:r>
          </a:p>
          <a:p>
            <a:pPr marL="1314450" lvl="2" indent="-514350">
              <a:buClr>
                <a:schemeClr val="accent1">
                  <a:lumMod val="75000"/>
                </a:schemeClr>
              </a:buClr>
            </a:pPr>
            <a:r>
              <a:rPr lang="en-US" sz="2000" dirty="0" smtClean="0">
                <a:cs typeface="ＭＳ Ｐゴシック" charset="-128"/>
              </a:rPr>
              <a:t>Funding agency policies</a:t>
            </a:r>
          </a:p>
          <a:p>
            <a:pPr marL="1314450" lvl="2" indent="-514350">
              <a:buClr>
                <a:schemeClr val="accent1">
                  <a:lumMod val="75000"/>
                </a:schemeClr>
              </a:buClr>
            </a:pPr>
            <a:r>
              <a:rPr lang="en-US" sz="2000" dirty="0" smtClean="0">
                <a:cs typeface="ＭＳ Ｐゴシック" charset="-128"/>
              </a:rPr>
              <a:t>Embargos for political/commercial reasons</a:t>
            </a:r>
          </a:p>
          <a:p>
            <a:pPr marL="514350" indent="-514350">
              <a:buNone/>
            </a:pPr>
            <a:r>
              <a:rPr lang="en-US" dirty="0" smtClean="0">
                <a:ea typeface="ＭＳ Ｐゴシック" charset="-128"/>
                <a:cs typeface="ＭＳ Ｐゴシック" charset="-128"/>
              </a:rPr>
              <a:t>3.5  Intended future uses/users for data</a:t>
            </a:r>
          </a:p>
          <a:p>
            <a:pPr marL="514350" indent="-514350">
              <a:buNone/>
            </a:pPr>
            <a:r>
              <a:rPr lang="en-US" dirty="0" smtClean="0">
                <a:ea typeface="ＭＳ Ｐゴシック" charset="-128"/>
                <a:cs typeface="ＭＳ Ｐゴシック" charset="-128"/>
              </a:rPr>
              <a:t>3.6  Citation</a:t>
            </a:r>
          </a:p>
          <a:p>
            <a:pPr marL="1314450" lvl="2" indent="-514350">
              <a:buClr>
                <a:schemeClr val="accent1">
                  <a:lumMod val="75000"/>
                </a:schemeClr>
              </a:buClr>
            </a:pPr>
            <a:r>
              <a:rPr lang="en-US" sz="2000" dirty="0" smtClean="0">
                <a:cs typeface="ＭＳ Ｐゴシック" charset="-128"/>
              </a:rPr>
              <a:t>How should data be cited when used?</a:t>
            </a:r>
          </a:p>
          <a:p>
            <a:pPr marL="1314450" lvl="2" indent="-514350">
              <a:buClr>
                <a:schemeClr val="accent1">
                  <a:lumMod val="75000"/>
                </a:schemeClr>
              </a:buClr>
            </a:pPr>
            <a:r>
              <a:rPr lang="en-US" sz="2000" dirty="0" smtClean="0">
                <a:cs typeface="ＭＳ Ｐゴシック" charset="-128"/>
              </a:rPr>
              <a:t>Persistent citation?</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187514"/>
            <a:ext cx="9144000" cy="701018"/>
          </a:xfrm>
        </p:spPr>
        <p:txBody>
          <a:bodyPr>
            <a:normAutofit/>
          </a:bodyPr>
          <a:lstStyle/>
          <a:p>
            <a:r>
              <a:rPr lang="en-US" dirty="0" smtClean="0">
                <a:ea typeface="ＭＳ Ｐゴシック" pitchFamily="34" charset="-128"/>
              </a:rPr>
              <a:t>3. Policies for Access, Sharing, Reuse</a:t>
            </a:r>
          </a:p>
        </p:txBody>
      </p:sp>
      <p:pic>
        <p:nvPicPr>
          <p:cNvPr id="5122" name="Picture 2" descr="C:\Users\Quercus2\Desktop\5987710858_b32ef31480_m.jpg"/>
          <p:cNvPicPr>
            <a:picLocks noChangeAspect="1" noChangeArrowheads="1"/>
          </p:cNvPicPr>
          <p:nvPr/>
        </p:nvPicPr>
        <p:blipFill>
          <a:blip r:embed="rId3"/>
          <a:srcRect/>
          <a:stretch>
            <a:fillRect/>
          </a:stretch>
        </p:blipFill>
        <p:spPr bwMode="auto">
          <a:xfrm>
            <a:off x="6010275" y="4069463"/>
            <a:ext cx="2393742" cy="1795307"/>
          </a:xfrm>
          <a:prstGeom prst="rect">
            <a:avLst/>
          </a:prstGeom>
          <a:noFill/>
        </p:spPr>
      </p:pic>
      <p:sp>
        <p:nvSpPr>
          <p:cNvPr id="6" name="TextBox 5"/>
          <p:cNvSpPr txBox="1"/>
          <p:nvPr/>
        </p:nvSpPr>
        <p:spPr>
          <a:xfrm rot="16200000">
            <a:off x="7211983" y="4424167"/>
            <a:ext cx="2676102" cy="3693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buddawiggi</a:t>
            </a:r>
            <a:r>
              <a:rPr lang="en-US" sz="900" dirty="0" smtClean="0">
                <a:solidFill>
                  <a:schemeClr val="bg1">
                    <a:lumMod val="75000"/>
                  </a:schemeClr>
                </a:solidFill>
              </a:rPr>
              <a:t> on </a:t>
            </a:r>
          </a:p>
          <a:p>
            <a:r>
              <a:rPr lang="en-US" sz="900" dirty="0" err="1" smtClean="0">
                <a:solidFill>
                  <a:schemeClr val="bg1">
                    <a:lumMod val="75000"/>
                  </a:schemeClr>
                </a:solidFill>
              </a:rPr>
              <a:t>Flickr</a:t>
            </a:r>
            <a:endParaRPr lang="en-US" sz="900" dirty="0">
              <a:solidFill>
                <a:schemeClr val="bg1">
                  <a:lumMod val="75000"/>
                </a:schemeClr>
              </a:solidFill>
            </a:endParaRPr>
          </a:p>
        </p:txBody>
      </p:sp>
    </p:spTree>
    <p:extLst>
      <p:ext uri="{BB962C8B-B14F-4D97-AF65-F5344CB8AC3E}">
        <p14:creationId xmlns:p14="http://schemas.microsoft.com/office/powerpoint/2010/main" val="3167838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4.1  What data will be preserved</a:t>
            </a:r>
          </a:p>
          <a:p>
            <a:pPr marL="514350" indent="-514350">
              <a:buNone/>
            </a:pPr>
            <a:r>
              <a:rPr lang="en-US" dirty="0" smtClean="0">
                <a:ea typeface="ＭＳ Ｐゴシック" charset="-128"/>
                <a:cs typeface="ＭＳ Ｐゴシック" charset="-128"/>
              </a:rPr>
              <a:t>4.2  Where will it be archived</a:t>
            </a:r>
          </a:p>
          <a:p>
            <a:pPr marL="1314450" lvl="2" indent="-514350">
              <a:buClr>
                <a:schemeClr val="accent1">
                  <a:lumMod val="75000"/>
                </a:schemeClr>
              </a:buClr>
            </a:pPr>
            <a:r>
              <a:rPr lang="en-US" sz="2000" dirty="0" smtClean="0">
                <a:cs typeface="ＭＳ Ｐゴシック" charset="-128"/>
              </a:rPr>
              <a:t>Most appropriate archive for data</a:t>
            </a:r>
          </a:p>
          <a:p>
            <a:pPr marL="1314450" lvl="2" indent="-514350">
              <a:buClr>
                <a:schemeClr val="accent1">
                  <a:lumMod val="75000"/>
                </a:schemeClr>
              </a:buClr>
            </a:pPr>
            <a:r>
              <a:rPr lang="en-US" sz="2000" dirty="0" smtClean="0">
                <a:cs typeface="ＭＳ Ｐゴシック" charset="-128"/>
              </a:rPr>
              <a:t>Community standards</a:t>
            </a:r>
          </a:p>
          <a:p>
            <a:pPr marL="514350" indent="-514350">
              <a:buNone/>
            </a:pPr>
            <a:r>
              <a:rPr lang="en-US" dirty="0" smtClean="0">
                <a:ea typeface="ＭＳ Ｐゴシック" charset="-128"/>
                <a:cs typeface="ＭＳ Ｐゴシック" charset="-128"/>
              </a:rPr>
              <a:t>3.6  Data transformations/formats needed</a:t>
            </a:r>
          </a:p>
          <a:p>
            <a:pPr marL="1314450" lvl="2" indent="-514350">
              <a:buClr>
                <a:schemeClr val="accent1">
                  <a:lumMod val="75000"/>
                </a:schemeClr>
              </a:buClr>
            </a:pPr>
            <a:r>
              <a:rPr lang="en-US" sz="2000" dirty="0" smtClean="0">
                <a:cs typeface="ＭＳ Ｐゴシック" charset="-128"/>
              </a:rPr>
              <a:t>Consider archive policies</a:t>
            </a:r>
          </a:p>
          <a:p>
            <a:pPr marL="514350" indent="-514350">
              <a:buNone/>
            </a:pPr>
            <a:r>
              <a:rPr lang="en-US" dirty="0" smtClean="0">
                <a:ea typeface="ＭＳ Ｐゴシック" charset="-128"/>
                <a:cs typeface="ＭＳ Ｐゴシック" charset="-128"/>
              </a:rPr>
              <a:t>4.4   Who will be responsible</a:t>
            </a:r>
          </a:p>
          <a:p>
            <a:pPr marL="1314450" lvl="2" indent="-514350">
              <a:buClr>
                <a:schemeClr val="accent1">
                  <a:lumMod val="75000"/>
                </a:schemeClr>
              </a:buClr>
            </a:pPr>
            <a:r>
              <a:rPr lang="en-US" sz="2000" dirty="0" smtClean="0">
                <a:cs typeface="ＭＳ Ｐゴシック" charset="-128"/>
              </a:rPr>
              <a:t>Contact person for archive</a:t>
            </a:r>
            <a:endParaRPr lang="en-US" dirty="0" smtClean="0">
              <a:cs typeface="ＭＳ Ｐゴシック"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169226"/>
            <a:ext cx="9144000" cy="701018"/>
          </a:xfrm>
        </p:spPr>
        <p:txBody>
          <a:bodyPr>
            <a:normAutofit/>
          </a:bodyPr>
          <a:lstStyle/>
          <a:p>
            <a:r>
              <a:rPr lang="en-US" dirty="0" smtClean="0">
                <a:ea typeface="ＭＳ Ｐゴシック" pitchFamily="34" charset="-128"/>
              </a:rPr>
              <a:t>4. Long-term Storage &amp; Data Management</a:t>
            </a:r>
          </a:p>
        </p:txBody>
      </p:sp>
      <p:pic>
        <p:nvPicPr>
          <p:cNvPr id="4" name="Picture 4"/>
          <p:cNvPicPr>
            <a:picLocks noChangeAspect="1"/>
          </p:cNvPicPr>
          <p:nvPr/>
        </p:nvPicPr>
        <p:blipFill>
          <a:blip r:embed="rId3"/>
          <a:srcRect/>
          <a:stretch>
            <a:fillRect/>
          </a:stretch>
        </p:blipFill>
        <p:spPr bwMode="auto">
          <a:xfrm>
            <a:off x="7732713" y="1976438"/>
            <a:ext cx="1016000" cy="1119187"/>
          </a:xfrm>
          <a:prstGeom prst="rect">
            <a:avLst/>
          </a:prstGeom>
          <a:noFill/>
          <a:ln w="9525">
            <a:noFill/>
            <a:miter lim="800000"/>
            <a:headEnd/>
            <a:tailEnd/>
          </a:ln>
        </p:spPr>
      </p:pic>
      <p:pic>
        <p:nvPicPr>
          <p:cNvPr id="5" name="Picture 6"/>
          <p:cNvPicPr>
            <a:picLocks noChangeAspect="1"/>
          </p:cNvPicPr>
          <p:nvPr/>
        </p:nvPicPr>
        <p:blipFill>
          <a:blip r:embed="rId4"/>
          <a:srcRect/>
          <a:stretch>
            <a:fillRect/>
          </a:stretch>
        </p:blipFill>
        <p:spPr bwMode="auto">
          <a:xfrm>
            <a:off x="7194550" y="3406775"/>
            <a:ext cx="1641475" cy="777875"/>
          </a:xfrm>
          <a:prstGeom prst="rect">
            <a:avLst/>
          </a:prstGeom>
          <a:noFill/>
          <a:ln w="9525">
            <a:noFill/>
            <a:miter lim="800000"/>
            <a:headEnd/>
            <a:tailEnd/>
          </a:ln>
        </p:spPr>
      </p:pic>
      <p:pic>
        <p:nvPicPr>
          <p:cNvPr id="6" name="Picture 17" descr="lterlogo_blue"/>
          <p:cNvPicPr>
            <a:picLocks noChangeAspect="1" noChangeArrowheads="1"/>
          </p:cNvPicPr>
          <p:nvPr/>
        </p:nvPicPr>
        <p:blipFill>
          <a:blip r:embed="rId5"/>
          <a:srcRect/>
          <a:stretch>
            <a:fillRect/>
          </a:stretch>
        </p:blipFill>
        <p:spPr bwMode="auto">
          <a:xfrm>
            <a:off x="6755606" y="2097881"/>
            <a:ext cx="877888" cy="1033463"/>
          </a:xfrm>
          <a:prstGeom prst="rect">
            <a:avLst/>
          </a:prstGeom>
          <a:noFill/>
          <a:ln w="9525">
            <a:noFill/>
            <a:miter lim="800000"/>
            <a:headEnd/>
            <a:tailEnd/>
          </a:ln>
        </p:spPr>
      </p:pic>
      <p:pic>
        <p:nvPicPr>
          <p:cNvPr id="7" name="Picture 13"/>
          <p:cNvPicPr>
            <a:picLocks noChangeAspect="1"/>
          </p:cNvPicPr>
          <p:nvPr/>
        </p:nvPicPr>
        <p:blipFill>
          <a:blip r:embed="rId6"/>
          <a:srcRect/>
          <a:stretch>
            <a:fillRect/>
          </a:stretch>
        </p:blipFill>
        <p:spPr bwMode="auto">
          <a:xfrm>
            <a:off x="7699375" y="4435475"/>
            <a:ext cx="1136650" cy="513304"/>
          </a:xfrm>
          <a:prstGeom prst="rect">
            <a:avLst/>
          </a:prstGeom>
          <a:noFill/>
          <a:ln w="9525">
            <a:solidFill>
              <a:srgbClr val="177F8A"/>
            </a:solidFill>
            <a:miter lim="800000"/>
            <a:headEnd/>
            <a:tailEnd/>
          </a:ln>
        </p:spPr>
      </p:pic>
    </p:spTree>
    <p:extLst>
      <p:ext uri="{BB962C8B-B14F-4D97-AF65-F5344CB8AC3E}">
        <p14:creationId xmlns:p14="http://schemas.microsoft.com/office/powerpoint/2010/main" val="2260563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5.1  Anticipated costs</a:t>
            </a:r>
          </a:p>
          <a:p>
            <a:pPr marL="1314450" lvl="2" indent="-514350">
              <a:buClr>
                <a:schemeClr val="accent1">
                  <a:lumMod val="75000"/>
                </a:schemeClr>
              </a:buClr>
            </a:pPr>
            <a:r>
              <a:rPr lang="en-US" sz="2000" dirty="0" smtClean="0">
                <a:cs typeface="ＭＳ Ｐゴシック" charset="-128"/>
              </a:rPr>
              <a:t>Time for data preparation &amp; documentation</a:t>
            </a:r>
          </a:p>
          <a:p>
            <a:pPr marL="1314450" lvl="2" indent="-514350">
              <a:buClr>
                <a:schemeClr val="accent1">
                  <a:lumMod val="75000"/>
                </a:schemeClr>
              </a:buClr>
            </a:pPr>
            <a:r>
              <a:rPr lang="en-US" sz="2000" dirty="0" smtClean="0">
                <a:cs typeface="ＭＳ Ｐゴシック" charset="-128"/>
              </a:rPr>
              <a:t>Hardware/software for data preparation &amp; documentation</a:t>
            </a:r>
          </a:p>
          <a:p>
            <a:pPr marL="1314450" lvl="2" indent="-514350">
              <a:buClr>
                <a:schemeClr val="accent1">
                  <a:lumMod val="75000"/>
                </a:schemeClr>
              </a:buClr>
            </a:pPr>
            <a:r>
              <a:rPr lang="en-US" sz="2000" dirty="0" smtClean="0">
                <a:cs typeface="ＭＳ Ｐゴシック" charset="-128"/>
              </a:rPr>
              <a:t>Personnel</a:t>
            </a:r>
          </a:p>
          <a:p>
            <a:pPr marL="1314450" lvl="2" indent="-514350">
              <a:buClr>
                <a:schemeClr val="accent1">
                  <a:lumMod val="75000"/>
                </a:schemeClr>
              </a:buClr>
            </a:pPr>
            <a:r>
              <a:rPr lang="en-US" sz="2000" dirty="0" smtClean="0">
                <a:cs typeface="ＭＳ Ｐゴシック" charset="-128"/>
              </a:rPr>
              <a:t>Archive costs</a:t>
            </a:r>
          </a:p>
          <a:p>
            <a:pPr marL="1314450" lvl="2" indent="-514350">
              <a:buNone/>
            </a:pPr>
            <a:endParaRPr lang="en-US" sz="1100" dirty="0" smtClean="0">
              <a:cs typeface="ＭＳ Ｐゴシック" charset="-128"/>
            </a:endParaRPr>
          </a:p>
          <a:p>
            <a:pPr marL="514350" indent="-514350">
              <a:buNone/>
            </a:pPr>
            <a:r>
              <a:rPr lang="en-US" dirty="0" smtClean="0">
                <a:ea typeface="ＭＳ Ｐゴシック" charset="-128"/>
                <a:cs typeface="ＭＳ Ｐゴシック" charset="-128"/>
              </a:rPr>
              <a:t>5.2  How costs will be paid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205802"/>
            <a:ext cx="9144000" cy="701018"/>
          </a:xfrm>
        </p:spPr>
        <p:txBody>
          <a:bodyPr>
            <a:normAutofit/>
          </a:bodyPr>
          <a:lstStyle/>
          <a:p>
            <a:r>
              <a:rPr lang="en-US" dirty="0" smtClean="0">
                <a:ea typeface="ＭＳ Ｐゴシック" pitchFamily="34" charset="-128"/>
              </a:rPr>
              <a:t>5. Budget</a:t>
            </a:r>
          </a:p>
        </p:txBody>
      </p:sp>
      <p:sp>
        <p:nvSpPr>
          <p:cNvPr id="5" name="TextBox 4"/>
          <p:cNvSpPr txBox="1"/>
          <p:nvPr/>
        </p:nvSpPr>
        <p:spPr>
          <a:xfrm rot="16200000">
            <a:off x="6375097" y="4156587"/>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Adria</a:t>
            </a:r>
            <a:r>
              <a:rPr lang="en-US" sz="900" dirty="0" smtClean="0">
                <a:solidFill>
                  <a:schemeClr val="bg1">
                    <a:lumMod val="75000"/>
                  </a:schemeClr>
                </a:solidFill>
              </a:rPr>
              <a:t> Richards  on </a:t>
            </a:r>
            <a:r>
              <a:rPr lang="en-US" sz="900" dirty="0" err="1" smtClean="0">
                <a:solidFill>
                  <a:schemeClr val="bg1">
                    <a:lumMod val="75000"/>
                  </a:schemeClr>
                </a:solidFill>
              </a:rPr>
              <a:t>Flickr</a:t>
            </a:r>
            <a:endParaRPr lang="en-US" sz="900" dirty="0">
              <a:solidFill>
                <a:schemeClr val="bg1">
                  <a:lumMod val="75000"/>
                </a:schemeClr>
              </a:solidFill>
            </a:endParaRPr>
          </a:p>
        </p:txBody>
      </p:sp>
      <p:pic>
        <p:nvPicPr>
          <p:cNvPr id="6146" name="Picture 2" descr="C:\Users\Quercus2\Desktop\4369276799_ff93ab60b2_o.png"/>
          <p:cNvPicPr>
            <a:picLocks noChangeAspect="1" noChangeArrowheads="1"/>
          </p:cNvPicPr>
          <p:nvPr/>
        </p:nvPicPr>
        <p:blipFill>
          <a:blip r:embed="rId3"/>
          <a:srcRect/>
          <a:stretch>
            <a:fillRect/>
          </a:stretch>
        </p:blipFill>
        <p:spPr bwMode="auto">
          <a:xfrm>
            <a:off x="5675585" y="3251732"/>
            <a:ext cx="1938621" cy="2329747"/>
          </a:xfrm>
          <a:prstGeom prst="rect">
            <a:avLst/>
          </a:prstGeom>
          <a:noFill/>
        </p:spPr>
      </p:pic>
    </p:spTree>
    <p:extLst>
      <p:ext uri="{BB962C8B-B14F-4D97-AF65-F5344CB8AC3E}">
        <p14:creationId xmlns:p14="http://schemas.microsoft.com/office/powerpoint/2010/main" val="725109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25</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6" name="5 CuadroTexto"/>
          <p:cNvSpPr txBox="1"/>
          <p:nvPr/>
        </p:nvSpPr>
        <p:spPr>
          <a:xfrm>
            <a:off x="109728" y="1069848"/>
            <a:ext cx="8677656" cy="2585323"/>
          </a:xfrm>
          <a:prstGeom prst="rect">
            <a:avLst/>
          </a:prstGeom>
          <a:noFill/>
        </p:spPr>
        <p:txBody>
          <a:bodyPr wrap="square" rtlCol="0">
            <a:spAutoFit/>
          </a:bodyPr>
          <a:lstStyle/>
          <a:p>
            <a:r>
              <a:rPr lang="en-US" b="1" cap="all" dirty="0"/>
              <a:t>1. DATA SUMMARY</a:t>
            </a:r>
          </a:p>
          <a:p>
            <a:r>
              <a:rPr lang="en-US" u="sng" dirty="0"/>
              <a:t>What is the purpose of the data collection/generation and its relation to the objectives of the project?</a:t>
            </a:r>
          </a:p>
          <a:p>
            <a:r>
              <a:rPr lang="en-US" u="sng" dirty="0"/>
              <a:t>What types and formats of data will the project generate/collect?</a:t>
            </a:r>
          </a:p>
          <a:p>
            <a:r>
              <a:rPr lang="en-US" u="sng" dirty="0"/>
              <a:t>Will you re-use any existing data and how?</a:t>
            </a:r>
          </a:p>
          <a:p>
            <a:r>
              <a:rPr lang="en-US" u="sng" dirty="0"/>
              <a:t>What is the origin of the data?</a:t>
            </a:r>
          </a:p>
          <a:p>
            <a:r>
              <a:rPr lang="en-US" u="sng" dirty="0"/>
              <a:t>What is the expected size of the data?</a:t>
            </a:r>
          </a:p>
          <a:p>
            <a:r>
              <a:rPr lang="en-US" u="sng" dirty="0"/>
              <a:t>To whom might it be useful ('data utility')?</a:t>
            </a:r>
          </a:p>
          <a:p>
            <a:endParaRPr lang="en-US" dirty="0"/>
          </a:p>
        </p:txBody>
      </p:sp>
    </p:spTree>
    <p:extLst>
      <p:ext uri="{BB962C8B-B14F-4D97-AF65-F5344CB8AC3E}">
        <p14:creationId xmlns:p14="http://schemas.microsoft.com/office/powerpoint/2010/main" val="106401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3" name="2 CuadroTexto"/>
          <p:cNvSpPr txBox="1"/>
          <p:nvPr/>
        </p:nvSpPr>
        <p:spPr>
          <a:xfrm>
            <a:off x="0" y="923544"/>
            <a:ext cx="9144000" cy="3139321"/>
          </a:xfrm>
          <a:prstGeom prst="rect">
            <a:avLst/>
          </a:prstGeom>
          <a:noFill/>
        </p:spPr>
        <p:txBody>
          <a:bodyPr wrap="square" rtlCol="0">
            <a:spAutoFit/>
          </a:bodyPr>
          <a:lstStyle/>
          <a:p>
            <a:r>
              <a:rPr lang="en-US" b="1" cap="all" dirty="0" smtClean="0"/>
              <a:t>2</a:t>
            </a:r>
            <a:r>
              <a:rPr lang="en-US" b="1" cap="all" dirty="0"/>
              <a:t>. FAIR DATA</a:t>
            </a:r>
          </a:p>
          <a:p>
            <a:r>
              <a:rPr lang="en-US" b="1" dirty="0"/>
              <a:t>Making data findable, including provisions for metadata</a:t>
            </a:r>
          </a:p>
          <a:p>
            <a:r>
              <a:rPr lang="en-US" u="sng" dirty="0"/>
              <a:t>Are the data produced and/or used in the project discoverable with metadata, identifiable and locatable by means of a standard identification mechanism (e.g. persistent and unique identifiers such as Digital Object Identifiers)?</a:t>
            </a:r>
          </a:p>
          <a:p>
            <a:r>
              <a:rPr lang="en-US" u="sng" dirty="0"/>
              <a:t>What naming conventions do you follow?</a:t>
            </a:r>
          </a:p>
          <a:p>
            <a:r>
              <a:rPr lang="en-US" u="sng" dirty="0"/>
              <a:t>Will search keywords be provided that optimize possibilities for re-use?</a:t>
            </a:r>
          </a:p>
          <a:p>
            <a:r>
              <a:rPr lang="en-US" dirty="0"/>
              <a:t>Do you provide clear version numbers?</a:t>
            </a:r>
          </a:p>
          <a:p>
            <a:r>
              <a:rPr lang="en-US" u="sng" dirty="0"/>
              <a:t>What metadata will be created? In case metadata standards do not exist in your discipline, please outline what type of metadata will be created and how.</a:t>
            </a:r>
          </a:p>
          <a:p>
            <a:endParaRPr lang="en-US" dirty="0"/>
          </a:p>
        </p:txBody>
      </p:sp>
    </p:spTree>
    <p:extLst>
      <p:ext uri="{BB962C8B-B14F-4D97-AF65-F5344CB8AC3E}">
        <p14:creationId xmlns:p14="http://schemas.microsoft.com/office/powerpoint/2010/main" val="210780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3" name="2 Marcador de contenido"/>
          <p:cNvSpPr>
            <a:spLocks noGrp="1"/>
          </p:cNvSpPr>
          <p:nvPr>
            <p:ph idx="1"/>
          </p:nvPr>
        </p:nvSpPr>
        <p:spPr/>
        <p:txBody>
          <a:bodyPr>
            <a:normAutofit fontScale="77500" lnSpcReduction="20000"/>
          </a:bodyPr>
          <a:lstStyle/>
          <a:p>
            <a:r>
              <a:rPr lang="en-US" b="1" cap="all" dirty="0"/>
              <a:t>2. FAIR DATA</a:t>
            </a:r>
          </a:p>
          <a:p>
            <a:r>
              <a:rPr lang="en-US" b="1" dirty="0" smtClean="0"/>
              <a:t>Making </a:t>
            </a:r>
            <a:r>
              <a:rPr lang="en-US" b="1" dirty="0"/>
              <a:t>data openly accessible</a:t>
            </a:r>
          </a:p>
          <a:p>
            <a:r>
              <a:rPr lang="en-US" u="sng" dirty="0"/>
              <a:t>Which data produced and/or used in the project will be made openly available as the default? If certain datasets cannot be shared (or need to be shared under restrictions), explain why, clearly separating legal and contractual reasons from voluntary restrictions.</a:t>
            </a:r>
          </a:p>
          <a:p>
            <a:pPr marL="0" indent="0">
              <a:buNone/>
            </a:pPr>
            <a:r>
              <a:rPr lang="en-US" dirty="0"/>
              <a:t>Note that in multi-beneficiary projects it is also possible for specific beneficiaries to keep their data closed if relevant provisions are made in the consortium agreement and are in line with the reasons for opting out.</a:t>
            </a:r>
          </a:p>
          <a:p>
            <a:r>
              <a:rPr lang="en-US" u="sng" dirty="0"/>
              <a:t>How will the data be made accessible (e.g. by deposition in a repository)?</a:t>
            </a:r>
          </a:p>
          <a:p>
            <a:r>
              <a:rPr lang="en-US" dirty="0"/>
              <a:t>What methods or software tools are needed to access the data?</a:t>
            </a:r>
          </a:p>
          <a:p>
            <a:r>
              <a:rPr lang="en-US" dirty="0"/>
              <a:t>Is documentation about the software needed to access the data included?</a:t>
            </a:r>
          </a:p>
          <a:p>
            <a:r>
              <a:rPr lang="en-US" dirty="0"/>
              <a:t>Is it possible to include the relevant software (e.g. in open source code)?</a:t>
            </a:r>
          </a:p>
          <a:p>
            <a:r>
              <a:rPr lang="en-US" dirty="0"/>
              <a:t>Where will the data and associated metadata, documentation and code be deposited? Preference should be given to certified repositories which support open access where possible.</a:t>
            </a:r>
          </a:p>
          <a:p>
            <a:r>
              <a:rPr lang="en-US" dirty="0"/>
              <a:t>Have you explored appropriate arrangements with the identified repository?</a:t>
            </a:r>
          </a:p>
          <a:p>
            <a:r>
              <a:rPr lang="en-US" u="sng" dirty="0"/>
              <a:t>If there are restrictions on use, how will access be provided?</a:t>
            </a:r>
          </a:p>
          <a:p>
            <a:r>
              <a:rPr lang="en-US" dirty="0"/>
              <a:t>Is there a need for a data access committee?</a:t>
            </a:r>
          </a:p>
          <a:p>
            <a:r>
              <a:rPr lang="en-US" dirty="0"/>
              <a:t>Are there well described conditions for access (i.e. a machine readable license)?</a:t>
            </a:r>
          </a:p>
          <a:p>
            <a:r>
              <a:rPr lang="en-US" dirty="0"/>
              <a:t>How will the identity of the person accessing the data be ascertained</a:t>
            </a:r>
            <a:r>
              <a:rPr lang="en-US" dirty="0" smtClean="0"/>
              <a:t>?</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820398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3" name="2 CuadroTexto"/>
          <p:cNvSpPr txBox="1"/>
          <p:nvPr/>
        </p:nvSpPr>
        <p:spPr>
          <a:xfrm>
            <a:off x="0" y="914400"/>
            <a:ext cx="9144000" cy="3416320"/>
          </a:xfrm>
          <a:prstGeom prst="rect">
            <a:avLst/>
          </a:prstGeom>
          <a:noFill/>
        </p:spPr>
        <p:txBody>
          <a:bodyPr wrap="square" rtlCol="0">
            <a:spAutoFit/>
          </a:bodyPr>
          <a:lstStyle/>
          <a:p>
            <a:r>
              <a:rPr lang="en-US" b="1" cap="all" dirty="0"/>
              <a:t>2. FAIR DATA</a:t>
            </a:r>
          </a:p>
          <a:p>
            <a:r>
              <a:rPr lang="en-US" b="1" dirty="0" smtClean="0"/>
              <a:t>Making </a:t>
            </a:r>
            <a:r>
              <a:rPr lang="en-US" b="1" dirty="0"/>
              <a:t>data interoperable</a:t>
            </a:r>
          </a:p>
          <a:p>
            <a:r>
              <a:rPr lang="en-US" u="sng" dirty="0"/>
              <a:t>Are the data produced in the project interoperable, that is allowing data exchange and re-use between researchers, institutions, </a:t>
            </a:r>
            <a:r>
              <a:rPr lang="en-US" u="sng" dirty="0" err="1"/>
              <a:t>organisations</a:t>
            </a:r>
            <a:r>
              <a:rPr lang="en-US" u="sng" dirty="0"/>
              <a:t>, countries, etc. (i.e. adhering to standards for formats, as much as possible compliant with available (open) software applications, and in particular facilitating re-combinations with different datasets from different origins)?</a:t>
            </a:r>
          </a:p>
          <a:p>
            <a:r>
              <a:rPr lang="en-US" u="sng" dirty="0"/>
              <a:t>What data and metadata vocabularies, standards or methodologies will you follow to make your data interoperable?</a:t>
            </a:r>
          </a:p>
          <a:p>
            <a:r>
              <a:rPr lang="en-US" dirty="0"/>
              <a:t>Will you be using standard vocabularies for all data types present in your data set, to allow inter-disciplinary interoperability?</a:t>
            </a:r>
          </a:p>
          <a:p>
            <a:r>
              <a:rPr lang="en-US" dirty="0"/>
              <a:t>In case it is unavoidable that you use uncommon or generate project specific ontologies or vocabularies, will you provide mappings to more commonly used ontologies</a:t>
            </a:r>
            <a:r>
              <a:rPr lang="en-US" dirty="0" smtClean="0"/>
              <a:t>?</a:t>
            </a:r>
            <a:endParaRPr lang="en-US" dirty="0"/>
          </a:p>
        </p:txBody>
      </p:sp>
    </p:spTree>
    <p:extLst>
      <p:ext uri="{BB962C8B-B14F-4D97-AF65-F5344CB8AC3E}">
        <p14:creationId xmlns:p14="http://schemas.microsoft.com/office/powerpoint/2010/main" val="2107802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29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3" name="2 CuadroTexto"/>
          <p:cNvSpPr txBox="1"/>
          <p:nvPr/>
        </p:nvSpPr>
        <p:spPr>
          <a:xfrm>
            <a:off x="0" y="905256"/>
            <a:ext cx="9144000" cy="3724096"/>
          </a:xfrm>
          <a:prstGeom prst="rect">
            <a:avLst/>
          </a:prstGeom>
          <a:noFill/>
        </p:spPr>
        <p:txBody>
          <a:bodyPr wrap="square" rtlCol="0">
            <a:spAutoFit/>
          </a:bodyPr>
          <a:lstStyle/>
          <a:p>
            <a:r>
              <a:rPr lang="en-US" sz="2000" b="1" cap="all" dirty="0"/>
              <a:t>2. FAIR DATA</a:t>
            </a:r>
          </a:p>
          <a:p>
            <a:r>
              <a:rPr lang="en-US" b="1" dirty="0" smtClean="0"/>
              <a:t>Increase </a:t>
            </a:r>
            <a:r>
              <a:rPr lang="en-US" b="1" dirty="0"/>
              <a:t>data re-use (through clarifying </a:t>
            </a:r>
            <a:r>
              <a:rPr lang="en-US" b="1" dirty="0" err="1"/>
              <a:t>licences</a:t>
            </a:r>
            <a:r>
              <a:rPr lang="en-US" b="1" dirty="0"/>
              <a:t>)</a:t>
            </a:r>
          </a:p>
          <a:p>
            <a:r>
              <a:rPr lang="en-US" u="sng" dirty="0"/>
              <a:t>How will the data be licensed to permit the widest re-use possible?</a:t>
            </a:r>
          </a:p>
          <a:p>
            <a:r>
              <a:rPr lang="en-US" u="sng" dirty="0"/>
              <a:t>When will the data be made available for re-use? If an embargo is sought to give time to publish or seek patents, specify why and how long this will apply, bearing in mind that research data should be made available as soon as possible.</a:t>
            </a:r>
          </a:p>
          <a:p>
            <a:r>
              <a:rPr lang="en-US" dirty="0"/>
              <a:t>Are the data produced and/or used in the project useable by third parties, in particular after the end of the project? If the re-use of some data is restricted, explain why.</a:t>
            </a:r>
          </a:p>
          <a:p>
            <a:r>
              <a:rPr lang="en-US" u="sng" dirty="0"/>
              <a:t>How long is it intended that the data remains re-usable?</a:t>
            </a:r>
          </a:p>
          <a:p>
            <a:r>
              <a:rPr lang="en-US" u="sng" dirty="0"/>
              <a:t>Are data quality assurance processes described?</a:t>
            </a:r>
          </a:p>
          <a:p>
            <a:endParaRPr lang="en-US" dirty="0"/>
          </a:p>
          <a:p>
            <a:endParaRPr lang="en-US" dirty="0"/>
          </a:p>
          <a:p>
            <a:endParaRPr lang="en-US" dirty="0"/>
          </a:p>
        </p:txBody>
      </p:sp>
    </p:spTree>
    <p:extLst>
      <p:ext uri="{BB962C8B-B14F-4D97-AF65-F5344CB8AC3E}">
        <p14:creationId xmlns:p14="http://schemas.microsoft.com/office/powerpoint/2010/main" val="210780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extShape 1"/>
          <p:cNvSpPr txBox="1"/>
          <p:nvPr/>
        </p:nvSpPr>
        <p:spPr>
          <a:xfrm>
            <a:off x="163080" y="45720"/>
            <a:ext cx="8357400" cy="804240"/>
          </a:xfrm>
          <a:prstGeom prst="rect">
            <a:avLst/>
          </a:prstGeom>
          <a:noFill/>
          <a:ln>
            <a:noFill/>
          </a:ln>
        </p:spPr>
        <p:txBody>
          <a:bodyPr anchor="ctr"/>
          <a:lstStyle/>
          <a:p>
            <a:pPr>
              <a:lnSpc>
                <a:spcPct val="90000"/>
              </a:lnSpc>
            </a:pPr>
            <a:r>
              <a:rPr lang="en-US" sz="3300" strike="noStrike" spc="-1">
                <a:solidFill>
                  <a:srgbClr val="4B0082"/>
                </a:solidFill>
                <a:uFill>
                  <a:solidFill>
                    <a:srgbClr val="FFFFFF"/>
                  </a:solidFill>
                </a:uFill>
                <a:latin typeface="Calibri Light"/>
              </a:rPr>
              <a:t>INDIGO Data Life Cycle (“6S”)</a:t>
            </a:r>
            <a:endParaRPr lang="en-US" sz="1800" strike="noStrike" spc="-1">
              <a:solidFill>
                <a:srgbClr val="000000"/>
              </a:solidFill>
              <a:uFill>
                <a:solidFill>
                  <a:srgbClr val="FFFFFF"/>
                </a:solidFill>
              </a:uFill>
              <a:latin typeface="Calibri"/>
            </a:endParaRPr>
          </a:p>
        </p:txBody>
      </p:sp>
      <p:sp>
        <p:nvSpPr>
          <p:cNvPr id="466" name="TextShape 2"/>
          <p:cNvSpPr txBox="1"/>
          <p:nvPr/>
        </p:nvSpPr>
        <p:spPr>
          <a:xfrm>
            <a:off x="7955280" y="6356520"/>
            <a:ext cx="564840" cy="364680"/>
          </a:xfrm>
          <a:prstGeom prst="rect">
            <a:avLst/>
          </a:prstGeom>
          <a:noFill/>
          <a:ln>
            <a:noFill/>
          </a:ln>
        </p:spPr>
        <p:txBody>
          <a:bodyPr anchor="ctr"/>
          <a:lstStyle/>
          <a:p>
            <a:pPr algn="r">
              <a:lnSpc>
                <a:spcPct val="100000"/>
              </a:lnSpc>
            </a:pPr>
            <a:fld id="{98ACCEC3-C07B-4322-A0D9-F9DB8F8AC0E1}" type="slidenum">
              <a:rPr lang="en-US" sz="1600" strike="noStrike" spc="-1">
                <a:solidFill>
                  <a:srgbClr val="8B8B8B"/>
                </a:solidFill>
                <a:uFill>
                  <a:solidFill>
                    <a:srgbClr val="FFFFFF"/>
                  </a:solidFill>
                </a:uFill>
                <a:latin typeface="Calibri"/>
              </a:rPr>
              <a:t>3</a:t>
            </a:fld>
            <a:endParaRPr lang="en-US" sz="1600" strike="noStrike" spc="-1">
              <a:solidFill>
                <a:srgbClr val="000000"/>
              </a:solidFill>
              <a:uFill>
                <a:solidFill>
                  <a:srgbClr val="FFFFFF"/>
                </a:solidFill>
              </a:uFill>
              <a:latin typeface="Times New Roman"/>
            </a:endParaRPr>
          </a:p>
        </p:txBody>
      </p:sp>
      <p:pic>
        <p:nvPicPr>
          <p:cNvPr id="467" name="5 Imagen"/>
          <p:cNvPicPr/>
          <p:nvPr/>
        </p:nvPicPr>
        <p:blipFill>
          <a:blip r:embed="rId2"/>
          <a:stretch/>
        </p:blipFill>
        <p:spPr>
          <a:xfrm>
            <a:off x="3125160" y="1151280"/>
            <a:ext cx="5583960" cy="4777560"/>
          </a:xfrm>
          <a:prstGeom prst="rect">
            <a:avLst/>
          </a:prstGeom>
          <a:ln>
            <a:noFill/>
          </a:ln>
          <a:effectLst>
            <a:outerShdw dist="139498" dir="2700000">
              <a:srgbClr val="333333">
                <a:alpha val="65000"/>
              </a:srgbClr>
            </a:outerShdw>
          </a:effectLst>
        </p:spPr>
      </p:pic>
      <p:sp>
        <p:nvSpPr>
          <p:cNvPr id="468" name="TextShape 3"/>
          <p:cNvSpPr txBox="1"/>
          <p:nvPr/>
        </p:nvSpPr>
        <p:spPr>
          <a:xfrm>
            <a:off x="3029040" y="6356520"/>
            <a:ext cx="4633200" cy="364680"/>
          </a:xfrm>
          <a:prstGeom prst="rect">
            <a:avLst/>
          </a:prstGeom>
          <a:noFill/>
          <a:ln>
            <a:noFill/>
          </a:ln>
        </p:spPr>
        <p:txBody>
          <a:bodyPr lIns="90000" tIns="45000" rIns="90000" bIns="45000"/>
          <a:lstStyle/>
          <a:p>
            <a:pPr>
              <a:lnSpc>
                <a:spcPct val="100000"/>
              </a:lnSpc>
            </a:pPr>
            <a:r>
              <a:rPr lang="en-US" sz="1600" strike="noStrike" spc="-1">
                <a:solidFill>
                  <a:srgbClr val="000000"/>
                </a:solidFill>
                <a:uFill>
                  <a:solidFill>
                    <a:srgbClr val="FFFFFF"/>
                  </a:solidFill>
                </a:uFill>
                <a:latin typeface="Calibri"/>
              </a:rPr>
              <a:t>M3.02 – Data Life Cycle                    Fernando Aguilar</a:t>
            </a:r>
            <a:endParaRPr lang="en-US" sz="1600" strike="noStrike" spc="-1">
              <a:solidFill>
                <a:srgbClr val="000000"/>
              </a:solidFill>
              <a:uFill>
                <a:solidFill>
                  <a:srgbClr val="FFFFFF"/>
                </a:solidFill>
              </a:uFill>
              <a:latin typeface="Times New Roman"/>
            </a:endParaRPr>
          </a:p>
        </p:txBody>
      </p:sp>
      <p:sp>
        <p:nvSpPr>
          <p:cNvPr id="469" name="CustomShape 4"/>
          <p:cNvSpPr/>
          <p:nvPr/>
        </p:nvSpPr>
        <p:spPr>
          <a:xfrm>
            <a:off x="0" y="1447560"/>
            <a:ext cx="3124800" cy="393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Calibri"/>
              </a:rPr>
              <a:t>Stage 1: Plan</a:t>
            </a:r>
            <a:r>
              <a:rPr lang="en-US" sz="1800" strike="noStrike" spc="-1">
                <a:solidFill>
                  <a:srgbClr val="000000"/>
                </a:solidFill>
                <a:uFill>
                  <a:solidFill>
                    <a:srgbClr val="FFFFFF"/>
                  </a:solidFill>
                </a:uFill>
                <a:latin typeface="Calibri"/>
              </a:rPr>
              <a:t>: prepare a Data Management Plan, including how data will be gathered, metadata definition, preservation plan, etc.</a:t>
            </a: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alibri"/>
              </a:rPr>
              <a:t>Stage 2: Collect</a:t>
            </a:r>
            <a:r>
              <a:rPr lang="en-US" sz="1800" strike="noStrike" spc="-1">
                <a:solidFill>
                  <a:srgbClr val="000000"/>
                </a:solidFill>
                <a:uFill>
                  <a:solidFill>
                    <a:srgbClr val="FFFFFF"/>
                  </a:solidFill>
                </a:uFill>
                <a:latin typeface="Calibri"/>
              </a:rPr>
              <a:t>: including both creation and acquisition, it is the process of getting data, in different ways. A storage service is needed as well.</a:t>
            </a:r>
            <a:endParaRPr lang="en-US" sz="1800" strike="noStrike" spc="-1">
              <a:solidFill>
                <a:srgbClr val="000000"/>
              </a:solidFill>
              <a:uFill>
                <a:solidFill>
                  <a:srgbClr val="FFFFFF"/>
                </a:solidFill>
              </a:uFill>
              <a:latin typeface="Arial"/>
            </a:endParaRPr>
          </a:p>
        </p:txBody>
      </p:sp>
      <p:sp>
        <p:nvSpPr>
          <p:cNvPr id="470" name="CustomShape 5"/>
          <p:cNvSpPr/>
          <p:nvPr/>
        </p:nvSpPr>
        <p:spPr>
          <a:xfrm>
            <a:off x="3125160" y="2652840"/>
            <a:ext cx="1175040" cy="56088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
        <p:nvSpPr>
          <p:cNvPr id="471" name="CustomShape 6"/>
          <p:cNvSpPr/>
          <p:nvPr/>
        </p:nvSpPr>
        <p:spPr>
          <a:xfrm>
            <a:off x="4970520" y="1167120"/>
            <a:ext cx="1175040" cy="56088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33955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n-US" b="1" cap="all" dirty="0"/>
              <a:t>3. ALLOCATION OF RESOURCES</a:t>
            </a:r>
          </a:p>
          <a:p>
            <a:pPr marL="0" indent="0">
              <a:buNone/>
            </a:pPr>
            <a:r>
              <a:rPr lang="en-US" u="sng" dirty="0"/>
              <a:t>What are the costs for making data FAIR in your project?</a:t>
            </a:r>
          </a:p>
          <a:p>
            <a:pPr marL="0" indent="0">
              <a:buNone/>
            </a:pPr>
            <a:r>
              <a:rPr lang="en-US" dirty="0"/>
              <a:t>How will these be covered? Note that costs related to open access to research data </a:t>
            </a:r>
            <a:r>
              <a:rPr lang="en-US" dirty="0" smtClean="0"/>
              <a:t>are eligible </a:t>
            </a:r>
            <a:r>
              <a:rPr lang="en-US" dirty="0"/>
              <a:t>as part of the Horizon 2020 grant (if compliant with the Grant Agreement conditions).</a:t>
            </a:r>
          </a:p>
          <a:p>
            <a:pPr marL="0" indent="0">
              <a:buNone/>
            </a:pPr>
            <a:r>
              <a:rPr lang="en-US" dirty="0"/>
              <a:t>Who will be responsible for data management in your project?</a:t>
            </a:r>
          </a:p>
          <a:p>
            <a:pPr marL="0" indent="0">
              <a:buNone/>
            </a:pPr>
            <a:r>
              <a:rPr lang="en-US" dirty="0"/>
              <a:t>Are the resources for long term preservation discussed (costs and potential value, who decides and how what data will be kept and for how long)?</a:t>
            </a:r>
          </a:p>
          <a:p>
            <a:pPr marL="0" indent="0">
              <a:buNone/>
            </a:pPr>
            <a:r>
              <a:rPr lang="en-US" b="1" cap="all" dirty="0"/>
              <a:t>4. DATA SECURITY</a:t>
            </a:r>
          </a:p>
          <a:p>
            <a:pPr marL="0" indent="0">
              <a:buNone/>
            </a:pPr>
            <a:r>
              <a:rPr lang="en-US" u="sng" dirty="0"/>
              <a:t>What provisions are in place for data security (including data recovery as well as </a:t>
            </a:r>
            <a:r>
              <a:rPr lang="en-US" u="sng" dirty="0" smtClean="0"/>
              <a:t>secure storage </a:t>
            </a:r>
            <a:r>
              <a:rPr lang="en-US" u="sng" dirty="0"/>
              <a:t>and transfer of sensitive data)?</a:t>
            </a:r>
          </a:p>
          <a:p>
            <a:pPr marL="0" indent="0">
              <a:buNone/>
            </a:pPr>
            <a:r>
              <a:rPr lang="en-US" u="sng" dirty="0"/>
              <a:t>Is the data safely stored in certified repositories for long term preservation and curation?</a:t>
            </a:r>
          </a:p>
          <a:p>
            <a:pPr marL="0" indent="0">
              <a:buNone/>
            </a:pPr>
            <a:r>
              <a:rPr lang="en-US" b="1" cap="all" dirty="0"/>
              <a:t>5. ETHICAL ASPECTS</a:t>
            </a:r>
          </a:p>
          <a:p>
            <a:pPr marL="0" indent="0">
              <a:buNone/>
            </a:pPr>
            <a:r>
              <a:rPr lang="en-US" u="sng" dirty="0"/>
              <a:t>Are there any ethical or legal issues that can have an impact on data sharing? These can also be discussed in the context of the ethics review. If relevant, include references to ethics deliverables and ethics chapter in the Description of the Action (</a:t>
            </a:r>
            <a:r>
              <a:rPr lang="en-US" u="sng" dirty="0" err="1"/>
              <a:t>DoA</a:t>
            </a:r>
            <a:r>
              <a:rPr lang="en-US" u="sng" dirty="0"/>
              <a:t>).</a:t>
            </a:r>
          </a:p>
          <a:p>
            <a:pPr marL="0" indent="0">
              <a:buNone/>
            </a:pPr>
            <a:r>
              <a:rPr lang="en-US" u="sng" dirty="0"/>
              <a:t>Is informed consent for data sharing and long term preservation included in questionnaires dealing with personal data?</a:t>
            </a:r>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30</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422607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3" name="2 Marcador de contenido"/>
          <p:cNvSpPr>
            <a:spLocks noGrp="1"/>
          </p:cNvSpPr>
          <p:nvPr>
            <p:ph idx="1"/>
          </p:nvPr>
        </p:nvSpPr>
        <p:spPr/>
        <p:txBody>
          <a:bodyPr>
            <a:normAutofit lnSpcReduction="10000"/>
          </a:bodyPr>
          <a:lstStyle/>
          <a:p>
            <a:pPr marL="0" indent="0">
              <a:buNone/>
            </a:pPr>
            <a:r>
              <a:rPr lang="en-US" b="1" cap="all" dirty="0"/>
              <a:t>6. OTHER ISSUES</a:t>
            </a:r>
          </a:p>
          <a:p>
            <a:pPr marL="0" indent="0">
              <a:buNone/>
            </a:pPr>
            <a:r>
              <a:rPr lang="en-US" dirty="0"/>
              <a:t>Do you make use of other national/funder/sectorial/departmental procedures for data management? If yes, which ones?</a:t>
            </a:r>
          </a:p>
          <a:p>
            <a:pPr marL="0" indent="0">
              <a:buNone/>
            </a:pPr>
            <a:r>
              <a:rPr lang="en-US" b="1" cap="all" dirty="0"/>
              <a:t>7. FURTHER SUPPORT IN DEVELOPING YOUR DMP</a:t>
            </a:r>
          </a:p>
          <a:p>
            <a:pPr marL="0" indent="0">
              <a:buNone/>
            </a:pPr>
            <a:r>
              <a:rPr lang="en-US" dirty="0"/>
              <a:t>The Research Data Alliance provides a </a:t>
            </a:r>
            <a:r>
              <a:rPr lang="en-US" dirty="0">
                <a:hlinkClick r:id="rId2"/>
              </a:rPr>
              <a:t>Metadata Standards Directory</a:t>
            </a:r>
            <a:r>
              <a:rPr lang="en-US" dirty="0"/>
              <a:t> that can be searched for discipline-specific standards and associated tools.</a:t>
            </a:r>
          </a:p>
          <a:p>
            <a:pPr marL="0" indent="0">
              <a:buNone/>
            </a:pPr>
            <a:r>
              <a:rPr lang="en-US" dirty="0"/>
              <a:t>The </a:t>
            </a:r>
            <a:r>
              <a:rPr lang="en-US" dirty="0">
                <a:hlinkClick r:id="rId3"/>
              </a:rPr>
              <a:t>EUDAT B2SHARE</a:t>
            </a:r>
            <a:r>
              <a:rPr lang="en-US" dirty="0"/>
              <a:t> tool includes a built-in license wizard that facilitates the selection of an adequate license for research data.</a:t>
            </a:r>
          </a:p>
          <a:p>
            <a:pPr marL="0" indent="0">
              <a:buNone/>
            </a:pPr>
            <a:r>
              <a:rPr lang="en-US" dirty="0"/>
              <a:t>Useful listings of repositories include:</a:t>
            </a:r>
          </a:p>
          <a:p>
            <a:pPr marL="0" indent="0">
              <a:buNone/>
            </a:pPr>
            <a:r>
              <a:rPr lang="en-US" dirty="0">
                <a:hlinkClick r:id="rId4"/>
              </a:rPr>
              <a:t>Registry of Research Data Repositories</a:t>
            </a:r>
            <a:endParaRPr lang="en-US" dirty="0"/>
          </a:p>
          <a:p>
            <a:pPr marL="0" indent="0">
              <a:buNone/>
            </a:pPr>
            <a:r>
              <a:rPr lang="en-US" dirty="0"/>
              <a:t>Some repositories like </a:t>
            </a:r>
            <a:r>
              <a:rPr lang="en-US" dirty="0" err="1">
                <a:hlinkClick r:id="rId5"/>
              </a:rPr>
              <a:t>Zenodo</a:t>
            </a:r>
            <a:r>
              <a:rPr lang="en-US" dirty="0"/>
              <a:t>, an </a:t>
            </a:r>
            <a:r>
              <a:rPr lang="en-US" dirty="0" err="1"/>
              <a:t>OpenAIRE</a:t>
            </a:r>
            <a:r>
              <a:rPr lang="en-US" dirty="0"/>
              <a:t> and CERN collaboration), allow researchers to deposit both publications and data, while providing tools to link them.</a:t>
            </a:r>
          </a:p>
          <a:p>
            <a:pPr marL="0" indent="0">
              <a:buNone/>
            </a:pPr>
            <a:r>
              <a:rPr lang="en-US" dirty="0"/>
              <a:t>Other useful tools include </a:t>
            </a:r>
            <a:r>
              <a:rPr lang="en-US" dirty="0">
                <a:hlinkClick r:id="rId6"/>
              </a:rPr>
              <a:t>DMP online</a:t>
            </a:r>
            <a:r>
              <a:rPr lang="en-US" dirty="0"/>
              <a:t> and platforms for making individual scientific observations available such as </a:t>
            </a:r>
            <a:r>
              <a:rPr lang="en-US" dirty="0" err="1">
                <a:hlinkClick r:id="rId7"/>
              </a:rPr>
              <a:t>ScienceMatters</a:t>
            </a:r>
            <a:r>
              <a:rPr lang="en-US" dirty="0"/>
              <a:t>.</a:t>
            </a:r>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31</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032608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H2020 DMP</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6" name="2 Marcador de contenido"/>
          <p:cNvSpPr>
            <a:spLocks noGrp="1"/>
          </p:cNvSpPr>
          <p:nvPr>
            <p:ph idx="1"/>
          </p:nvPr>
        </p:nvSpPr>
        <p:spPr>
          <a:xfrm>
            <a:off x="162962" y="1042417"/>
            <a:ext cx="8352388" cy="5001768"/>
          </a:xfrm>
        </p:spPr>
        <p:txBody>
          <a:bodyPr/>
          <a:lstStyle/>
          <a:p>
            <a:r>
              <a:rPr lang="en-US" dirty="0" smtClean="0"/>
              <a:t>DMP services. Example: </a:t>
            </a:r>
            <a:r>
              <a:rPr lang="en-US" dirty="0" err="1" smtClean="0"/>
              <a:t>DMPonline</a:t>
            </a:r>
            <a:endParaRPr lang="en-US" dirty="0" smtClean="0"/>
          </a:p>
          <a:p>
            <a:endParaRPr lang="en-US" dirty="0"/>
          </a:p>
          <a:p>
            <a:pPr marL="0" indent="0" algn="ctr">
              <a:buNone/>
            </a:pPr>
            <a:r>
              <a:rPr lang="en-US" sz="2800" dirty="0"/>
              <a:t>https://dmponline.dcc.ac.uk/</a:t>
            </a:r>
          </a:p>
          <a:p>
            <a:pPr marL="0" indent="0" algn="ctr">
              <a:buNone/>
            </a:pPr>
            <a:endParaRPr lang="en-US" dirty="0"/>
          </a:p>
        </p:txBody>
      </p:sp>
    </p:spTree>
    <p:extLst>
      <p:ext uri="{BB962C8B-B14F-4D97-AF65-F5344CB8AC3E}">
        <p14:creationId xmlns:p14="http://schemas.microsoft.com/office/powerpoint/2010/main" val="245260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DMPs - </a:t>
            </a:r>
            <a:r>
              <a:rPr lang="en-US" dirty="0" err="1" smtClean="0"/>
              <a:t>Proyectos</a:t>
            </a:r>
            <a:endParaRPr lang="en-US" dirty="0"/>
          </a:p>
        </p:txBody>
      </p:sp>
      <p:sp>
        <p:nvSpPr>
          <p:cNvPr id="3" name="2 Marcador de contenido"/>
          <p:cNvSpPr>
            <a:spLocks noGrp="1"/>
          </p:cNvSpPr>
          <p:nvPr>
            <p:ph idx="1"/>
          </p:nvPr>
        </p:nvSpPr>
        <p:spPr/>
        <p:txBody>
          <a:bodyPr/>
          <a:lstStyle/>
          <a:p>
            <a:r>
              <a:rPr lang="es-ES" dirty="0"/>
              <a:t/>
            </a:r>
            <a:br>
              <a:rPr lang="es-ES" dirty="0"/>
            </a:b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33</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14263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Regarding Machine-</a:t>
            </a:r>
            <a:r>
              <a:rPr lang="en-US" dirty="0" err="1" smtClean="0"/>
              <a:t>actionability</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34</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descr="C:\Users\ifca\Dropbox\Tesis\Tesis\Fer\images\dmpEx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328" y="973247"/>
            <a:ext cx="6606011" cy="495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1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Regarding Machine-</a:t>
            </a:r>
            <a:r>
              <a:rPr lang="en-US" dirty="0" err="1" smtClean="0"/>
              <a:t>actionability</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35</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
        <p:nvSpPr>
          <p:cNvPr id="3" name="2 CuadroTexto"/>
          <p:cNvSpPr txBox="1"/>
          <p:nvPr/>
        </p:nvSpPr>
        <p:spPr>
          <a:xfrm>
            <a:off x="181069" y="1204111"/>
            <a:ext cx="4517680" cy="369332"/>
          </a:xfrm>
          <a:prstGeom prst="rect">
            <a:avLst/>
          </a:prstGeom>
          <a:noFill/>
        </p:spPr>
        <p:txBody>
          <a:bodyPr wrap="square" rtlCol="0">
            <a:spAutoFit/>
          </a:bodyPr>
          <a:lstStyle/>
          <a:p>
            <a:r>
              <a:rPr lang="en-US" dirty="0" smtClean="0"/>
              <a:t>Semantic layer:</a:t>
            </a:r>
            <a:endParaRPr lang="en-US" dirty="0"/>
          </a:p>
        </p:txBody>
      </p:sp>
      <p:sp>
        <p:nvSpPr>
          <p:cNvPr id="6" name="5 Rectángulo"/>
          <p:cNvSpPr/>
          <p:nvPr/>
        </p:nvSpPr>
        <p:spPr>
          <a:xfrm>
            <a:off x="432383" y="2856960"/>
            <a:ext cx="7832722" cy="523220"/>
          </a:xfrm>
          <a:prstGeom prst="rect">
            <a:avLst/>
          </a:prstGeom>
        </p:spPr>
        <p:txBody>
          <a:bodyPr wrap="none">
            <a:spAutoFit/>
          </a:bodyPr>
          <a:lstStyle/>
          <a:p>
            <a:r>
              <a:rPr lang="en-US" sz="2800" dirty="0">
                <a:hlinkClick r:id="rId2"/>
              </a:rPr>
              <a:t>https://bioportal.bioontology.org/ontologies/SWEET</a:t>
            </a:r>
            <a:endParaRPr lang="en-US" sz="2800" dirty="0"/>
          </a:p>
        </p:txBody>
      </p:sp>
    </p:spTree>
    <p:extLst>
      <p:ext uri="{BB962C8B-B14F-4D97-AF65-F5344CB8AC3E}">
        <p14:creationId xmlns:p14="http://schemas.microsoft.com/office/powerpoint/2010/main" val="2666315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E632488C-DC10-4997-9506-1AB07A532E75}" type="slidenum">
              <a:rPr lang="en-US" smtClean="0"/>
              <a:t>36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288"/>
            <a:ext cx="9124950" cy="682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100584" y="6467701"/>
            <a:ext cx="5102352" cy="646331"/>
          </a:xfrm>
          <a:prstGeom prst="rect">
            <a:avLst/>
          </a:prstGeom>
          <a:noFill/>
        </p:spPr>
        <p:txBody>
          <a:bodyPr wrap="square" rtlCol="0">
            <a:spAutoFit/>
          </a:bodyPr>
          <a:lstStyle/>
          <a:p>
            <a:r>
              <a:rPr lang="en-US" dirty="0"/>
              <a:t>Tomasz </a:t>
            </a:r>
            <a:r>
              <a:rPr lang="en-US" dirty="0" err="1"/>
              <a:t>Miksa</a:t>
            </a:r>
            <a:r>
              <a:rPr lang="en-US" dirty="0"/>
              <a:t>, Paul Walk, Peter </a:t>
            </a:r>
            <a:r>
              <a:rPr lang="en-US" dirty="0" err="1"/>
              <a:t>Neish</a:t>
            </a:r>
            <a:endParaRPr lang="en-US" dirty="0"/>
          </a:p>
          <a:p>
            <a:endParaRPr lang="en-US" dirty="0"/>
          </a:p>
        </p:txBody>
      </p:sp>
    </p:spTree>
    <p:extLst>
      <p:ext uri="{BB962C8B-B14F-4D97-AF65-F5344CB8AC3E}">
        <p14:creationId xmlns:p14="http://schemas.microsoft.com/office/powerpoint/2010/main" val="1220544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53525" cy="683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2125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24950"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87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
        <p:nvSpPr>
          <p:cNvPr id="4" name="3 Marcador de número de diapositiva"/>
          <p:cNvSpPr>
            <a:spLocks noGrp="1"/>
          </p:cNvSpPr>
          <p:nvPr>
            <p:ph type="sldNum" sz="quarter" idx="12"/>
          </p:nvPr>
        </p:nvSpPr>
        <p:spPr/>
        <p:txBody>
          <a:bodyPr/>
          <a:lstStyle/>
          <a:p>
            <a:fld id="{E632488C-DC10-4997-9506-1AB07A532E75}" type="slidenum">
              <a:rPr lang="en-US" smtClean="0"/>
              <a:t>39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9050"/>
            <a:ext cx="9153526" cy="689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05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Shape 1"/>
          <p:cNvSpPr txBox="1"/>
          <p:nvPr/>
        </p:nvSpPr>
        <p:spPr>
          <a:xfrm>
            <a:off x="163080" y="45720"/>
            <a:ext cx="8357400" cy="804240"/>
          </a:xfrm>
          <a:prstGeom prst="rect">
            <a:avLst/>
          </a:prstGeom>
          <a:noFill/>
          <a:ln>
            <a:noFill/>
          </a:ln>
        </p:spPr>
        <p:txBody>
          <a:bodyPr anchor="ctr"/>
          <a:lstStyle/>
          <a:p>
            <a:pPr>
              <a:lnSpc>
                <a:spcPct val="90000"/>
              </a:lnSpc>
            </a:pPr>
            <a:r>
              <a:rPr lang="en-US" sz="3300" strike="noStrike" spc="-1">
                <a:solidFill>
                  <a:srgbClr val="4B0082"/>
                </a:solidFill>
                <a:uFill>
                  <a:solidFill>
                    <a:srgbClr val="FFFFFF"/>
                  </a:solidFill>
                </a:uFill>
                <a:latin typeface="Calibri Light"/>
              </a:rPr>
              <a:t>INDIGO Data Life Cycle (“6S”)</a:t>
            </a:r>
            <a:endParaRPr lang="en-US" sz="1800" strike="noStrike" spc="-1">
              <a:solidFill>
                <a:srgbClr val="000000"/>
              </a:solidFill>
              <a:uFill>
                <a:solidFill>
                  <a:srgbClr val="FFFFFF"/>
                </a:solidFill>
              </a:uFill>
              <a:latin typeface="Calibri"/>
            </a:endParaRPr>
          </a:p>
        </p:txBody>
      </p:sp>
      <p:sp>
        <p:nvSpPr>
          <p:cNvPr id="473" name="TextShape 2"/>
          <p:cNvSpPr txBox="1"/>
          <p:nvPr/>
        </p:nvSpPr>
        <p:spPr>
          <a:xfrm>
            <a:off x="7955280" y="6356520"/>
            <a:ext cx="564840" cy="364680"/>
          </a:xfrm>
          <a:prstGeom prst="rect">
            <a:avLst/>
          </a:prstGeom>
          <a:noFill/>
          <a:ln>
            <a:noFill/>
          </a:ln>
        </p:spPr>
        <p:txBody>
          <a:bodyPr anchor="ctr"/>
          <a:lstStyle/>
          <a:p>
            <a:pPr algn="r">
              <a:lnSpc>
                <a:spcPct val="100000"/>
              </a:lnSpc>
            </a:pPr>
            <a:fld id="{C485F6FE-BD95-4220-AAFE-7AC4603E2856}" type="slidenum">
              <a:rPr lang="en-US" sz="1600" strike="noStrike" spc="-1">
                <a:solidFill>
                  <a:srgbClr val="8B8B8B"/>
                </a:solidFill>
                <a:uFill>
                  <a:solidFill>
                    <a:srgbClr val="FFFFFF"/>
                  </a:solidFill>
                </a:uFill>
                <a:latin typeface="Calibri"/>
              </a:rPr>
              <a:t>4</a:t>
            </a:fld>
            <a:endParaRPr lang="en-US" sz="1600" strike="noStrike" spc="-1">
              <a:solidFill>
                <a:srgbClr val="000000"/>
              </a:solidFill>
              <a:uFill>
                <a:solidFill>
                  <a:srgbClr val="FFFFFF"/>
                </a:solidFill>
              </a:uFill>
              <a:latin typeface="Times New Roman"/>
            </a:endParaRPr>
          </a:p>
        </p:txBody>
      </p:sp>
      <p:pic>
        <p:nvPicPr>
          <p:cNvPr id="474" name="5 Imagen"/>
          <p:cNvPicPr/>
          <p:nvPr/>
        </p:nvPicPr>
        <p:blipFill>
          <a:blip r:embed="rId2"/>
          <a:stretch/>
        </p:blipFill>
        <p:spPr>
          <a:xfrm>
            <a:off x="3125160" y="1151280"/>
            <a:ext cx="5583960" cy="4777560"/>
          </a:xfrm>
          <a:prstGeom prst="rect">
            <a:avLst/>
          </a:prstGeom>
          <a:ln>
            <a:noFill/>
          </a:ln>
          <a:effectLst>
            <a:outerShdw dist="139498" dir="2700000">
              <a:srgbClr val="333333">
                <a:alpha val="65000"/>
              </a:srgbClr>
            </a:outerShdw>
          </a:effectLst>
        </p:spPr>
      </p:pic>
      <p:sp>
        <p:nvSpPr>
          <p:cNvPr id="475" name="TextShape 3"/>
          <p:cNvSpPr txBox="1"/>
          <p:nvPr/>
        </p:nvSpPr>
        <p:spPr>
          <a:xfrm>
            <a:off x="3029040" y="6356520"/>
            <a:ext cx="4633200" cy="364680"/>
          </a:xfrm>
          <a:prstGeom prst="rect">
            <a:avLst/>
          </a:prstGeom>
          <a:noFill/>
          <a:ln>
            <a:noFill/>
          </a:ln>
        </p:spPr>
        <p:txBody>
          <a:bodyPr lIns="90000" tIns="45000" rIns="90000" bIns="45000"/>
          <a:lstStyle/>
          <a:p>
            <a:pPr>
              <a:lnSpc>
                <a:spcPct val="100000"/>
              </a:lnSpc>
            </a:pPr>
            <a:r>
              <a:rPr lang="en-US" sz="1600" strike="noStrike" spc="-1">
                <a:solidFill>
                  <a:srgbClr val="000000"/>
                </a:solidFill>
                <a:uFill>
                  <a:solidFill>
                    <a:srgbClr val="FFFFFF"/>
                  </a:solidFill>
                </a:uFill>
                <a:latin typeface="Calibri"/>
              </a:rPr>
              <a:t>M3.02 – Data Life Cycle                    Fernando Aguilar</a:t>
            </a:r>
            <a:endParaRPr lang="en-US" sz="1600" strike="noStrike" spc="-1">
              <a:solidFill>
                <a:srgbClr val="000000"/>
              </a:solidFill>
              <a:uFill>
                <a:solidFill>
                  <a:srgbClr val="FFFFFF"/>
                </a:solidFill>
              </a:uFill>
              <a:latin typeface="Times New Roman"/>
            </a:endParaRPr>
          </a:p>
        </p:txBody>
      </p:sp>
      <p:sp>
        <p:nvSpPr>
          <p:cNvPr id="476" name="CustomShape 4"/>
          <p:cNvSpPr/>
          <p:nvPr/>
        </p:nvSpPr>
        <p:spPr>
          <a:xfrm>
            <a:off x="0" y="1221480"/>
            <a:ext cx="312480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Calibri"/>
              </a:rPr>
              <a:t>Stage 3: Curate</a:t>
            </a:r>
            <a:r>
              <a:rPr lang="en-US" sz="1800" strike="noStrike" spc="-1">
                <a:solidFill>
                  <a:srgbClr val="000000"/>
                </a:solidFill>
                <a:uFill>
                  <a:solidFill>
                    <a:srgbClr val="FFFFFF"/>
                  </a:solidFill>
                </a:uFill>
                <a:latin typeface="Calibri"/>
              </a:rPr>
              <a:t>: also known as “Transform”: using the raw data collected in the previous stage, manual or automatic actions are performed over the data, which is converted and also filtered. </a:t>
            </a: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alibri"/>
              </a:rPr>
              <a:t>Stage 4: Analyse</a:t>
            </a:r>
            <a:r>
              <a:rPr lang="en-US" sz="1800" strike="noStrike" spc="-1">
                <a:solidFill>
                  <a:srgbClr val="000000"/>
                </a:solidFill>
                <a:uFill>
                  <a:solidFill>
                    <a:srgbClr val="FFFFFF"/>
                  </a:solidFill>
                </a:uFill>
                <a:latin typeface="Calibri"/>
              </a:rPr>
              <a:t>: an optional step also called “Process”, that implies performing different actions to give the data an added value and get new derived data.</a:t>
            </a:r>
            <a:endParaRPr lang="en-US" sz="1800" strike="noStrike" spc="-1">
              <a:solidFill>
                <a:srgbClr val="000000"/>
              </a:solidFill>
              <a:uFill>
                <a:solidFill>
                  <a:srgbClr val="FFFFFF"/>
                </a:solidFill>
              </a:uFill>
              <a:latin typeface="Arial"/>
            </a:endParaRPr>
          </a:p>
        </p:txBody>
      </p:sp>
      <p:sp>
        <p:nvSpPr>
          <p:cNvPr id="477" name="CustomShape 5"/>
          <p:cNvSpPr/>
          <p:nvPr/>
        </p:nvSpPr>
        <p:spPr>
          <a:xfrm>
            <a:off x="5558040" y="2669760"/>
            <a:ext cx="1175040" cy="56088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
        <p:nvSpPr>
          <p:cNvPr id="478" name="CustomShape 6"/>
          <p:cNvSpPr/>
          <p:nvPr/>
        </p:nvSpPr>
        <p:spPr>
          <a:xfrm>
            <a:off x="6979680" y="1248480"/>
            <a:ext cx="1175040" cy="56088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74700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
        <p:nvSpPr>
          <p:cNvPr id="4" name="3 Marcador de número de diapositiva"/>
          <p:cNvSpPr>
            <a:spLocks noGrp="1"/>
          </p:cNvSpPr>
          <p:nvPr>
            <p:ph type="sldNum" sz="quarter" idx="12"/>
          </p:nvPr>
        </p:nvSpPr>
        <p:spPr/>
        <p:txBody>
          <a:bodyPr/>
          <a:lstStyle/>
          <a:p>
            <a:fld id="{E632488C-DC10-4997-9506-1AB07A532E75}" type="slidenum">
              <a:rPr lang="en-US" smtClean="0"/>
              <a:t>40</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34475" cy="688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885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
        <p:nvSpPr>
          <p:cNvPr id="4" name="3 Marcador de número de diapositiva"/>
          <p:cNvSpPr>
            <a:spLocks noGrp="1"/>
          </p:cNvSpPr>
          <p:nvPr>
            <p:ph type="sldNum" sz="quarter" idx="12"/>
          </p:nvPr>
        </p:nvSpPr>
        <p:spPr/>
        <p:txBody>
          <a:bodyPr/>
          <a:lstStyle/>
          <a:p>
            <a:fld id="{E632488C-DC10-4997-9506-1AB07A532E75}" type="slidenum">
              <a:rPr lang="en-US" smtClean="0"/>
              <a:t>41</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034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New developments</a:t>
            </a:r>
            <a:endParaRPr lang="en-US" dirty="0"/>
          </a:p>
        </p:txBody>
      </p:sp>
      <p:sp>
        <p:nvSpPr>
          <p:cNvPr id="3" name="2 Marcador de contenido"/>
          <p:cNvSpPr>
            <a:spLocks noGrp="1"/>
          </p:cNvSpPr>
          <p:nvPr>
            <p:ph idx="1"/>
          </p:nvPr>
        </p:nvSpPr>
        <p:spPr/>
        <p:txBody>
          <a:bodyPr/>
          <a:lstStyle/>
          <a:p>
            <a:r>
              <a:rPr lang="en-US" dirty="0">
                <a:hlinkClick r:id="rId2"/>
              </a:rPr>
              <a:t>https://</a:t>
            </a:r>
            <a:r>
              <a:rPr lang="en-US" dirty="0" smtClean="0">
                <a:hlinkClick r:id="rId2"/>
              </a:rPr>
              <a:t>github.com/oblassers/dmap</a:t>
            </a:r>
            <a:endParaRPr lang="en-US" dirty="0" smtClean="0"/>
          </a:p>
          <a:p>
            <a:r>
              <a:rPr lang="en-US" dirty="0">
                <a:hlinkClick r:id="rId3"/>
              </a:rPr>
              <a:t>https://</a:t>
            </a:r>
            <a:r>
              <a:rPr lang="en-US" dirty="0" smtClean="0">
                <a:hlinkClick r:id="rId3"/>
              </a:rPr>
              <a:t>github.com/RDA-DMP-Common/RDA-DMP-Common-Standard</a:t>
            </a:r>
            <a:endParaRPr lang="en-US" dirty="0" smtClean="0"/>
          </a:p>
          <a:p>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42</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65048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Shape 1"/>
          <p:cNvSpPr txBox="1"/>
          <p:nvPr/>
        </p:nvSpPr>
        <p:spPr>
          <a:xfrm>
            <a:off x="163080" y="45720"/>
            <a:ext cx="8357400" cy="804240"/>
          </a:xfrm>
          <a:prstGeom prst="rect">
            <a:avLst/>
          </a:prstGeom>
          <a:noFill/>
          <a:ln>
            <a:noFill/>
          </a:ln>
        </p:spPr>
        <p:txBody>
          <a:bodyPr anchor="ctr"/>
          <a:lstStyle/>
          <a:p>
            <a:pPr>
              <a:lnSpc>
                <a:spcPct val="90000"/>
              </a:lnSpc>
            </a:pPr>
            <a:r>
              <a:rPr lang="en-US" sz="3300" strike="noStrike" spc="-1">
                <a:solidFill>
                  <a:srgbClr val="4B0082"/>
                </a:solidFill>
                <a:uFill>
                  <a:solidFill>
                    <a:srgbClr val="FFFFFF"/>
                  </a:solidFill>
                </a:uFill>
                <a:latin typeface="Calibri Light"/>
              </a:rPr>
              <a:t>INDIGO Data Life Cycle (“6S”)</a:t>
            </a:r>
            <a:endParaRPr lang="en-US" sz="1800" strike="noStrike" spc="-1">
              <a:solidFill>
                <a:srgbClr val="000000"/>
              </a:solidFill>
              <a:uFill>
                <a:solidFill>
                  <a:srgbClr val="FFFFFF"/>
                </a:solidFill>
              </a:uFill>
              <a:latin typeface="Calibri"/>
            </a:endParaRPr>
          </a:p>
        </p:txBody>
      </p:sp>
      <p:sp>
        <p:nvSpPr>
          <p:cNvPr id="480" name="TextShape 2"/>
          <p:cNvSpPr txBox="1"/>
          <p:nvPr/>
        </p:nvSpPr>
        <p:spPr>
          <a:xfrm>
            <a:off x="7955280" y="6356520"/>
            <a:ext cx="564840" cy="364680"/>
          </a:xfrm>
          <a:prstGeom prst="rect">
            <a:avLst/>
          </a:prstGeom>
          <a:noFill/>
          <a:ln>
            <a:noFill/>
          </a:ln>
        </p:spPr>
        <p:txBody>
          <a:bodyPr anchor="ctr"/>
          <a:lstStyle/>
          <a:p>
            <a:pPr algn="r">
              <a:lnSpc>
                <a:spcPct val="100000"/>
              </a:lnSpc>
            </a:pPr>
            <a:fld id="{22A1C1DC-9F8C-45FC-9149-9B9DC9706FA8}" type="slidenum">
              <a:rPr lang="en-US" sz="1600" strike="noStrike" spc="-1">
                <a:solidFill>
                  <a:srgbClr val="8B8B8B"/>
                </a:solidFill>
                <a:uFill>
                  <a:solidFill>
                    <a:srgbClr val="FFFFFF"/>
                  </a:solidFill>
                </a:uFill>
                <a:latin typeface="Calibri"/>
              </a:rPr>
              <a:t>5</a:t>
            </a:fld>
            <a:endParaRPr lang="en-US" sz="1600" strike="noStrike" spc="-1">
              <a:solidFill>
                <a:srgbClr val="000000"/>
              </a:solidFill>
              <a:uFill>
                <a:solidFill>
                  <a:srgbClr val="FFFFFF"/>
                </a:solidFill>
              </a:uFill>
              <a:latin typeface="Times New Roman"/>
            </a:endParaRPr>
          </a:p>
        </p:txBody>
      </p:sp>
      <p:pic>
        <p:nvPicPr>
          <p:cNvPr id="481" name="5 Imagen"/>
          <p:cNvPicPr/>
          <p:nvPr/>
        </p:nvPicPr>
        <p:blipFill>
          <a:blip r:embed="rId2"/>
          <a:stretch/>
        </p:blipFill>
        <p:spPr>
          <a:xfrm>
            <a:off x="3125160" y="1151280"/>
            <a:ext cx="5583960" cy="4777560"/>
          </a:xfrm>
          <a:prstGeom prst="rect">
            <a:avLst/>
          </a:prstGeom>
          <a:ln>
            <a:noFill/>
          </a:ln>
          <a:effectLst>
            <a:outerShdw dist="139498" dir="2700000">
              <a:srgbClr val="333333">
                <a:alpha val="65000"/>
              </a:srgbClr>
            </a:outerShdw>
          </a:effectLst>
        </p:spPr>
      </p:pic>
      <p:sp>
        <p:nvSpPr>
          <p:cNvPr id="482" name="TextShape 3"/>
          <p:cNvSpPr txBox="1"/>
          <p:nvPr/>
        </p:nvSpPr>
        <p:spPr>
          <a:xfrm>
            <a:off x="3029040" y="6356520"/>
            <a:ext cx="4633200" cy="364680"/>
          </a:xfrm>
          <a:prstGeom prst="rect">
            <a:avLst/>
          </a:prstGeom>
          <a:noFill/>
          <a:ln>
            <a:noFill/>
          </a:ln>
        </p:spPr>
        <p:txBody>
          <a:bodyPr lIns="90000" tIns="45000" rIns="90000" bIns="45000"/>
          <a:lstStyle/>
          <a:p>
            <a:pPr>
              <a:lnSpc>
                <a:spcPct val="100000"/>
              </a:lnSpc>
            </a:pPr>
            <a:r>
              <a:rPr lang="en-US" sz="1600" strike="noStrike" spc="-1">
                <a:solidFill>
                  <a:srgbClr val="000000"/>
                </a:solidFill>
                <a:uFill>
                  <a:solidFill>
                    <a:srgbClr val="FFFFFF"/>
                  </a:solidFill>
                </a:uFill>
                <a:latin typeface="Calibri"/>
              </a:rPr>
              <a:t>M3.02 – Data Life Cycle                    Fernando Aguilar</a:t>
            </a:r>
            <a:endParaRPr lang="en-US" sz="1600" strike="noStrike" spc="-1">
              <a:solidFill>
                <a:srgbClr val="000000"/>
              </a:solidFill>
              <a:uFill>
                <a:solidFill>
                  <a:srgbClr val="FFFFFF"/>
                </a:solidFill>
              </a:uFill>
              <a:latin typeface="Times New Roman"/>
            </a:endParaRPr>
          </a:p>
        </p:txBody>
      </p:sp>
      <p:sp>
        <p:nvSpPr>
          <p:cNvPr id="483" name="CustomShape 4"/>
          <p:cNvSpPr/>
          <p:nvPr/>
        </p:nvSpPr>
        <p:spPr>
          <a:xfrm>
            <a:off x="0" y="1212480"/>
            <a:ext cx="312480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uFill>
                  <a:solidFill>
                    <a:srgbClr val="FFFFFF"/>
                  </a:solidFill>
                </a:uFill>
                <a:latin typeface="Calibri"/>
              </a:rPr>
              <a:t>Stage 5: Ingest (&amp; Publish)</a:t>
            </a:r>
            <a:r>
              <a:rPr lang="en-US" sz="1800" strike="noStrike" spc="-1">
                <a:solidFill>
                  <a:srgbClr val="000000"/>
                </a:solidFill>
                <a:uFill>
                  <a:solidFill>
                    <a:srgbClr val="FFFFFF"/>
                  </a:solidFill>
                </a:uFill>
                <a:latin typeface="Calibri"/>
              </a:rPr>
              <a:t>: including other steps like “Access”, “Use” or “Re-use”, in this stage, data is normally associated to metadata, gets a persistent identifier (a DOI) and is published in an accessible repository or catalogue, under a format that makes it useful for further re-use.</a:t>
            </a: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endParaRPr lang="en-US" sz="180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Calibri"/>
              </a:rPr>
              <a:t>Stage 6: Preserve</a:t>
            </a:r>
            <a:r>
              <a:rPr lang="en-US" sz="1800" strike="noStrike" spc="-1">
                <a:solidFill>
                  <a:srgbClr val="000000"/>
                </a:solidFill>
                <a:uFill>
                  <a:solidFill>
                    <a:srgbClr val="FFFFFF"/>
                  </a:solidFill>
                </a:uFill>
                <a:latin typeface="Calibri"/>
              </a:rPr>
              <a:t>: "store" both data and analysis for long-term. Licenses and methods need to be taken into account.</a:t>
            </a:r>
            <a:endParaRPr lang="en-US" sz="1800" strike="noStrike" spc="-1">
              <a:solidFill>
                <a:srgbClr val="000000"/>
              </a:solidFill>
              <a:uFill>
                <a:solidFill>
                  <a:srgbClr val="FFFFFF"/>
                </a:solidFill>
              </a:uFill>
              <a:latin typeface="Arial"/>
            </a:endParaRPr>
          </a:p>
        </p:txBody>
      </p:sp>
      <p:sp>
        <p:nvSpPr>
          <p:cNvPr id="484" name="CustomShape 5"/>
          <p:cNvSpPr/>
          <p:nvPr/>
        </p:nvSpPr>
        <p:spPr>
          <a:xfrm>
            <a:off x="7478280" y="2679120"/>
            <a:ext cx="1175040" cy="56088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
        <p:nvSpPr>
          <p:cNvPr id="485" name="CustomShape 6"/>
          <p:cNvSpPr/>
          <p:nvPr/>
        </p:nvSpPr>
        <p:spPr>
          <a:xfrm>
            <a:off x="7322760" y="5395320"/>
            <a:ext cx="1175040" cy="560880"/>
          </a:xfrm>
          <a:prstGeom prst="roundRect">
            <a:avLst>
              <a:gd name="adj" fmla="val 16667"/>
            </a:avLst>
          </a:prstGeom>
          <a:noFill/>
          <a:ln w="28440">
            <a:solidFill>
              <a:srgbClr val="FF0000"/>
            </a:solidFill>
            <a:round/>
          </a:ln>
        </p:spPr>
        <p:style>
          <a:lnRef idx="0">
            <a:scrgbClr r="0" g="0" b="0"/>
          </a:lnRef>
          <a:fillRef idx="0">
            <a:scrgbClr r="0" g="0" b="0"/>
          </a:fillRef>
          <a:effectRef idx="0">
            <a:scrgbClr r="0" g="0" b="0"/>
          </a:effectRef>
          <a:fontRef idx="minor"/>
        </p:style>
      </p:sp>
      <p:sp>
        <p:nvSpPr>
          <p:cNvPr id="486" name="CustomShape 7"/>
          <p:cNvSpPr/>
          <p:nvPr/>
        </p:nvSpPr>
        <p:spPr>
          <a:xfrm>
            <a:off x="7344000" y="3469320"/>
            <a:ext cx="1788840" cy="57924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en-US" sz="3200" b="1" strike="noStrike" spc="49">
                <a:solidFill>
                  <a:srgbClr val="160920"/>
                </a:solidFill>
                <a:uFill>
                  <a:solidFill>
                    <a:srgbClr val="FFFFFF"/>
                  </a:solidFill>
                </a:uFill>
                <a:latin typeface="Calibri"/>
              </a:rPr>
              <a:t>Ingestion</a:t>
            </a:r>
            <a:endParaRPr lang="en-US" sz="18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0820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Data Management Plan</a:t>
            </a:r>
            <a:endParaRPr lang="en-US" dirty="0"/>
          </a:p>
        </p:txBody>
      </p:sp>
      <p:sp>
        <p:nvSpPr>
          <p:cNvPr id="3" name="2 Marcador de contenido"/>
          <p:cNvSpPr>
            <a:spLocks noGrp="1"/>
          </p:cNvSpPr>
          <p:nvPr>
            <p:ph idx="1"/>
          </p:nvPr>
        </p:nvSpPr>
        <p:spPr/>
        <p:txBody>
          <a:bodyPr/>
          <a:lstStyle/>
          <a:p>
            <a:r>
              <a:rPr lang="en-US" dirty="0" smtClean="0"/>
              <a:t>A DMP is a document (or similar) to define:</a:t>
            </a:r>
          </a:p>
          <a:p>
            <a:pPr lvl="1"/>
            <a:r>
              <a:rPr lang="en-US" dirty="0" smtClean="0"/>
              <a:t>How the data will be created.</a:t>
            </a:r>
          </a:p>
          <a:p>
            <a:pPr lvl="1"/>
            <a:r>
              <a:rPr lang="en-US" dirty="0" smtClean="0"/>
              <a:t>How it will be documented.</a:t>
            </a:r>
          </a:p>
          <a:p>
            <a:pPr lvl="1"/>
            <a:r>
              <a:rPr lang="en-US" dirty="0" smtClean="0"/>
              <a:t>Who will be able to access it (and how).</a:t>
            </a:r>
          </a:p>
          <a:p>
            <a:pPr lvl="1"/>
            <a:r>
              <a:rPr lang="en-US" dirty="0" smtClean="0"/>
              <a:t>Where (and how) will be stored.</a:t>
            </a:r>
          </a:p>
          <a:p>
            <a:pPr lvl="1"/>
            <a:r>
              <a:rPr lang="en-US" dirty="0" smtClean="0"/>
              <a:t>Who will back it up.</a:t>
            </a:r>
          </a:p>
          <a:p>
            <a:pPr lvl="1"/>
            <a:r>
              <a:rPr lang="en-US" dirty="0" smtClean="0"/>
              <a:t>Whether (and how) it will be shared &amp; preserved.</a:t>
            </a:r>
            <a:endParaRPr lang="en-US" dirty="0"/>
          </a:p>
          <a:p>
            <a:r>
              <a:rPr lang="en-US" dirty="0" smtClean="0"/>
              <a:t>DMPs are often submitted as part of grant applications, but they are useful whenever scientists are creating data.</a:t>
            </a:r>
          </a:p>
          <a:p>
            <a:r>
              <a:rPr lang="en-US" dirty="0" smtClean="0"/>
              <a:t>G8, 2003, regarding funded projects:</a:t>
            </a:r>
          </a:p>
          <a:p>
            <a:pPr marL="0" indent="0" algn="ctr">
              <a:buNone/>
            </a:pPr>
            <a:endParaRPr lang="en-US" i="1" dirty="0" smtClean="0"/>
          </a:p>
          <a:p>
            <a:pPr marL="0" indent="0" algn="ctr">
              <a:buNone/>
            </a:pPr>
            <a:r>
              <a:rPr lang="en-US" i="1" dirty="0" smtClean="0"/>
              <a:t>“</a:t>
            </a:r>
            <a:r>
              <a:rPr lang="en-US" i="1" dirty="0"/>
              <a:t>Open scientific research data should be easily discoverable, accessible, assessable, intelligible, usable, and wherever possible interoperable to specific quality standards”.</a:t>
            </a:r>
            <a:endParaRPr lang="en-US" i="1" dirty="0" smtClean="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6</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255038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Data Management Plan</a:t>
            </a:r>
          </a:p>
        </p:txBody>
      </p:sp>
      <p:sp>
        <p:nvSpPr>
          <p:cNvPr id="3" name="2 Marcador de contenido"/>
          <p:cNvSpPr>
            <a:spLocks noGrp="1"/>
          </p:cNvSpPr>
          <p:nvPr>
            <p:ph idx="1"/>
          </p:nvPr>
        </p:nvSpPr>
        <p:spPr/>
        <p:txBody>
          <a:bodyPr/>
          <a:lstStyle/>
          <a:p>
            <a:r>
              <a:rPr lang="en-US" dirty="0" smtClean="0"/>
              <a:t>Formal Document (</a:t>
            </a:r>
            <a:r>
              <a:rPr lang="en-US" i="1" dirty="0" smtClean="0">
                <a:solidFill>
                  <a:schemeClr val="bg1">
                    <a:lumMod val="65000"/>
                  </a:schemeClr>
                </a:solidFill>
              </a:rPr>
              <a:t>Document?</a:t>
            </a:r>
            <a:r>
              <a:rPr lang="en-US" dirty="0" smtClean="0"/>
              <a:t>)</a:t>
            </a:r>
          </a:p>
          <a:p>
            <a:r>
              <a:rPr lang="en-US" dirty="0" smtClean="0"/>
              <a:t>Outlines what you will do with your data during and after you complete your research</a:t>
            </a:r>
          </a:p>
          <a:p>
            <a:r>
              <a:rPr lang="en-US" dirty="0" smtClean="0"/>
              <a:t>Ensure your data is safe for the present and the future</a:t>
            </a:r>
          </a:p>
          <a:p>
            <a:endParaRPr lang="en-US" dirty="0"/>
          </a:p>
          <a:p>
            <a:pPr marL="0" indent="0">
              <a:buNone/>
            </a:pPr>
            <a:r>
              <a:rPr lang="en-US" sz="2000" i="1" dirty="0" smtClean="0">
                <a:solidFill>
                  <a:schemeClr val="bg1">
                    <a:lumMod val="65000"/>
                  </a:schemeClr>
                </a:solidFill>
              </a:rPr>
              <a:t>From University of Virginia Library</a:t>
            </a:r>
            <a:endParaRPr lang="en-US" sz="2000" i="1" dirty="0">
              <a:solidFill>
                <a:schemeClr val="bg1">
                  <a:lumMod val="65000"/>
                </a:schemeClr>
              </a:solidFill>
            </a:endParaRP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7</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9310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Why DMPs?</a:t>
            </a:r>
            <a:endParaRPr lang="en-US" dirty="0"/>
          </a:p>
        </p:txBody>
      </p:sp>
      <p:sp>
        <p:nvSpPr>
          <p:cNvPr id="3" name="2 Marcador de contenido"/>
          <p:cNvSpPr>
            <a:spLocks noGrp="1"/>
          </p:cNvSpPr>
          <p:nvPr>
            <p:ph idx="1"/>
          </p:nvPr>
        </p:nvSpPr>
        <p:spPr/>
        <p:txBody>
          <a:bodyPr>
            <a:normAutofit fontScale="92500" lnSpcReduction="10000"/>
          </a:bodyPr>
          <a:lstStyle/>
          <a:p>
            <a:r>
              <a:rPr lang="en-US" b="1" dirty="0"/>
              <a:t>Facilitate data reusing.</a:t>
            </a:r>
            <a:r>
              <a:rPr lang="en-US" dirty="0"/>
              <a:t> DMPs contain a coherent set of sections describing how data life cycle is handled. Therefore, data can be tracked along its life, including mechanisms to ensure the provenance traceability.</a:t>
            </a:r>
          </a:p>
          <a:p>
            <a:r>
              <a:rPr lang="en-US" b="1" dirty="0" smtClean="0"/>
              <a:t>Ensure </a:t>
            </a:r>
            <a:r>
              <a:rPr lang="en-US" b="1" dirty="0"/>
              <a:t>Reproducibility</a:t>
            </a:r>
            <a:r>
              <a:rPr lang="en-US" dirty="0"/>
              <a:t>. DMPs describe all the elements related to the data gathering, curation, and analysis, so the results of the research can be reproduced in the future.</a:t>
            </a:r>
          </a:p>
          <a:p>
            <a:r>
              <a:rPr lang="en-US" b="1" dirty="0" smtClean="0"/>
              <a:t>Control </a:t>
            </a:r>
            <a:r>
              <a:rPr lang="en-US" b="1" dirty="0"/>
              <a:t>costs</a:t>
            </a:r>
            <a:r>
              <a:rPr lang="en-US" dirty="0"/>
              <a:t>. DMPs provide the funders a way to estimate and limit the costs associated with data collection. Data Management Plans must include a clear description of the purpose of the data gathering, including what is needed for the research project and the expected results or findings.</a:t>
            </a:r>
          </a:p>
          <a:p>
            <a:r>
              <a:rPr lang="en-US" b="1" dirty="0" smtClean="0"/>
              <a:t>Think </a:t>
            </a:r>
            <a:r>
              <a:rPr lang="en-US" b="1" dirty="0"/>
              <a:t>before act</a:t>
            </a:r>
            <a:r>
              <a:rPr lang="en-US" dirty="0"/>
              <a:t>. The preparation of a DMP is the phase where all the elements that may influence the data life cycle can be integrated from a global perspective. This way, the resources can be optimized and no-sense or duplicated actions </a:t>
            </a:r>
            <a:r>
              <a:rPr lang="en-US" dirty="0" smtClean="0"/>
              <a:t>avoided.</a:t>
            </a:r>
          </a:p>
          <a:p>
            <a:r>
              <a:rPr lang="en-US" b="1" dirty="0" smtClean="0"/>
              <a:t>Capture </a:t>
            </a:r>
            <a:r>
              <a:rPr lang="en-US" b="1" dirty="0"/>
              <a:t>requirements along all the data life cycle phases</a:t>
            </a:r>
            <a:r>
              <a:rPr lang="en-US" dirty="0" smtClean="0"/>
              <a:t>. </a:t>
            </a:r>
            <a:r>
              <a:rPr lang="en-US" dirty="0"/>
              <a:t>Although DMPs are sometimes considered as a static document, ideally it can be progressively updated taking into account the evolution along the data life cycle. DMPs should not be “closed” before the project starts, as unexpected issues will appear, nor “started” by the end of the project, when data may even have disappeared.</a:t>
            </a:r>
          </a:p>
        </p:txBody>
      </p:sp>
      <p:sp>
        <p:nvSpPr>
          <p:cNvPr id="4" name="3 Marcador de número de diapositiva"/>
          <p:cNvSpPr>
            <a:spLocks noGrp="1"/>
          </p:cNvSpPr>
          <p:nvPr>
            <p:ph type="sldNum" sz="quarter" idx="12"/>
          </p:nvPr>
        </p:nvSpPr>
        <p:spPr/>
        <p:txBody>
          <a:bodyPr/>
          <a:lstStyle/>
          <a:p>
            <a:fld id="{E632488C-DC10-4997-9506-1AB07A532E75}" type="slidenum">
              <a:rPr lang="en-US" smtClean="0"/>
              <a:t>8</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118918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DMPs Approach</a:t>
            </a:r>
            <a:endParaRPr lang="en-US" dirty="0"/>
          </a:p>
        </p:txBody>
      </p:sp>
      <p:sp>
        <p:nvSpPr>
          <p:cNvPr id="3" name="2 Marcador de contenido"/>
          <p:cNvSpPr>
            <a:spLocks noGrp="1"/>
          </p:cNvSpPr>
          <p:nvPr>
            <p:ph idx="1"/>
          </p:nvPr>
        </p:nvSpPr>
        <p:spPr/>
        <p:txBody>
          <a:bodyPr/>
          <a:lstStyle/>
          <a:p>
            <a:r>
              <a:rPr lang="en-US" dirty="0" smtClean="0"/>
              <a:t>As open as possible, as closed as necessary.</a:t>
            </a:r>
          </a:p>
          <a:p>
            <a:r>
              <a:rPr lang="en-US" dirty="0" smtClean="0"/>
              <a:t>DMP is a living document. Should be changed during the project.</a:t>
            </a:r>
          </a:p>
          <a:p>
            <a:r>
              <a:rPr lang="en-US" dirty="0" smtClean="0"/>
              <a:t>Different implementations available:</a:t>
            </a:r>
          </a:p>
          <a:p>
            <a:pPr lvl="1"/>
            <a:r>
              <a:rPr lang="en-US" dirty="0" err="1" smtClean="0"/>
              <a:t>DMPonline</a:t>
            </a:r>
            <a:endParaRPr lang="en-US" dirty="0" smtClean="0"/>
          </a:p>
          <a:p>
            <a:pPr lvl="1"/>
            <a:r>
              <a:rPr lang="en-US" dirty="0" err="1" smtClean="0"/>
              <a:t>DMPtool</a:t>
            </a:r>
            <a:endParaRPr lang="en-US" dirty="0" smtClean="0"/>
          </a:p>
          <a:p>
            <a:pPr lvl="1"/>
            <a:r>
              <a:rPr lang="en-US" dirty="0" err="1" smtClean="0"/>
              <a:t>DMPRoadmap</a:t>
            </a:r>
            <a:endParaRPr lang="en-US" dirty="0" smtClean="0"/>
          </a:p>
          <a:p>
            <a:pPr lvl="1"/>
            <a:r>
              <a:rPr lang="en-US" dirty="0" smtClean="0"/>
              <a:t>RDA Working Groups</a:t>
            </a:r>
          </a:p>
          <a:p>
            <a:r>
              <a:rPr lang="en-US" dirty="0" smtClean="0"/>
              <a:t>New developments towards machine-</a:t>
            </a:r>
            <a:r>
              <a:rPr lang="en-US" dirty="0" err="1" smtClean="0"/>
              <a:t>actionability</a:t>
            </a:r>
            <a:r>
              <a:rPr lang="en-US" dirty="0" smtClean="0"/>
              <a:t>.</a:t>
            </a:r>
          </a:p>
          <a:p>
            <a:r>
              <a:rPr lang="en-US" dirty="0" smtClean="0"/>
              <a:t>Oriented to create “FAIR” Data.</a:t>
            </a:r>
            <a:endParaRPr lang="en-US" dirty="0"/>
          </a:p>
        </p:txBody>
      </p:sp>
      <p:sp>
        <p:nvSpPr>
          <p:cNvPr id="4" name="3 Marcador de número de diapositiva"/>
          <p:cNvSpPr>
            <a:spLocks noGrp="1"/>
          </p:cNvSpPr>
          <p:nvPr>
            <p:ph type="sldNum" sz="quarter" idx="12"/>
          </p:nvPr>
        </p:nvSpPr>
        <p:spPr/>
        <p:txBody>
          <a:bodyPr/>
          <a:lstStyle/>
          <a:p>
            <a:fld id="{E632488C-DC10-4997-9506-1AB07A532E75}" type="slidenum">
              <a:rPr lang="en-US" smtClean="0"/>
              <a:t>9</a:t>
            </a:fld>
            <a:endParaRPr lang="en-US"/>
          </a:p>
        </p:txBody>
      </p:sp>
      <p:sp>
        <p:nvSpPr>
          <p:cNvPr id="5" name="4 Marcador de pie de página"/>
          <p:cNvSpPr>
            <a:spLocks noGrp="1"/>
          </p:cNvSpPr>
          <p:nvPr>
            <p:ph type="ftr" sz="quarter" idx="11"/>
          </p:nvPr>
        </p:nvSpPr>
        <p:spPr/>
        <p:txBody>
          <a:bodyPr/>
          <a:lstStyle/>
          <a:p>
            <a:r>
              <a:rPr lang="en-US" smtClean="0"/>
              <a:t>M3.02 – Data Life Cycle                    Fernando Aguilar</a:t>
            </a:r>
            <a:endParaRPr lang="en-US" dirty="0"/>
          </a:p>
        </p:txBody>
      </p:sp>
    </p:spTree>
    <p:extLst>
      <p:ext uri="{BB962C8B-B14F-4D97-AF65-F5344CB8AC3E}">
        <p14:creationId xmlns:p14="http://schemas.microsoft.com/office/powerpoint/2010/main" val="308878175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31187</TotalTime>
  <Words>3589</Words>
  <Application>Microsoft Office PowerPoint</Application>
  <PresentationFormat>Presentación en pantalla (4:3)</PresentationFormat>
  <Paragraphs>400</Paragraphs>
  <Slides>42</Slides>
  <Notes>11</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HDOfficeLightV0</vt:lpstr>
      <vt:lpstr>Data Management Planning</vt:lpstr>
      <vt:lpstr>Presentación de PowerPoint</vt:lpstr>
      <vt:lpstr>Presentación de PowerPoint</vt:lpstr>
      <vt:lpstr>Presentación de PowerPoint</vt:lpstr>
      <vt:lpstr>Presentación de PowerPoint</vt:lpstr>
      <vt:lpstr>Data Management Plan</vt:lpstr>
      <vt:lpstr>Data Management Plan</vt:lpstr>
      <vt:lpstr>Why DMPs?</vt:lpstr>
      <vt:lpstr>DMPs Approach</vt:lpstr>
      <vt:lpstr>Concepts (To be clear…)</vt:lpstr>
      <vt:lpstr>What is FAIR Data?</vt:lpstr>
      <vt:lpstr>Implementation approach</vt:lpstr>
      <vt:lpstr>DMPs in funding programs</vt:lpstr>
      <vt:lpstr>Components of a General DMP</vt:lpstr>
      <vt:lpstr>1. Information About Data &amp; Data Format</vt:lpstr>
      <vt:lpstr>1. Information About Data &amp; Data Format</vt:lpstr>
      <vt:lpstr>1. Information About Data &amp; Data Format</vt:lpstr>
      <vt:lpstr>1. Information About Data &amp; Data Format</vt:lpstr>
      <vt:lpstr>2. Metadata Content &amp; Format</vt:lpstr>
      <vt:lpstr>2. Metadata Content &amp; Format</vt:lpstr>
      <vt:lpstr>3. Policies for Access, Sharing, Reuse</vt:lpstr>
      <vt:lpstr>3. Policies for Access, Sharing, Reuse</vt:lpstr>
      <vt:lpstr>4. Long-term Storage &amp; Data Management</vt:lpstr>
      <vt:lpstr>5. Budget</vt:lpstr>
      <vt:lpstr>H2020 DMP</vt:lpstr>
      <vt:lpstr>H2020 DMP</vt:lpstr>
      <vt:lpstr>H2020 DMP</vt:lpstr>
      <vt:lpstr>H2020 DMP</vt:lpstr>
      <vt:lpstr>H2020 DMP</vt:lpstr>
      <vt:lpstr>H2020 DMP</vt:lpstr>
      <vt:lpstr>H2020 DMP</vt:lpstr>
      <vt:lpstr>H2020 DMP</vt:lpstr>
      <vt:lpstr>DMPs - Proyectos</vt:lpstr>
      <vt:lpstr>Regarding Machine-actionability</vt:lpstr>
      <vt:lpstr>Regarding Machine-actionability</vt:lpstr>
      <vt:lpstr>Presentación de PowerPoint</vt:lpstr>
      <vt:lpstr>Presentación de PowerPoint</vt:lpstr>
      <vt:lpstr>Presentación de PowerPoint</vt:lpstr>
      <vt:lpstr>Presentación de PowerPoint</vt:lpstr>
      <vt:lpstr>Presentación de PowerPoint</vt:lpstr>
      <vt:lpstr>Presentación de PowerPoint</vt:lpstr>
      <vt:lpstr>New developments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dc:title>
  <dc:creator>Jesus</dc:creator>
  <cp:lastModifiedBy>Fernando Aguilar</cp:lastModifiedBy>
  <cp:revision>96</cp:revision>
  <dcterms:created xsi:type="dcterms:W3CDTF">2017-09-17T09:38:06Z</dcterms:created>
  <dcterms:modified xsi:type="dcterms:W3CDTF">2019-11-04T09:11:45Z</dcterms:modified>
</cp:coreProperties>
</file>