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408" r:id="rId2"/>
    <p:sldId id="256" r:id="rId3"/>
    <p:sldId id="330" r:id="rId4"/>
    <p:sldId id="396" r:id="rId5"/>
    <p:sldId id="262" r:id="rId6"/>
    <p:sldId id="383" r:id="rId7"/>
    <p:sldId id="384" r:id="rId8"/>
    <p:sldId id="382" r:id="rId9"/>
    <p:sldId id="261" r:id="rId10"/>
    <p:sldId id="269" r:id="rId11"/>
    <p:sldId id="404" r:id="rId12"/>
    <p:sldId id="390" r:id="rId13"/>
    <p:sldId id="391" r:id="rId14"/>
    <p:sldId id="397" r:id="rId15"/>
    <p:sldId id="398" r:id="rId16"/>
    <p:sldId id="399" r:id="rId17"/>
    <p:sldId id="400" r:id="rId18"/>
    <p:sldId id="401" r:id="rId19"/>
    <p:sldId id="402" r:id="rId20"/>
    <p:sldId id="407" r:id="rId21"/>
    <p:sldId id="405" r:id="rId22"/>
    <p:sldId id="40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Z GONZALEZ David" initials="DRG" lastIdx="0" clrIdx="0">
    <p:extLst>
      <p:ext uri="{19B8F6BF-5375-455C-9EA6-DF929625EA0E}">
        <p15:presenceInfo xmlns:p15="http://schemas.microsoft.com/office/powerpoint/2012/main" userId="S-1-5-21-861567501-1417001333-682003330-313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9CAB-2394-4B91-B806-86DE0BD5868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F26E-DD7F-46D0-BFC7-A9D0A741C4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noProof="0" smtClean="0"/>
              <a:t>Click to edit Master subtitle style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762-8B9B-4E9E-9242-1A63E09582A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128" y="6356350"/>
            <a:ext cx="633222" cy="365125"/>
          </a:xfrm>
        </p:spPr>
        <p:txBody>
          <a:bodyPr/>
          <a:lstStyle>
            <a:lvl1pPr>
              <a:defRPr sz="1800"/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34FF12-274E-4678-8BB9-2C4D21A03174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5720"/>
            <a:ext cx="7886700" cy="804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2417"/>
            <a:ext cx="7886700" cy="500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38E-4683-46A4-9B5E-18358A8B980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79" y="6356351"/>
            <a:ext cx="565265" cy="365125"/>
          </a:xfrm>
        </p:spPr>
        <p:txBody>
          <a:bodyPr/>
          <a:lstStyle/>
          <a:p>
            <a:fld id="{E632488C-DC10-4997-9506-1AB07A532E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37744"/>
            <a:ext cx="7886700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70433"/>
            <a:ext cx="7886700" cy="48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AED9E-31CF-4D9C-86D9-4276746109C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551" y="6356351"/>
            <a:ext cx="674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05671"/>
            <a:ext cx="2975106" cy="6523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EBBC03-979D-4049-A092-45DE5892018A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6072601-E48B-4DD0-BF4E-EFBDC6FBAC56}"/>
              </a:ext>
            </a:extLst>
          </p:cNvPr>
          <p:cNvCxnSpPr/>
          <p:nvPr userDrawn="1"/>
        </p:nvCxnSpPr>
        <p:spPr>
          <a:xfrm>
            <a:off x="0" y="896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99" y="112453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ETL: Extracción, Transformación y Carga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David Rodríguez González</a:t>
            </a:r>
          </a:p>
          <a:p>
            <a:r>
              <a:rPr lang="es-ES" dirty="0" smtClean="0"/>
              <a:t>Santander</a:t>
            </a:r>
            <a:r>
              <a:rPr lang="es-ES" dirty="0"/>
              <a:t>, </a:t>
            </a:r>
            <a:r>
              <a:rPr lang="es-ES" dirty="0" smtClean="0"/>
              <a:t>13-16 </a:t>
            </a:r>
            <a:r>
              <a:rPr lang="es-ES" dirty="0" smtClean="0"/>
              <a:t>de diciembre de </a:t>
            </a:r>
            <a:r>
              <a:rPr lang="es-ES" dirty="0" smtClean="0"/>
              <a:t>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4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Mapeado de Esquemas: Discrepancias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Nombres de las relaciones y atributos.</a:t>
            </a:r>
          </a:p>
          <a:p>
            <a:r>
              <a:rPr lang="es-ES_tradnl" dirty="0" smtClean="0"/>
              <a:t>Organización tabular.</a:t>
            </a:r>
          </a:p>
          <a:p>
            <a:r>
              <a:rPr lang="es-ES_tradnl" dirty="0" smtClean="0"/>
              <a:t>Nivel de detalle (granularidad)</a:t>
            </a:r>
          </a:p>
          <a:p>
            <a:pPr lvl="1"/>
            <a:r>
              <a:rPr lang="es-ES_tradnl" dirty="0" smtClean="0"/>
              <a:t>Por ejemplo, porque los esquemas se desarrollaron con diferentes propósitos en mente.</a:t>
            </a:r>
          </a:p>
          <a:p>
            <a:r>
              <a:rPr lang="es-ES_tradnl" dirty="0" smtClean="0"/>
              <a:t>Variaciones al nivel de los datos</a:t>
            </a:r>
          </a:p>
          <a:p>
            <a:pPr lvl="1"/>
            <a:r>
              <a:rPr lang="es-ES_tradnl" dirty="0" smtClean="0"/>
              <a:t>Convenciones distintas.</a:t>
            </a:r>
          </a:p>
          <a:p>
            <a:pPr lvl="1"/>
            <a:r>
              <a:rPr lang="es-ES_tradnl" dirty="0" smtClean="0"/>
              <a:t>Ejemplo: nombre y apellidos en un solo atributo vs nombre y apellidos en atributos separados.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7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Consultas a las fuentes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consulta (</a:t>
            </a:r>
            <a:r>
              <a:rPr lang="es-ES_tradnl" i="1" dirty="0" err="1" smtClean="0"/>
              <a:t>query</a:t>
            </a:r>
            <a:r>
              <a:rPr lang="es-ES_tradnl" dirty="0" smtClean="0"/>
              <a:t>) expresada en términos del esquema global debe ser  reformulada como una serie de consultas sobre las fuentes o vistas materializadas</a:t>
            </a:r>
          </a:p>
          <a:p>
            <a:r>
              <a:rPr lang="es-ES_tradnl" dirty="0" smtClean="0"/>
              <a:t>En el caso de un DIS las consultas se envían a las fuentes, y los resultados se agregan para formar la respuesta final</a:t>
            </a:r>
          </a:p>
          <a:p>
            <a:pPr lvl="1"/>
            <a:r>
              <a:rPr lang="es-ES_tradnl" dirty="0" smtClean="0"/>
              <a:t>El proceso depende mucho del tipo de modelado elegido para la integración de datos</a:t>
            </a:r>
          </a:p>
          <a:p>
            <a:r>
              <a:rPr lang="es-ES_tradnl" dirty="0" smtClean="0"/>
              <a:t>En el caso de integración usando una copia (como ETL) </a:t>
            </a:r>
          </a:p>
          <a:p>
            <a:pPr lvl="1"/>
            <a:r>
              <a:rPr lang="es-ES_tradnl" dirty="0" smtClean="0"/>
              <a:t>Se puede buscar un modelo de consulta a las fuentes que evite sobrecargarlas</a:t>
            </a:r>
          </a:p>
          <a:p>
            <a:pPr lvl="1"/>
            <a:r>
              <a:rPr lang="es-ES_tradnl" dirty="0" smtClean="0"/>
              <a:t>Y trabajar en el almacenamiento temporal después de la extracción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60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mapeado</a:t>
            </a:r>
            <a:r>
              <a:rPr lang="en-GB" dirty="0" smtClean="0"/>
              <a:t>: LAV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i="1" dirty="0" smtClean="0"/>
              <a:t>Local-As-View</a:t>
            </a:r>
            <a:r>
              <a:rPr lang="es-ES_tradnl" dirty="0" smtClean="0"/>
              <a:t> (LAV).</a:t>
            </a:r>
          </a:p>
          <a:p>
            <a:pPr lvl="1"/>
            <a:r>
              <a:rPr lang="es-ES_tradnl" dirty="0" smtClean="0"/>
              <a:t>También llamado </a:t>
            </a:r>
            <a:r>
              <a:rPr lang="es-ES_tradnl" i="1" dirty="0" err="1" smtClean="0"/>
              <a:t>source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centric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Las fuentes se definen en términos del esquema global.</a:t>
            </a:r>
          </a:p>
          <a:p>
            <a:r>
              <a:rPr lang="es-ES_tradnl" dirty="0" smtClean="0"/>
              <a:t>Se centra en describir cada Fuente </a:t>
            </a:r>
          </a:p>
          <a:p>
            <a:pPr lvl="1"/>
            <a:r>
              <a:rPr lang="es-ES_tradnl" dirty="0" smtClean="0"/>
              <a:t>de forma tan precisa como sea posible,</a:t>
            </a:r>
          </a:p>
          <a:p>
            <a:pPr lvl="1"/>
            <a:r>
              <a:rPr lang="es-ES_tradnl" dirty="0"/>
              <a:t>i</a:t>
            </a:r>
            <a:r>
              <a:rPr lang="es-ES_tradnl" dirty="0" smtClean="0"/>
              <a:t>ndependientemente de las demás fuentes.</a:t>
            </a:r>
          </a:p>
          <a:p>
            <a:pPr lvl="1"/>
            <a:r>
              <a:rPr lang="es-ES_tradnl" dirty="0" smtClean="0"/>
              <a:t>Las fuentes se describen como vistas (</a:t>
            </a:r>
            <a:r>
              <a:rPr lang="es-ES_tradnl" i="1" dirty="0" err="1" smtClean="0"/>
              <a:t>Views</a:t>
            </a:r>
            <a:r>
              <a:rPr lang="es-ES_tradnl" dirty="0" smtClean="0"/>
              <a:t>) del esquema global.</a:t>
            </a:r>
          </a:p>
          <a:p>
            <a:r>
              <a:rPr lang="es-ES_tradnl" dirty="0" smtClean="0"/>
              <a:t>La calidad depende de la buena caracterización de las fuentes.</a:t>
            </a:r>
          </a:p>
          <a:p>
            <a:r>
              <a:rPr lang="es-ES_tradnl" dirty="0" smtClean="0"/>
              <a:t>Principal ventaja: descripción aislada de las fuentes.</a:t>
            </a:r>
          </a:p>
          <a:p>
            <a:pPr lvl="1"/>
            <a:r>
              <a:rPr lang="es-ES_tradnl" dirty="0" smtClean="0"/>
              <a:t>Modular y extensible: mas </a:t>
            </a:r>
            <a:r>
              <a:rPr lang="es-ES_tradnl" dirty="0"/>
              <a:t>fácil añadir y quitar </a:t>
            </a:r>
            <a:r>
              <a:rPr lang="es-ES_tradnl" dirty="0" smtClean="0"/>
              <a:t>fuentes</a:t>
            </a:r>
          </a:p>
          <a:p>
            <a:r>
              <a:rPr lang="es-ES_tradnl" dirty="0" smtClean="0"/>
              <a:t>El sistema es responsable de encontrar la forma de combinar los datos:</a:t>
            </a:r>
          </a:p>
          <a:p>
            <a:pPr lvl="1"/>
            <a:r>
              <a:rPr lang="es-ES_tradnl" dirty="0" smtClean="0"/>
              <a:t>Los algoritmos de reformulación de consultas son mas complejos.</a:t>
            </a:r>
          </a:p>
          <a:p>
            <a:r>
              <a:rPr lang="es-ES_tradnl" dirty="0" smtClean="0"/>
              <a:t>LAV permite expresar información incompleta.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3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LAV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 global con dos tablas:</a:t>
            </a:r>
          </a:p>
          <a:p>
            <a:pPr lvl="1"/>
            <a:r>
              <a:rPr lang="es-ES_tradnl" dirty="0" smtClean="0"/>
              <a:t>Libro</a:t>
            </a:r>
          </a:p>
          <a:p>
            <a:pPr lvl="1"/>
            <a:r>
              <a:rPr lang="es-ES_tradnl" dirty="0" smtClean="0"/>
              <a:t>Autor</a:t>
            </a:r>
          </a:p>
          <a:p>
            <a:pPr lvl="1"/>
            <a:r>
              <a:rPr lang="es-ES_tradnl" dirty="0" smtClean="0"/>
              <a:t>Y una relación m-m entre ellas.</a:t>
            </a:r>
          </a:p>
          <a:p>
            <a:r>
              <a:rPr lang="es-ES_tradnl" dirty="0" smtClean="0"/>
              <a:t>Tres fuentes distintas:</a:t>
            </a:r>
          </a:p>
          <a:p>
            <a:pPr lvl="1"/>
            <a:r>
              <a:rPr lang="es-ES_tradnl" dirty="0" smtClean="0"/>
              <a:t>Librería 1: base de datos relacional.</a:t>
            </a:r>
          </a:p>
          <a:p>
            <a:pPr lvl="1"/>
            <a:r>
              <a:rPr lang="es-ES_tradnl" dirty="0" smtClean="0"/>
              <a:t>Librería 2: base de datos relacional.</a:t>
            </a:r>
          </a:p>
          <a:p>
            <a:pPr lvl="1"/>
            <a:r>
              <a:rPr lang="es-ES_tradnl" dirty="0" smtClean="0"/>
              <a:t>Librería 3: catalogo XML.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Librería Global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" y="2054732"/>
            <a:ext cx="7523854" cy="2480691"/>
          </a:xfrm>
        </p:spPr>
      </p:pic>
    </p:spTree>
    <p:extLst>
      <p:ext uri="{BB962C8B-B14F-4D97-AF65-F5344CB8AC3E}">
        <p14:creationId xmlns:p14="http://schemas.microsoft.com/office/powerpoint/2010/main" val="2979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Librería 1 (Reino Unido)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1" y="1322095"/>
            <a:ext cx="2290762" cy="3297530"/>
          </a:xfrm>
        </p:spPr>
      </p:pic>
    </p:spTree>
    <p:extLst>
      <p:ext uri="{BB962C8B-B14F-4D97-AF65-F5344CB8AC3E}">
        <p14:creationId xmlns:p14="http://schemas.microsoft.com/office/powerpoint/2010/main" val="27585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Librería 2 (España)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3" y="1560956"/>
            <a:ext cx="7250276" cy="3657219"/>
          </a:xfrm>
        </p:spPr>
      </p:pic>
    </p:spTree>
    <p:extLst>
      <p:ext uri="{BB962C8B-B14F-4D97-AF65-F5344CB8AC3E}">
        <p14:creationId xmlns:p14="http://schemas.microsoft.com/office/powerpoint/2010/main" val="35177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Librería 3 (USA)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7" y="1536192"/>
            <a:ext cx="6300827" cy="32952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6464" y="4831452"/>
            <a:ext cx="641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Web interface con solo dos funciones: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findAll</a:t>
            </a:r>
            <a:endParaRPr lang="es-ES_trad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findByAuthor?authorName</a:t>
            </a:r>
            <a:r>
              <a:rPr lang="es-ES_tradnl" dirty="0" smtClean="0"/>
              <a:t>=</a:t>
            </a:r>
            <a:r>
              <a:rPr lang="es-ES_tradnl" dirty="0" err="1" smtClean="0"/>
              <a:t>xxxxx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8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Mapeado</a:t>
            </a:r>
            <a:r>
              <a:rPr lang="en-GB" dirty="0" smtClean="0"/>
              <a:t>: GAV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i="1" dirty="0" smtClean="0"/>
              <a:t>Global-As-View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También </a:t>
            </a:r>
            <a:r>
              <a:rPr lang="es-ES_tradnl" i="1" dirty="0" smtClean="0"/>
              <a:t>global-</a:t>
            </a:r>
            <a:r>
              <a:rPr lang="es-ES_tradnl" i="1" dirty="0" err="1" smtClean="0"/>
              <a:t>schema</a:t>
            </a:r>
            <a:r>
              <a:rPr lang="es-ES_tradnl" i="1" dirty="0" smtClean="0"/>
              <a:t>-</a:t>
            </a:r>
            <a:r>
              <a:rPr lang="es-ES_tradnl" i="1" dirty="0" err="1" smtClean="0"/>
              <a:t>centric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El Sistema global se define en termino de las fuentes.</a:t>
            </a:r>
          </a:p>
          <a:p>
            <a:r>
              <a:rPr lang="es-ES_tradnl" dirty="0" smtClean="0"/>
              <a:t>El esquema global se define como una serie de vistas de las fuentes de datos.</a:t>
            </a:r>
          </a:p>
          <a:p>
            <a:pPr lvl="1"/>
            <a:r>
              <a:rPr lang="es-ES_tradnl" dirty="0" smtClean="0"/>
              <a:t>Especificando como obtener </a:t>
            </a:r>
            <a:r>
              <a:rPr lang="es-ES_tradnl" dirty="0" err="1"/>
              <a:t>t</a:t>
            </a:r>
            <a:r>
              <a:rPr lang="es-ES_tradnl" dirty="0" err="1" smtClean="0"/>
              <a:t>uplas</a:t>
            </a:r>
            <a:r>
              <a:rPr lang="es-ES_tradnl" dirty="0" smtClean="0"/>
              <a:t> </a:t>
            </a:r>
            <a:r>
              <a:rPr lang="es-ES_tradnl" dirty="0" smtClean="0"/>
              <a:t>de una relación en el esquema global G usando </a:t>
            </a:r>
            <a:r>
              <a:rPr lang="es-ES_tradnl" dirty="0" err="1" smtClean="0"/>
              <a:t>tuplas</a:t>
            </a:r>
            <a:r>
              <a:rPr lang="es-ES_tradnl" dirty="0" smtClean="0"/>
              <a:t> de las fuentes.</a:t>
            </a:r>
          </a:p>
          <a:p>
            <a:r>
              <a:rPr lang="es-ES_tradnl" dirty="0" smtClean="0"/>
              <a:t>La calidad depende de lo bien que hayamos reflejado las fuentes en el esquema global.</a:t>
            </a:r>
          </a:p>
          <a:p>
            <a:r>
              <a:rPr lang="es-ES_tradnl" dirty="0" smtClean="0"/>
              <a:t>Problema: cada vez que una fuente es modificada o se añade una nueva hay que considerar el efecto en el esquema global. </a:t>
            </a:r>
          </a:p>
          <a:p>
            <a:pPr lvl="1"/>
            <a:r>
              <a:rPr lang="es-ES_tradnl" dirty="0" smtClean="0"/>
              <a:t>Y quizá modificarlo.</a:t>
            </a:r>
          </a:p>
          <a:p>
            <a:r>
              <a:rPr lang="es-ES_tradnl" dirty="0" smtClean="0"/>
              <a:t>Su principal ventaja es su sencillez conceptual y algorítmica</a:t>
            </a:r>
            <a:r>
              <a:rPr lang="es-ES_tradnl" dirty="0" smtClean="0"/>
              <a:t>.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Modelos</a:t>
            </a:r>
            <a:r>
              <a:rPr lang="en-GB" dirty="0" smtClean="0"/>
              <a:t> de </a:t>
            </a:r>
            <a:r>
              <a:rPr lang="en-GB" dirty="0" err="1" smtClean="0"/>
              <a:t>Mapeado</a:t>
            </a:r>
            <a:r>
              <a:rPr lang="en-GB" dirty="0" smtClean="0"/>
              <a:t>: </a:t>
            </a:r>
            <a:r>
              <a:rPr lang="en-GB" dirty="0" err="1" smtClean="0"/>
              <a:t>Otros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Global-And-Local-As-View (GLAV)</a:t>
            </a:r>
          </a:p>
          <a:p>
            <a:pPr lvl="1"/>
            <a:r>
              <a:rPr lang="es-ES_tradnl" dirty="0" smtClean="0"/>
              <a:t>Combinación de los dos anteriores.</a:t>
            </a:r>
          </a:p>
          <a:p>
            <a:r>
              <a:rPr lang="es-ES_tradnl" dirty="0" smtClean="0"/>
              <a:t>P2P 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Mapeado entre fuentes sin esquema global.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99" y="112453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Integración de datos.</a:t>
            </a:r>
            <a:br>
              <a:rPr lang="es-ES" dirty="0" smtClean="0"/>
            </a:br>
            <a:r>
              <a:rPr lang="es-ES" dirty="0" smtClean="0"/>
              <a:t>Mapeado de esquemas.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esquema global o destino con toda la información posible sobre estudiantes Erasmus</a:t>
            </a:r>
          </a:p>
          <a:p>
            <a:r>
              <a:rPr lang="es-ES_tradnl" dirty="0" smtClean="0"/>
              <a:t>Dos fuentes heterogéneas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50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Estudiantes UC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519238"/>
            <a:ext cx="7019925" cy="4048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82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Estudiantes </a:t>
            </a:r>
            <a:r>
              <a:rPr lang="es-ES_tradnl" dirty="0" err="1" smtClean="0"/>
              <a:t>UoE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4938"/>
            <a:ext cx="7353300" cy="427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37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Mapeado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 smtClean="0"/>
          </a:p>
          <a:p>
            <a:r>
              <a:rPr lang="es-ES_tradnl" dirty="0"/>
              <a:t> David </a:t>
            </a:r>
            <a:r>
              <a:rPr lang="es-ES_tradnl" dirty="0" err="1" smtClean="0"/>
              <a:t>Haertzen</a:t>
            </a:r>
            <a:r>
              <a:rPr lang="es-ES_tradnl" dirty="0" smtClean="0"/>
              <a:t>. </a:t>
            </a:r>
            <a:r>
              <a:rPr lang="en-GB" b="1" dirty="0" smtClean="0"/>
              <a:t>The </a:t>
            </a:r>
            <a:r>
              <a:rPr lang="en-GB" b="1" dirty="0"/>
              <a:t>Analytical Puzzle: Data Warehousing, Business Intelligence and </a:t>
            </a:r>
            <a:r>
              <a:rPr lang="en-GB" b="1" dirty="0" smtClean="0"/>
              <a:t>Analytics:</a:t>
            </a:r>
            <a:endParaRPr lang="en-GB" dirty="0" smtClean="0"/>
          </a:p>
          <a:p>
            <a:r>
              <a:rPr lang="en-GB" dirty="0" smtClean="0"/>
              <a:t>“A Data </a:t>
            </a:r>
            <a:r>
              <a:rPr lang="en-GB" dirty="0"/>
              <a:t>Map is </a:t>
            </a:r>
            <a:r>
              <a:rPr lang="en-GB" dirty="0" smtClean="0"/>
              <a:t>a specification </a:t>
            </a:r>
            <a:r>
              <a:rPr lang="en-GB" dirty="0"/>
              <a:t>that identifies data sources and targets as well as the mapping between them. </a:t>
            </a:r>
            <a:r>
              <a:rPr lang="en-GB" dirty="0" smtClean="0"/>
              <a:t>This design step must be completed before Data Integration can be completed”</a:t>
            </a:r>
          </a:p>
          <a:p>
            <a:r>
              <a:rPr lang="en-GB" dirty="0" smtClean="0"/>
              <a:t>“The </a:t>
            </a:r>
            <a:r>
              <a:rPr lang="en-GB" dirty="0"/>
              <a:t>Data Map specification is created and reviewed with input by business Subject Material Experts (SMEs) who understand the data</a:t>
            </a:r>
            <a:r>
              <a:rPr lang="en-GB" dirty="0" smtClean="0"/>
              <a:t>.”</a:t>
            </a:r>
            <a:endParaRPr lang="en-GB" dirty="0"/>
          </a:p>
          <a:p>
            <a:r>
              <a:rPr lang="en-GB" dirty="0" smtClean="0"/>
              <a:t>“There </a:t>
            </a:r>
            <a:r>
              <a:rPr lang="en-GB" dirty="0"/>
              <a:t>are two levels of mapping, entity level and attribute level. Each target entity (table) will have a high level mapping description and will be supported by a detailed attribute level mapping </a:t>
            </a:r>
            <a:r>
              <a:rPr lang="en-GB" dirty="0" smtClean="0"/>
              <a:t>specification”.</a:t>
            </a:r>
            <a:endParaRPr lang="en-GB" dirty="0"/>
          </a:p>
          <a:p>
            <a:r>
              <a:rPr lang="en-GB" dirty="0"/>
              <a:t>Then for each attribute the attribute level data map specifies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Source: table name, column name, datatype</a:t>
            </a:r>
          </a:p>
          <a:p>
            <a:pPr lvl="1"/>
            <a:r>
              <a:rPr lang="en-GB" dirty="0"/>
              <a:t>Target: table name, column name, datatype</a:t>
            </a:r>
          </a:p>
          <a:p>
            <a:pPr lvl="1"/>
            <a:r>
              <a:rPr lang="en-GB" dirty="0"/>
              <a:t>Transformation Rule</a:t>
            </a:r>
          </a:p>
          <a:p>
            <a:pPr lvl="1"/>
            <a:r>
              <a:rPr lang="en-GB" dirty="0"/>
              <a:t>Notes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8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Descripción de las Fuentes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Codifica información con respecto a:</a:t>
            </a:r>
          </a:p>
          <a:p>
            <a:pPr lvl="1"/>
            <a:r>
              <a:rPr lang="es-ES_tradnl" dirty="0" smtClean="0"/>
              <a:t>Fuentes disponibles.</a:t>
            </a:r>
          </a:p>
          <a:p>
            <a:pPr lvl="1"/>
            <a:r>
              <a:rPr lang="es-ES_tradnl" dirty="0" smtClean="0"/>
              <a:t>Los datos en las mismas.</a:t>
            </a:r>
          </a:p>
          <a:p>
            <a:pPr lvl="1"/>
            <a:r>
              <a:rPr lang="es-ES_tradnl" dirty="0" smtClean="0"/>
              <a:t>Y como se pueden acceder.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Numero de fuentes.</a:t>
            </a:r>
          </a:p>
          <a:p>
            <a:r>
              <a:rPr lang="es-ES_tradnl" dirty="0" smtClean="0"/>
              <a:t>Tipo de fuentes (base de datos relacional/no-relacional, ficheros CSV,XML, Excel, Servicio web,…)</a:t>
            </a:r>
          </a:p>
          <a:p>
            <a:r>
              <a:rPr lang="es-ES_tradnl" dirty="0" smtClean="0"/>
              <a:t>Rango de datos en las mismas </a:t>
            </a:r>
            <a:r>
              <a:rPr lang="es-ES_tradnl" dirty="0" smtClean="0"/>
              <a:t>(todas </a:t>
            </a:r>
            <a:r>
              <a:rPr lang="es-ES_tradnl" dirty="0" smtClean="0"/>
              <a:t>las entidades, parte de las entidades).</a:t>
            </a:r>
          </a:p>
          <a:p>
            <a:r>
              <a:rPr lang="es-ES_tradnl" dirty="0" smtClean="0"/>
              <a:t>Información sobre las entidades en cada fuente.</a:t>
            </a:r>
          </a:p>
          <a:p>
            <a:r>
              <a:rPr lang="es-ES_tradnl" dirty="0" smtClean="0"/>
              <a:t>Interfaz con los datos (SQL, servicio web, acceso por sistema de archivos,….).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3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Descripción de las Fuentes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s-ES_tradnl" dirty="0" smtClean="0"/>
          </a:p>
          <a:p>
            <a:r>
              <a:rPr lang="es-ES_tradnl" dirty="0" smtClean="0"/>
              <a:t>También necesitamos la descripción del destino.</a:t>
            </a:r>
          </a:p>
          <a:p>
            <a:pPr lvl="1"/>
            <a:r>
              <a:rPr lang="es-ES_tradnl" dirty="0" smtClean="0"/>
              <a:t>Esquema: datos que debe recibir.</a:t>
            </a:r>
          </a:p>
          <a:p>
            <a:pPr lvl="1"/>
            <a:r>
              <a:rPr lang="es-ES_tradnl" dirty="0" smtClean="0"/>
              <a:t>Como insertar datos.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Es importante el conocimiento del dominio.</a:t>
            </a:r>
          </a:p>
          <a:p>
            <a:pPr lvl="1"/>
            <a:endParaRPr lang="es-ES_tradnl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8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Bases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Relacionales</a:t>
            </a:r>
          </a:p>
          <a:p>
            <a:r>
              <a:rPr lang="es-ES_tradnl" dirty="0" smtClean="0"/>
              <a:t>Orientadas a objeto</a:t>
            </a:r>
          </a:p>
          <a:p>
            <a:r>
              <a:rPr lang="es-ES_tradnl" dirty="0" smtClean="0"/>
              <a:t>Objeto-relacionales</a:t>
            </a:r>
          </a:p>
          <a:p>
            <a:r>
              <a:rPr lang="es-ES_tradnl" dirty="0" smtClean="0"/>
              <a:t>XML</a:t>
            </a:r>
          </a:p>
          <a:p>
            <a:r>
              <a:rPr lang="es-ES_tradnl" dirty="0" smtClean="0"/>
              <a:t>No-SQL</a:t>
            </a:r>
          </a:p>
          <a:p>
            <a:pPr lvl="1"/>
            <a:r>
              <a:rPr lang="es-ES_tradnl" dirty="0" smtClean="0"/>
              <a:t>Documentales</a:t>
            </a:r>
          </a:p>
          <a:p>
            <a:pPr lvl="1"/>
            <a:r>
              <a:rPr lang="es-ES_tradnl" dirty="0" smtClean="0"/>
              <a:t>Key-</a:t>
            </a:r>
            <a:r>
              <a:rPr lang="es-ES_tradnl" dirty="0" err="1" smtClean="0"/>
              <a:t>Value</a:t>
            </a:r>
            <a:endParaRPr lang="es-ES_tradnl" dirty="0" smtClean="0"/>
          </a:p>
          <a:p>
            <a:pPr lvl="1"/>
            <a:r>
              <a:rPr lang="es-ES_tradnl" dirty="0" smtClean="0"/>
              <a:t>Grafo</a:t>
            </a:r>
          </a:p>
          <a:p>
            <a:pPr lvl="1"/>
            <a:r>
              <a:rPr lang="es-ES_tradnl" dirty="0" err="1" smtClean="0"/>
              <a:t>Multivalor</a:t>
            </a:r>
            <a:endParaRPr lang="es-ES_tradnl" dirty="0" smtClean="0"/>
          </a:p>
          <a:p>
            <a:pPr lvl="1"/>
            <a:r>
              <a:rPr lang="es-ES_tradnl" dirty="0" smtClean="0"/>
              <a:t>Tabular</a:t>
            </a:r>
          </a:p>
          <a:p>
            <a:pPr lvl="1"/>
            <a:r>
              <a:rPr lang="es-ES_tradnl" dirty="0" err="1" smtClean="0"/>
              <a:t>Arrays</a:t>
            </a:r>
            <a:endParaRPr lang="es-ES_tradnl" dirty="0" smtClean="0"/>
          </a:p>
          <a:p>
            <a:pPr lvl="1"/>
            <a:r>
              <a:rPr lang="es-ES_tradnl" dirty="0" err="1" smtClean="0"/>
              <a:t>Tuplas</a:t>
            </a:r>
            <a:endParaRPr lang="es-ES_tradnl" dirty="0" smtClean="0"/>
          </a:p>
          <a:p>
            <a:pPr lvl="1"/>
            <a:r>
              <a:rPr lang="es-ES_tradnl" dirty="0" err="1" smtClean="0"/>
              <a:t>Multimodelo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5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Ficheros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XML</a:t>
            </a:r>
          </a:p>
          <a:p>
            <a:r>
              <a:rPr lang="es-ES_tradnl" dirty="0" smtClean="0"/>
              <a:t>CSV</a:t>
            </a:r>
          </a:p>
          <a:p>
            <a:r>
              <a:rPr lang="es-ES_tradnl" dirty="0" smtClean="0"/>
              <a:t>TSV</a:t>
            </a:r>
          </a:p>
          <a:p>
            <a:r>
              <a:rPr lang="es-ES_tradnl" dirty="0" smtClean="0"/>
              <a:t>No estructurados…</a:t>
            </a:r>
          </a:p>
          <a:p>
            <a:r>
              <a:rPr lang="es-ES_tradnl" dirty="0" smtClean="0"/>
              <a:t>Multimedia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9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Web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El mayor Sistema de información de la historia</a:t>
            </a:r>
          </a:p>
          <a:p>
            <a:pPr lvl="1"/>
            <a:r>
              <a:rPr lang="es-ES_tradnl" dirty="0" smtClean="0"/>
              <a:t>Que permite compartirla</a:t>
            </a:r>
          </a:p>
          <a:p>
            <a:pPr lvl="1"/>
            <a:r>
              <a:rPr lang="es-ES_tradnl" dirty="0" smtClean="0"/>
              <a:t>Variedad de formatos: documentos de texto, imágenes, PDF, ficheros multimedia.</a:t>
            </a:r>
          </a:p>
          <a:p>
            <a:r>
              <a:rPr lang="es-ES_tradnl" dirty="0" smtClean="0"/>
              <a:t>La organización de los datos es asimismo muy heterogénea.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Gran variedad de aplicaciones, que siguen apareciendo.</a:t>
            </a:r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6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Mapeado de Esquemas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esquema de una base de datos representa la configuración lógica de la base de datos.</a:t>
            </a:r>
          </a:p>
          <a:p>
            <a:r>
              <a:rPr lang="es-ES_tradnl" i="1" dirty="0" err="1" smtClean="0"/>
              <a:t>Schema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mapping</a:t>
            </a:r>
            <a:r>
              <a:rPr lang="es-ES_tradnl" i="1" dirty="0" smtClean="0"/>
              <a:t> </a:t>
            </a:r>
            <a:r>
              <a:rPr lang="es-ES_tradnl" dirty="0" smtClean="0"/>
              <a:t>o mapeado de esquemas se refiere al proceso de establecer la relación entre dos esquemas que representan total o parcialmente la misma información.</a:t>
            </a:r>
          </a:p>
          <a:p>
            <a:pPr lvl="1"/>
            <a:r>
              <a:rPr lang="es-ES_tradnl" dirty="0" smtClean="0"/>
              <a:t>Que datos existen en la Fuente.</a:t>
            </a:r>
          </a:p>
          <a:p>
            <a:pPr lvl="1"/>
            <a:r>
              <a:rPr lang="es-ES_tradnl" dirty="0" smtClean="0"/>
              <a:t>Como se relacionan los términos usados en la Fuente con los términos usados en el esquema Destino.</a:t>
            </a:r>
          </a:p>
          <a:p>
            <a:r>
              <a:rPr lang="es-ES_tradnl" dirty="0" smtClean="0"/>
              <a:t>Si F es el esquema Fuente y D es el esquema Destino debemos establecer:</a:t>
            </a:r>
          </a:p>
          <a:p>
            <a:pPr lvl="1"/>
            <a:r>
              <a:rPr lang="es-ES_tradnl" dirty="0" smtClean="0"/>
              <a:t>Que datos existen en la Fuente, pues los datos pueden ser incompletos. </a:t>
            </a:r>
          </a:p>
          <a:p>
            <a:pPr lvl="2"/>
            <a:r>
              <a:rPr lang="es-ES_tradnl" dirty="0" smtClean="0"/>
              <a:t>La Fuente no posee información sobre todos los atributos en el esquema destino.</a:t>
            </a:r>
          </a:p>
          <a:p>
            <a:pPr lvl="1"/>
            <a:r>
              <a:rPr lang="es-ES_tradnl" dirty="0" smtClean="0"/>
              <a:t>La relación entre los términos usados en la Fuente y en el Destino.</a:t>
            </a:r>
          </a:p>
          <a:p>
            <a:endParaRPr lang="es-ES_trad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2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Materia" id="{2E4C0220-732B-4BF5-82B6-BD00A1AB6526}" vid="{E8FAA4BE-0203-404E-B60E-1FCA6B6665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IFCA_Master_Template</Template>
  <TotalTime>4355</TotalTime>
  <Words>1032</Words>
  <Application>Microsoft Office PowerPoint</Application>
  <PresentationFormat>Presentación en pantalla (4:3)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 2</vt:lpstr>
      <vt:lpstr>HDOfficeLightV0</vt:lpstr>
      <vt:lpstr>ETL: Extracción, Transformación y Carga de datos</vt:lpstr>
      <vt:lpstr>Integración de datos. Mapeado de esquemas.</vt:lpstr>
      <vt:lpstr>Mapeado de datos</vt:lpstr>
      <vt:lpstr>Descripción de las Fuentes de datos</vt:lpstr>
      <vt:lpstr>Descripción de las Fuentes de datos</vt:lpstr>
      <vt:lpstr>Bases de Datos</vt:lpstr>
      <vt:lpstr>Ficheros</vt:lpstr>
      <vt:lpstr>Datos Web</vt:lpstr>
      <vt:lpstr>Mapeado de Esquemas</vt:lpstr>
      <vt:lpstr>Mapeado de Esquemas: Discrepancias</vt:lpstr>
      <vt:lpstr>Consultas a las fuentes</vt:lpstr>
      <vt:lpstr>Modelos de mapeado: LAV</vt:lpstr>
      <vt:lpstr>Ejemplo LAV</vt:lpstr>
      <vt:lpstr>Esquema Librería Global</vt:lpstr>
      <vt:lpstr>Librería 1 (Reino Unido) </vt:lpstr>
      <vt:lpstr>Librería 2 (España)</vt:lpstr>
      <vt:lpstr>Librería 3 (USA)</vt:lpstr>
      <vt:lpstr>Modelos de Mapeado: GAV</vt:lpstr>
      <vt:lpstr>Modelos de Mapeado: Otros</vt:lpstr>
      <vt:lpstr>Ejercicio</vt:lpstr>
      <vt:lpstr>Estudiantes UC</vt:lpstr>
      <vt:lpstr>Estudiantes UoE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M3.01: Modelos de Datos y Sistemas de Información</dc:title>
  <dc:creator>RODRIGUEZ GONZALEZ David</dc:creator>
  <cp:lastModifiedBy>Windows User</cp:lastModifiedBy>
  <cp:revision>164</cp:revision>
  <dcterms:created xsi:type="dcterms:W3CDTF">2017-10-27T09:44:56Z</dcterms:created>
  <dcterms:modified xsi:type="dcterms:W3CDTF">2019-12-10T11:47:40Z</dcterms:modified>
</cp:coreProperties>
</file>