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36000000" cx="36000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39">
          <p15:clr>
            <a:srgbClr val="A4A3A4"/>
          </p15:clr>
        </p15:guide>
        <p15:guide id="2" pos="11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39" orient="horz"/>
        <p:guide pos="11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d458abbf_0_11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d458ab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27198" y="5211374"/>
            <a:ext cx="33545400" cy="143664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27165" y="19836395"/>
            <a:ext cx="33545400" cy="55476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27165" y="7741907"/>
            <a:ext cx="33545400" cy="137430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27165" y="22062817"/>
            <a:ext cx="33545400" cy="91044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800100" lvl="0" marL="4572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 algn="ctr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 algn="ctr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 algn="ctr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 algn="ctr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 algn="ctr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27165" y="15054068"/>
            <a:ext cx="33545400" cy="58920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27165" y="3114786"/>
            <a:ext cx="33545400" cy="40086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27165" y="8066317"/>
            <a:ext cx="335454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27165" y="3114786"/>
            <a:ext cx="33545400" cy="40086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27165" y="8066317"/>
            <a:ext cx="157476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025197" y="8066317"/>
            <a:ext cx="157476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27165" y="3114786"/>
            <a:ext cx="33545400" cy="40086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27165" y="3888714"/>
            <a:ext cx="11055000" cy="52890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27165" y="9725984"/>
            <a:ext cx="11055000" cy="22252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30118" y="3150656"/>
            <a:ext cx="25069800" cy="286320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1pPr>
            <a:lvl2pPr lvl="1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2pPr>
            <a:lvl3pPr lvl="2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3pPr>
            <a:lvl4pPr lvl="3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4pPr>
            <a:lvl5pPr lvl="4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5pPr>
            <a:lvl6pPr lvl="5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6pPr>
            <a:lvl7pPr lvl="6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7pPr>
            <a:lvl8pPr lvl="7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8pPr>
            <a:lvl9pPr lvl="8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000000" y="-875"/>
            <a:ext cx="18000000" cy="36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45276" y="8631146"/>
            <a:ext cx="15925800" cy="103746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45276" y="19619073"/>
            <a:ext cx="15925800" cy="8644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446850" y="5067892"/>
            <a:ext cx="15106200" cy="258624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27165" y="29610324"/>
            <a:ext cx="23617200" cy="42354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7165" y="3114786"/>
            <a:ext cx="335454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0" lIns="453250" spcFirstLastPara="1" rIns="453250" wrap="square" tIns="4532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7165" y="8066317"/>
            <a:ext cx="33545400" cy="23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800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indent="-673100" lvl="1" marL="9144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indent="-673100" lvl="2" marL="13716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indent="-673100" lvl="3" marL="18288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indent="-673100" lvl="4" marL="22860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indent="-673100" lvl="5" marL="27432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indent="-673100" lvl="6" marL="32004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indent="-673100" lvl="7" marL="36576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indent="-673100" lvl="8" marL="4114800">
              <a:lnSpc>
                <a:spcPct val="115000"/>
              </a:lnSpc>
              <a:spcBef>
                <a:spcPts val="8000"/>
              </a:spcBef>
              <a:spcAft>
                <a:spcPts val="800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356133" y="32638438"/>
            <a:ext cx="21600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900098" y="3292563"/>
            <a:ext cx="7197600" cy="494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Selección de Imágenes</a:t>
            </a:r>
            <a:endParaRPr sz="6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900098" y="9080490"/>
            <a:ext cx="7197600" cy="494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Enmascarar nubes y sombras</a:t>
            </a:r>
            <a:endParaRPr sz="6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9900098" y="14868416"/>
            <a:ext cx="7197600" cy="494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Reducir imágenes</a:t>
            </a:r>
            <a:endParaRPr sz="6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8070669" y="9080490"/>
            <a:ext cx="7197600" cy="4942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274E13"/>
                </a:solidFill>
                <a:latin typeface="Lato Light"/>
                <a:ea typeface="Lato Light"/>
                <a:cs typeface="Lato Light"/>
                <a:sym typeface="Lato Light"/>
              </a:rPr>
              <a:t>Segmentación de imagen:</a:t>
            </a:r>
            <a:endParaRPr sz="6000">
              <a:solidFill>
                <a:srgbClr val="274E1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Superpixel</a:t>
            </a:r>
            <a:endParaRPr b="1" sz="60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8070669" y="14868416"/>
            <a:ext cx="7197600" cy="4942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274E13"/>
                </a:solidFill>
                <a:latin typeface="Lato Light"/>
                <a:ea typeface="Lato Light"/>
                <a:cs typeface="Lato Light"/>
                <a:sym typeface="Lato Light"/>
              </a:rPr>
              <a:t>Clusterización de objetos segmentados</a:t>
            </a:r>
            <a:r>
              <a:rPr lang="es" sz="6000">
                <a:solidFill>
                  <a:srgbClr val="274E13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 sz="6000">
              <a:solidFill>
                <a:srgbClr val="274E1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K-means</a:t>
            </a:r>
            <a:endParaRPr b="1" sz="60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8070669" y="3292563"/>
            <a:ext cx="7197600" cy="494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Cálculo de Índice de Vegetación</a:t>
            </a:r>
            <a:endParaRPr sz="6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8070669" y="20656343"/>
            <a:ext cx="7197600" cy="494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Selección de clúster correspondiente a cuerpos de agua</a:t>
            </a:r>
            <a:endParaRPr sz="6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8070669" y="26444269"/>
            <a:ext cx="7197600" cy="494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Enmascarar cuerpos de agua</a:t>
            </a:r>
            <a:endParaRPr sz="6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6241240" y="3292563"/>
            <a:ext cx="7197600" cy="494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Transformación Logarítmica</a:t>
            </a:r>
            <a:endParaRPr sz="6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6241240" y="9080490"/>
            <a:ext cx="7197600" cy="4942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073763"/>
                </a:solidFill>
                <a:latin typeface="Lato Light"/>
                <a:ea typeface="Lato Light"/>
                <a:cs typeface="Lato Light"/>
                <a:sym typeface="Lato Light"/>
              </a:rPr>
              <a:t>Estimación de profundidad:</a:t>
            </a:r>
            <a:endParaRPr sz="6000">
              <a:solidFill>
                <a:srgbClr val="07376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Procesos Gausianos</a:t>
            </a:r>
            <a:endParaRPr b="1" sz="60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729528" y="3460542"/>
            <a:ext cx="7197600" cy="460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rPr>
              <a:t>Colección de Imágenes Sentinel-2</a:t>
            </a:r>
            <a:endParaRPr b="1" sz="6000">
              <a:solidFill>
                <a:srgbClr val="7F6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4"/>
          <p:cNvGrpSpPr/>
          <p:nvPr/>
        </p:nvGrpSpPr>
        <p:grpSpPr>
          <a:xfrm>
            <a:off x="8232900" y="2053300"/>
            <a:ext cx="20208000" cy="16714800"/>
            <a:chOff x="8232900" y="2053300"/>
            <a:chExt cx="20208000" cy="16714800"/>
          </a:xfrm>
        </p:grpSpPr>
        <p:sp>
          <p:nvSpPr>
            <p:cNvPr id="70" name="Google Shape;70;p14"/>
            <p:cNvSpPr/>
            <p:nvPr/>
          </p:nvSpPr>
          <p:spPr>
            <a:xfrm>
              <a:off x="8232900" y="8829578"/>
              <a:ext cx="20208000" cy="79800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232900" y="17451675"/>
              <a:ext cx="20208000" cy="13164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232900" y="7095275"/>
              <a:ext cx="20208000" cy="13164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232900" y="5361150"/>
              <a:ext cx="20208000" cy="13164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232900" y="3707225"/>
              <a:ext cx="20208000" cy="13164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2332550" y="2053300"/>
              <a:ext cx="3656400" cy="167148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4784500" y="2053300"/>
              <a:ext cx="3656400" cy="167148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0633850" y="2053300"/>
              <a:ext cx="3656400" cy="167148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6432200" y="2053300"/>
              <a:ext cx="3656400" cy="167148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2332550" y="88294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Selección de Imágenes</a:t>
              </a:r>
              <a:endParaRPr b="1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2332550" y="104833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Enmascarar nubes y sombras</a:t>
              </a:r>
              <a:endParaRPr b="1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2332550" y="121372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Reducir imágenes</a:t>
              </a:r>
              <a:endParaRPr b="1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6432200" y="104833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274E13"/>
                  </a:solidFill>
                  <a:latin typeface="Lato"/>
                  <a:ea typeface="Lato"/>
                  <a:cs typeface="Lato"/>
                  <a:sym typeface="Lato"/>
                </a:rPr>
                <a:t>Segmentación de imagen:</a:t>
              </a:r>
              <a:endParaRPr b="1" sz="24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274E13"/>
                  </a:solidFill>
                  <a:latin typeface="Lato"/>
                  <a:ea typeface="Lato"/>
                  <a:cs typeface="Lato"/>
                  <a:sym typeface="Lato"/>
                </a:rPr>
                <a:t>Superpixel</a:t>
              </a:r>
              <a:endParaRPr b="1" sz="24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6432200" y="121372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274E13"/>
                  </a:solidFill>
                  <a:latin typeface="Lato"/>
                  <a:ea typeface="Lato"/>
                  <a:cs typeface="Lato"/>
                  <a:sym typeface="Lato"/>
                </a:rPr>
                <a:t>Clusterización de objetos segmentados:</a:t>
              </a:r>
              <a:endParaRPr b="1" sz="24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274E13"/>
                  </a:solidFill>
                  <a:latin typeface="Lato"/>
                  <a:ea typeface="Lato"/>
                  <a:cs typeface="Lato"/>
                  <a:sym typeface="Lato"/>
                </a:rPr>
                <a:t>K-means</a:t>
              </a:r>
              <a:endParaRPr b="1" sz="24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6432200" y="88294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Cálculo de Índice de Vegetación</a:t>
              </a:r>
              <a:endParaRPr b="1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6432200" y="137911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Selección de clúster correspondiente a cuerpos de agua</a:t>
              </a:r>
              <a:endParaRPr b="1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6432200" y="15493175"/>
              <a:ext cx="3656400" cy="131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Enmascarar cuerpos de agua</a:t>
              </a:r>
              <a:endParaRPr b="1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0633850" y="88294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Transformación Logarítmica</a:t>
              </a:r>
              <a:endParaRPr b="1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0633850" y="104833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073763"/>
                  </a:solidFill>
                  <a:latin typeface="Lato"/>
                  <a:ea typeface="Lato"/>
                  <a:cs typeface="Lato"/>
                  <a:sym typeface="Lato"/>
                </a:rPr>
                <a:t>Ajuste de mediciones batimétricas</a:t>
              </a:r>
              <a:r>
                <a:rPr b="1" lang="es" sz="2400">
                  <a:solidFill>
                    <a:srgbClr val="073763"/>
                  </a:solidFill>
                  <a:latin typeface="Lato"/>
                  <a:ea typeface="Lato"/>
                  <a:cs typeface="Lato"/>
                  <a:sym typeface="Lato"/>
                </a:rPr>
                <a:t>:</a:t>
              </a:r>
              <a:endParaRPr b="1" sz="24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073763"/>
                  </a:solidFill>
                  <a:latin typeface="Lato"/>
                  <a:ea typeface="Lato"/>
                  <a:cs typeface="Lato"/>
                  <a:sym typeface="Lato"/>
                </a:rPr>
                <a:t>Procesos Gausianos</a:t>
              </a:r>
              <a:endParaRPr b="1" sz="24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2332550" y="3707200"/>
              <a:ext cx="3656400" cy="1316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7F6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7F6000"/>
                  </a:solidFill>
                  <a:latin typeface="Lato"/>
                  <a:ea typeface="Lato"/>
                  <a:cs typeface="Lato"/>
                  <a:sym typeface="Lato"/>
                </a:rPr>
                <a:t>Colección de Imágenes Sentinel-2</a:t>
              </a:r>
              <a:endParaRPr b="1" sz="2400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6432200" y="17451500"/>
              <a:ext cx="3656400" cy="13164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AD1DC"/>
            </a:solidFill>
            <a:ln cap="flat" cmpd="sng" w="9525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C1130"/>
                  </a:solidFill>
                  <a:latin typeface="Lato"/>
                  <a:ea typeface="Lato"/>
                  <a:cs typeface="Lato"/>
                  <a:sym typeface="Lato"/>
                </a:rPr>
                <a:t>Validación de la clasificación de cuerpos de agua</a:t>
              </a:r>
              <a:endParaRPr b="1" sz="24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0633850" y="121372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Estimación de batimetría</a:t>
              </a:r>
              <a:endParaRPr b="1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0633850" y="17451500"/>
              <a:ext cx="3656400" cy="13164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AD1DC"/>
            </a:solidFill>
            <a:ln cap="flat" cmpd="sng" w="9525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C1130"/>
                  </a:solidFill>
                  <a:latin typeface="Lato"/>
                  <a:ea typeface="Lato"/>
                  <a:cs typeface="Lato"/>
                  <a:sym typeface="Lato"/>
                </a:rPr>
                <a:t>Validación de la estimación de batimetría</a:t>
              </a:r>
              <a:endParaRPr b="1" sz="24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6432200" y="3707250"/>
              <a:ext cx="3656400" cy="1316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7F6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7F6000"/>
                  </a:solidFill>
                  <a:latin typeface="Lato"/>
                  <a:ea typeface="Lato"/>
                  <a:cs typeface="Lato"/>
                  <a:sym typeface="Lato"/>
                </a:rPr>
                <a:t>Imagen Sentinel-2 reducida</a:t>
              </a:r>
              <a:endParaRPr b="1" sz="2400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0633850" y="3707200"/>
              <a:ext cx="3656400" cy="1316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7F6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7F6000"/>
                  </a:solidFill>
                  <a:latin typeface="Lato"/>
                  <a:ea typeface="Lato"/>
                  <a:cs typeface="Lato"/>
                  <a:sym typeface="Lato"/>
                </a:rPr>
                <a:t>Imagen Sentinel-2 de cuerpos de agua</a:t>
              </a:r>
              <a:endParaRPr b="1" sz="2400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0633850" y="5361100"/>
              <a:ext cx="3656400" cy="3050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rgbClr val="5B0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5B0F00"/>
                  </a:solidFill>
                  <a:latin typeface="Lato"/>
                  <a:ea typeface="Lato"/>
                  <a:cs typeface="Lato"/>
                  <a:sym typeface="Lato"/>
                </a:rPr>
                <a:t>Batimetría de embalses</a:t>
              </a:r>
              <a:endParaRPr b="1" sz="2400">
                <a:solidFill>
                  <a:srgbClr val="5B0F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6432200" y="7095275"/>
              <a:ext cx="3656400" cy="1316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rgbClr val="5B0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5B0F00"/>
                  </a:solidFill>
                  <a:latin typeface="Lato"/>
                  <a:ea typeface="Lato"/>
                  <a:cs typeface="Lato"/>
                  <a:sym typeface="Lato"/>
                </a:rPr>
                <a:t>Puntos aleatorios anotados (agua/no agua)</a:t>
              </a:r>
              <a:endParaRPr b="1" sz="2400">
                <a:solidFill>
                  <a:srgbClr val="5B0F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4784500" y="3707200"/>
              <a:ext cx="3656400" cy="1316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7F6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7F6000"/>
                  </a:solidFill>
                  <a:latin typeface="Lato"/>
                  <a:ea typeface="Lato"/>
                  <a:cs typeface="Lato"/>
                  <a:sym typeface="Lato"/>
                </a:rPr>
                <a:t>Imagen de batimetría</a:t>
              </a:r>
              <a:endParaRPr b="1" sz="2400">
                <a:solidFill>
                  <a:srgbClr val="7F6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4784500" y="88294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Estimación del volumen total de agua almacenada</a:t>
              </a:r>
              <a:endParaRPr b="1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2332550" y="13791150"/>
              <a:ext cx="3656400" cy="1412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Filtrado de imagen:</a:t>
              </a:r>
              <a:endParaRPr b="1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Filtro de paso bajo</a:t>
              </a:r>
              <a:endParaRPr b="1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2332550" y="2053300"/>
              <a:ext cx="3656400" cy="1316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Preprocesamiento</a:t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6432200" y="2053350"/>
              <a:ext cx="3656400" cy="1316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Clasificación de aguas continentales</a:t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0633850" y="2053300"/>
              <a:ext cx="3656400" cy="1316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Estimación de batimetría</a:t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4784500" y="2053300"/>
              <a:ext cx="3656400" cy="1316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Estimación del volumen de agua</a:t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232900" y="3707250"/>
              <a:ext cx="3656400" cy="1316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Datos de entrada</a:t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232900" y="5361100"/>
              <a:ext cx="3656400" cy="1316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Datos de ajuste</a:t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232900" y="7095300"/>
              <a:ext cx="3656400" cy="1316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Datos de validación</a:t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232900" y="8829450"/>
              <a:ext cx="3656400" cy="798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Procesamiento</a:t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232900" y="17451700"/>
              <a:ext cx="3656400" cy="1316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Validación</a:t>
              </a:r>
              <a:endParaRPr b="1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