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8" r:id="rId1"/>
  </p:sldMasterIdLst>
  <p:notesMasterIdLst>
    <p:notesMasterId r:id="rId11"/>
  </p:notesMasterIdLst>
  <p:sldIdLst>
    <p:sldId id="256" r:id="rId2"/>
    <p:sldId id="259" r:id="rId3"/>
    <p:sldId id="258" r:id="rId4"/>
    <p:sldId id="263" r:id="rId5"/>
    <p:sldId id="261" r:id="rId6"/>
    <p:sldId id="273" r:id="rId7"/>
    <p:sldId id="275" r:id="rId8"/>
    <p:sldId id="276"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1B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p:restoredTop sz="81243" autoAdjust="0"/>
  </p:normalViewPr>
  <p:slideViewPr>
    <p:cSldViewPr snapToGrid="0" snapToObjects="1">
      <p:cViewPr varScale="1">
        <p:scale>
          <a:sx n="63" d="100"/>
          <a:sy n="63" d="100"/>
        </p:scale>
        <p:origin x="1241" y="5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localhost\var\folders\tc\zf8hscq92c33d9qxbzrkxm580000gn\T\com.apple.mail\com.apple.mail\compose\attach-T0x7f8501509cd0.tmp.7ce47b\Avocado_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localhost\Users\Jenny\Documents\University\Semester%202\Professional%20skills\Avocado_Excel_Analysis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venDC\Documents\JD\Mathematics\Professional%20Skills%20Development\group%20project\Avocado_EXCEL_extens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venDC\Documents\JD\Mathematics\Professional%20Skills%20Development\group%20project\Avocado_EXCEL_extens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avenDC\Documents\JD\Mathematics\Professional%20Skills%20Development\group%20project\Avocado_EXCEL_extens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avenDC\Documents\JD\Mathematics\Professional%20Skills%20Development\group%20project\Avocado_EXCEL_extens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avenDC\Documents\JD\Mathematics\Professional%20Skills%20Development\group%20project\Avocado_EXCEL_extens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avenDC\Documents\JD\Mathematics\Professional%20Skills%20Development\group%20project\Avocado_EXCEL_extension.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Compares</a:t>
            </a:r>
            <a:r>
              <a:rPr lang="en-US" sz="1600" b="1" baseline="0"/>
              <a:t> the wins (favourite horse) to the number of runners</a:t>
            </a:r>
            <a:endParaRPr lang="en-US" sz="1600" b="1"/>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Number of wins</c:v>
          </c:tx>
          <c:spPr>
            <a:ln w="25400" cap="rnd">
              <a:solidFill>
                <a:srgbClr val="ED7D31"/>
              </a:solidFill>
              <a:round/>
            </a:ln>
            <a:effectLst/>
          </c:spPr>
          <c:marker>
            <c:symbol val="none"/>
          </c:marker>
          <c:xVal>
            <c:numRef>
              <c:f>S1a!$B$362:$B$381</c:f>
              <c:numCache>
                <c:formatCode>0</c:formatCode>
                <c:ptCount val="20"/>
                <c:pt idx="0">
                  <c:v>3</c:v>
                </c:pt>
                <c:pt idx="1">
                  <c:v>4</c:v>
                </c:pt>
                <c:pt idx="2">
                  <c:v>5</c:v>
                </c:pt>
                <c:pt idx="3">
                  <c:v>6</c:v>
                </c:pt>
                <c:pt idx="4">
                  <c:v>7</c:v>
                </c:pt>
                <c:pt idx="5">
                  <c:v>8</c:v>
                </c:pt>
                <c:pt idx="6">
                  <c:v>9</c:v>
                </c:pt>
                <c:pt idx="7">
                  <c:v>10</c:v>
                </c:pt>
                <c:pt idx="8">
                  <c:v>11</c:v>
                </c:pt>
                <c:pt idx="9">
                  <c:v>12</c:v>
                </c:pt>
                <c:pt idx="10">
                  <c:v>13</c:v>
                </c:pt>
                <c:pt idx="11">
                  <c:v>14</c:v>
                </c:pt>
                <c:pt idx="12">
                  <c:v>15</c:v>
                </c:pt>
                <c:pt idx="13">
                  <c:v>16</c:v>
                </c:pt>
                <c:pt idx="14">
                  <c:v>17</c:v>
                </c:pt>
                <c:pt idx="15">
                  <c:v>18</c:v>
                </c:pt>
                <c:pt idx="16">
                  <c:v>19</c:v>
                </c:pt>
                <c:pt idx="17">
                  <c:v>20</c:v>
                </c:pt>
                <c:pt idx="18">
                  <c:v>23</c:v>
                </c:pt>
                <c:pt idx="19">
                  <c:v>28</c:v>
                </c:pt>
              </c:numCache>
            </c:numRef>
          </c:xVal>
          <c:yVal>
            <c:numRef>
              <c:f>S1a!$C$362:$C$381</c:f>
              <c:numCache>
                <c:formatCode>0</c:formatCode>
                <c:ptCount val="20"/>
                <c:pt idx="0">
                  <c:v>2</c:v>
                </c:pt>
                <c:pt idx="1">
                  <c:v>3</c:v>
                </c:pt>
                <c:pt idx="2">
                  <c:v>6</c:v>
                </c:pt>
                <c:pt idx="3">
                  <c:v>21</c:v>
                </c:pt>
                <c:pt idx="4">
                  <c:v>15</c:v>
                </c:pt>
                <c:pt idx="5">
                  <c:v>7</c:v>
                </c:pt>
                <c:pt idx="6">
                  <c:v>12</c:v>
                </c:pt>
                <c:pt idx="7">
                  <c:v>11</c:v>
                </c:pt>
                <c:pt idx="8">
                  <c:v>12</c:v>
                </c:pt>
                <c:pt idx="9">
                  <c:v>5</c:v>
                </c:pt>
                <c:pt idx="10">
                  <c:v>8</c:v>
                </c:pt>
                <c:pt idx="11">
                  <c:v>9</c:v>
                </c:pt>
                <c:pt idx="12">
                  <c:v>2</c:v>
                </c:pt>
                <c:pt idx="13">
                  <c:v>2</c:v>
                </c:pt>
                <c:pt idx="14">
                  <c:v>2</c:v>
                </c:pt>
                <c:pt idx="15">
                  <c:v>0</c:v>
                </c:pt>
                <c:pt idx="16">
                  <c:v>1</c:v>
                </c:pt>
                <c:pt idx="17">
                  <c:v>0</c:v>
                </c:pt>
                <c:pt idx="18">
                  <c:v>0</c:v>
                </c:pt>
                <c:pt idx="19">
                  <c:v>1</c:v>
                </c:pt>
              </c:numCache>
            </c:numRef>
          </c:yVal>
          <c:smooth val="0"/>
          <c:extLst>
            <c:ext xmlns:c16="http://schemas.microsoft.com/office/drawing/2014/chart" uri="{C3380CC4-5D6E-409C-BE32-E72D297353CC}">
              <c16:uniqueId val="{00000000-20EC-49FA-9F5D-663CF2844C06}"/>
            </c:ext>
          </c:extLst>
        </c:ser>
        <c:dLbls>
          <c:showLegendKey val="0"/>
          <c:showVal val="0"/>
          <c:showCatName val="0"/>
          <c:showSerName val="0"/>
          <c:showPercent val="0"/>
          <c:showBubbleSize val="0"/>
        </c:dLbls>
        <c:axId val="47271792"/>
        <c:axId val="369009216"/>
      </c:scatterChart>
      <c:scatterChart>
        <c:scatterStyle val="lineMarker"/>
        <c:varyColors val="0"/>
        <c:ser>
          <c:idx val="1"/>
          <c:order val="1"/>
          <c:tx>
            <c:v>Proportion of wins</c:v>
          </c:tx>
          <c:spPr>
            <a:ln w="19050" cap="rnd">
              <a:solidFill>
                <a:srgbClr val="FFC000"/>
              </a:solidFill>
              <a:round/>
            </a:ln>
            <a:effectLst/>
          </c:spPr>
          <c:marker>
            <c:symbol val="none"/>
          </c:marker>
          <c:xVal>
            <c:numRef>
              <c:f>S1a!$B$334:$B$353</c:f>
              <c:numCache>
                <c:formatCode>0</c:formatCode>
                <c:ptCount val="20"/>
                <c:pt idx="0">
                  <c:v>3</c:v>
                </c:pt>
                <c:pt idx="1">
                  <c:v>4</c:v>
                </c:pt>
                <c:pt idx="2">
                  <c:v>5</c:v>
                </c:pt>
                <c:pt idx="3">
                  <c:v>6</c:v>
                </c:pt>
                <c:pt idx="4">
                  <c:v>7</c:v>
                </c:pt>
                <c:pt idx="5">
                  <c:v>8</c:v>
                </c:pt>
                <c:pt idx="6">
                  <c:v>9</c:v>
                </c:pt>
                <c:pt idx="7">
                  <c:v>10</c:v>
                </c:pt>
                <c:pt idx="8">
                  <c:v>11</c:v>
                </c:pt>
                <c:pt idx="9">
                  <c:v>12</c:v>
                </c:pt>
                <c:pt idx="10">
                  <c:v>13</c:v>
                </c:pt>
                <c:pt idx="11">
                  <c:v>14</c:v>
                </c:pt>
                <c:pt idx="12">
                  <c:v>15</c:v>
                </c:pt>
                <c:pt idx="13">
                  <c:v>16</c:v>
                </c:pt>
                <c:pt idx="14">
                  <c:v>17</c:v>
                </c:pt>
                <c:pt idx="15">
                  <c:v>18</c:v>
                </c:pt>
                <c:pt idx="16">
                  <c:v>19</c:v>
                </c:pt>
                <c:pt idx="17">
                  <c:v>20</c:v>
                </c:pt>
                <c:pt idx="18">
                  <c:v>23</c:v>
                </c:pt>
                <c:pt idx="19">
                  <c:v>28</c:v>
                </c:pt>
              </c:numCache>
            </c:numRef>
          </c:xVal>
          <c:yVal>
            <c:numRef>
              <c:f>S1a!$C$334:$C$353</c:f>
              <c:numCache>
                <c:formatCode>#\ ??/??</c:formatCode>
                <c:ptCount val="20"/>
                <c:pt idx="0">
                  <c:v>0.66666666666666696</c:v>
                </c:pt>
                <c:pt idx="1">
                  <c:v>0.6</c:v>
                </c:pt>
                <c:pt idx="2">
                  <c:v>0.5</c:v>
                </c:pt>
                <c:pt idx="3">
                  <c:v>0.77777777777777801</c:v>
                </c:pt>
                <c:pt idx="4">
                  <c:v>0.5</c:v>
                </c:pt>
                <c:pt idx="5">
                  <c:v>0.25</c:v>
                </c:pt>
                <c:pt idx="6">
                  <c:v>0.33333333333333298</c:v>
                </c:pt>
                <c:pt idx="7">
                  <c:v>0.33333333333333298</c:v>
                </c:pt>
                <c:pt idx="8">
                  <c:v>0.33333333333333298</c:v>
                </c:pt>
                <c:pt idx="9">
                  <c:v>0.22222222222222199</c:v>
                </c:pt>
                <c:pt idx="10">
                  <c:v>0.5</c:v>
                </c:pt>
                <c:pt idx="11">
                  <c:v>0.42857142857142899</c:v>
                </c:pt>
                <c:pt idx="12">
                  <c:v>0.5</c:v>
                </c:pt>
                <c:pt idx="13">
                  <c:v>0.25</c:v>
                </c:pt>
                <c:pt idx="14">
                  <c:v>0.66666666666666696</c:v>
                </c:pt>
                <c:pt idx="15">
                  <c:v>0</c:v>
                </c:pt>
                <c:pt idx="16">
                  <c:v>0.5</c:v>
                </c:pt>
                <c:pt idx="17">
                  <c:v>0</c:v>
                </c:pt>
                <c:pt idx="18">
                  <c:v>0</c:v>
                </c:pt>
                <c:pt idx="19">
                  <c:v>0.5</c:v>
                </c:pt>
              </c:numCache>
            </c:numRef>
          </c:yVal>
          <c:smooth val="0"/>
          <c:extLst>
            <c:ext xmlns:c16="http://schemas.microsoft.com/office/drawing/2014/chart" uri="{C3380CC4-5D6E-409C-BE32-E72D297353CC}">
              <c16:uniqueId val="{00000001-20EC-49FA-9F5D-663CF2844C06}"/>
            </c:ext>
          </c:extLst>
        </c:ser>
        <c:dLbls>
          <c:showLegendKey val="0"/>
          <c:showVal val="0"/>
          <c:showCatName val="0"/>
          <c:showSerName val="0"/>
          <c:showPercent val="0"/>
          <c:showBubbleSize val="0"/>
        </c:dLbls>
        <c:axId val="369008128"/>
        <c:axId val="369015744"/>
      </c:scatterChart>
      <c:valAx>
        <c:axId val="47271792"/>
        <c:scaling>
          <c:orientation val="minMax"/>
          <c:max val="29"/>
          <c:min val="2.5"/>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a:t>
                </a:r>
                <a:r>
                  <a:rPr lang="en-US" sz="1200" baseline="0"/>
                  <a:t> of runners</a:t>
                </a:r>
                <a:endParaRPr lang="en-US" sz="1200"/>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69009216"/>
        <c:crosses val="autoZero"/>
        <c:crossBetween val="midCat"/>
        <c:majorUnit val="1"/>
      </c:valAx>
      <c:valAx>
        <c:axId val="36900921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a:t>
                </a:r>
                <a:r>
                  <a:rPr lang="en-US" sz="1200" baseline="0"/>
                  <a:t> of wins</a:t>
                </a:r>
                <a:endParaRPr lang="en-US" sz="1200"/>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71792"/>
        <c:crosses val="autoZero"/>
        <c:crossBetween val="midCat"/>
      </c:valAx>
      <c:valAx>
        <c:axId val="369015744"/>
        <c:scaling>
          <c:orientation val="minMax"/>
        </c:scaling>
        <c:delete val="0"/>
        <c:axPos val="r"/>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Proportion</a:t>
                </a:r>
                <a:r>
                  <a:rPr lang="en-US" sz="1200" baseline="0"/>
                  <a:t> of wins</a:t>
                </a:r>
                <a:endParaRPr lang="en-US" sz="1200"/>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008128"/>
        <c:crosses val="max"/>
        <c:crossBetween val="midCat"/>
      </c:valAx>
      <c:valAx>
        <c:axId val="369008128"/>
        <c:scaling>
          <c:orientation val="minMax"/>
        </c:scaling>
        <c:delete val="1"/>
        <c:axPos val="b"/>
        <c:numFmt formatCode="0" sourceLinked="1"/>
        <c:majorTickMark val="out"/>
        <c:minorTickMark val="none"/>
        <c:tickLblPos val="nextTo"/>
        <c:crossAx val="36901574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Frequency in</a:t>
            </a:r>
            <a:r>
              <a:rPr lang="en-US" sz="1600" b="1" baseline="0" dirty="0"/>
              <a:t> which </a:t>
            </a:r>
            <a:r>
              <a:rPr lang="en-GB" sz="1600" b="1" baseline="0" noProof="0" dirty="0" smtClean="0"/>
              <a:t>favourites</a:t>
            </a:r>
            <a:r>
              <a:rPr lang="en-US" sz="1600" b="1" baseline="0" dirty="0" smtClean="0"/>
              <a:t> </a:t>
            </a:r>
            <a:r>
              <a:rPr lang="en-US" sz="1600" b="1" baseline="0" dirty="0"/>
              <a:t>win meetings</a:t>
            </a:r>
            <a:endParaRPr lang="en-US" sz="1600" b="1" dirty="0"/>
          </a:p>
        </c:rich>
      </c:tx>
      <c:layout>
        <c:manualLayout>
          <c:xMode val="edge"/>
          <c:yMode val="edge"/>
          <c:x val="0.32001372027610298"/>
          <c:y val="3.1334690018494898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S6b!$D$68</c:f>
              <c:strCache>
                <c:ptCount val="1"/>
                <c:pt idx="0">
                  <c:v>Frequency of Meetings</c:v>
                </c:pt>
              </c:strCache>
            </c:strRef>
          </c:tx>
          <c:spPr>
            <a:solidFill>
              <a:schemeClr val="accent4"/>
            </a:solidFill>
            <a:ln>
              <a:noFill/>
            </a:ln>
            <a:effectLst/>
          </c:spPr>
          <c:invertIfNegative val="0"/>
          <c:cat>
            <c:numRef>
              <c:f>S6b!$C$69:$C$75</c:f>
              <c:numCache>
                <c:formatCode>General</c:formatCode>
                <c:ptCount val="7"/>
                <c:pt idx="0">
                  <c:v>0</c:v>
                </c:pt>
                <c:pt idx="1">
                  <c:v>1</c:v>
                </c:pt>
                <c:pt idx="2">
                  <c:v>2</c:v>
                </c:pt>
                <c:pt idx="3">
                  <c:v>3</c:v>
                </c:pt>
                <c:pt idx="4">
                  <c:v>4</c:v>
                </c:pt>
                <c:pt idx="5">
                  <c:v>5</c:v>
                </c:pt>
                <c:pt idx="6">
                  <c:v>6</c:v>
                </c:pt>
              </c:numCache>
            </c:numRef>
          </c:cat>
          <c:val>
            <c:numRef>
              <c:f>S6b!$D$69:$D$75</c:f>
              <c:numCache>
                <c:formatCode>General</c:formatCode>
                <c:ptCount val="7"/>
                <c:pt idx="0">
                  <c:v>2</c:v>
                </c:pt>
                <c:pt idx="1">
                  <c:v>9</c:v>
                </c:pt>
                <c:pt idx="2">
                  <c:v>16</c:v>
                </c:pt>
                <c:pt idx="3">
                  <c:v>15</c:v>
                </c:pt>
                <c:pt idx="4">
                  <c:v>7</c:v>
                </c:pt>
                <c:pt idx="5">
                  <c:v>1</c:v>
                </c:pt>
                <c:pt idx="6">
                  <c:v>0</c:v>
                </c:pt>
              </c:numCache>
            </c:numRef>
          </c:val>
          <c:extLst>
            <c:ext xmlns:c16="http://schemas.microsoft.com/office/drawing/2014/chart" uri="{C3380CC4-5D6E-409C-BE32-E72D297353CC}">
              <c16:uniqueId val="{00000000-9728-4296-AB41-D6145DE1ED82}"/>
            </c:ext>
          </c:extLst>
        </c:ser>
        <c:dLbls>
          <c:showLegendKey val="0"/>
          <c:showVal val="0"/>
          <c:showCatName val="0"/>
          <c:showSerName val="0"/>
          <c:showPercent val="0"/>
          <c:showBubbleSize val="0"/>
        </c:dLbls>
        <c:gapWidth val="150"/>
        <c:axId val="369016288"/>
        <c:axId val="369014656"/>
      </c:barChart>
      <c:catAx>
        <c:axId val="369016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dirty="0" smtClean="0"/>
                  <a:t>Number of wins per meeting</a:t>
                </a:r>
                <a:endParaRPr 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69014656"/>
        <c:crosses val="autoZero"/>
        <c:auto val="1"/>
        <c:lblAlgn val="ctr"/>
        <c:lblOffset val="100"/>
        <c:noMultiLvlLbl val="0"/>
      </c:catAx>
      <c:valAx>
        <c:axId val="369014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Frequency</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016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Distribution</a:t>
            </a:r>
            <a:r>
              <a:rPr lang="en-GB" baseline="0"/>
              <a:t> of win per age group</a:t>
            </a:r>
            <a:endParaRPr lang="en-GB"/>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'E1'!$C$14</c:f>
              <c:strCache>
                <c:ptCount val="1"/>
                <c:pt idx="0">
                  <c:v>Win Frequency</c:v>
                </c:pt>
              </c:strCache>
            </c:strRef>
          </c:tx>
          <c:spPr>
            <a:solidFill>
              <a:schemeClr val="accent4"/>
            </a:solidFill>
            <a:ln>
              <a:noFill/>
            </a:ln>
            <a:effectLst/>
          </c:spPr>
          <c:invertIfNegative val="0"/>
          <c:cat>
            <c:numRef>
              <c:f>'E1'!$B$15:$B$19</c:f>
              <c:numCache>
                <c:formatCode>General</c:formatCode>
                <c:ptCount val="5"/>
                <c:pt idx="0">
                  <c:v>8</c:v>
                </c:pt>
                <c:pt idx="1">
                  <c:v>9</c:v>
                </c:pt>
                <c:pt idx="2">
                  <c:v>10</c:v>
                </c:pt>
                <c:pt idx="3">
                  <c:v>11</c:v>
                </c:pt>
                <c:pt idx="4">
                  <c:v>12</c:v>
                </c:pt>
              </c:numCache>
            </c:numRef>
          </c:cat>
          <c:val>
            <c:numRef>
              <c:f>'E1'!$C$15:$C$19</c:f>
              <c:numCache>
                <c:formatCode>General</c:formatCode>
                <c:ptCount val="5"/>
                <c:pt idx="0">
                  <c:v>13</c:v>
                </c:pt>
                <c:pt idx="1">
                  <c:v>22</c:v>
                </c:pt>
                <c:pt idx="2">
                  <c:v>13</c:v>
                </c:pt>
                <c:pt idx="3">
                  <c:v>11</c:v>
                </c:pt>
                <c:pt idx="4">
                  <c:v>9</c:v>
                </c:pt>
              </c:numCache>
            </c:numRef>
          </c:val>
          <c:extLst>
            <c:ext xmlns:c16="http://schemas.microsoft.com/office/drawing/2014/chart" uri="{C3380CC4-5D6E-409C-BE32-E72D297353CC}">
              <c16:uniqueId val="{00000000-2075-4271-9B9C-65277E955C88}"/>
            </c:ext>
          </c:extLst>
        </c:ser>
        <c:dLbls>
          <c:showLegendKey val="0"/>
          <c:showVal val="0"/>
          <c:showCatName val="0"/>
          <c:showSerName val="0"/>
          <c:showPercent val="0"/>
          <c:showBubbleSize val="0"/>
        </c:dLbls>
        <c:gapWidth val="5"/>
        <c:axId val="411886080"/>
        <c:axId val="411882272"/>
      </c:barChart>
      <c:catAx>
        <c:axId val="411886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Age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882272"/>
        <c:crosses val="autoZero"/>
        <c:auto val="1"/>
        <c:lblAlgn val="ctr"/>
        <c:lblOffset val="100"/>
        <c:noMultiLvlLbl val="0"/>
      </c:catAx>
      <c:valAx>
        <c:axId val="411882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Win Frequency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886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aseline="0"/>
              <a:t>Win percentage per age group </a:t>
            </a:r>
            <a:endParaRPr lang="en-GB"/>
          </a:p>
        </c:rich>
      </c:tx>
      <c:layout>
        <c:manualLayout>
          <c:xMode val="edge"/>
          <c:yMode val="edge"/>
          <c:x val="0.17598876422768006"/>
          <c:y val="2.09150298094069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571686132557024E-2"/>
          <c:y val="0.16530998022953283"/>
          <c:w val="0.80449413467592601"/>
          <c:h val="0.76032583530429587"/>
        </c:manualLayout>
      </c:layout>
      <c:pieChart>
        <c:varyColors val="1"/>
        <c:ser>
          <c:idx val="0"/>
          <c:order val="0"/>
          <c:dPt>
            <c:idx val="0"/>
            <c:bubble3D val="0"/>
            <c:spPr>
              <a:solidFill>
                <a:schemeClr val="accent4">
                  <a:shade val="53000"/>
                </a:schemeClr>
              </a:solidFill>
              <a:ln w="19050">
                <a:solidFill>
                  <a:schemeClr val="lt1"/>
                </a:solidFill>
              </a:ln>
              <a:effectLst/>
            </c:spPr>
            <c:extLst>
              <c:ext xmlns:c16="http://schemas.microsoft.com/office/drawing/2014/chart" uri="{C3380CC4-5D6E-409C-BE32-E72D297353CC}">
                <c16:uniqueId val="{00000001-F726-4064-A0BA-9BC32C8BD1E2}"/>
              </c:ext>
            </c:extLst>
          </c:dPt>
          <c:dPt>
            <c:idx val="1"/>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03-F726-4064-A0BA-9BC32C8BD1E2}"/>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F726-4064-A0BA-9BC32C8BD1E2}"/>
              </c:ext>
            </c:extLst>
          </c:dPt>
          <c:dPt>
            <c:idx val="3"/>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7-F726-4064-A0BA-9BC32C8BD1E2}"/>
              </c:ext>
            </c:extLst>
          </c:dPt>
          <c:dPt>
            <c:idx val="4"/>
            <c:bubble3D val="0"/>
            <c:spPr>
              <a:solidFill>
                <a:schemeClr val="accent4">
                  <a:tint val="54000"/>
                </a:schemeClr>
              </a:solidFill>
              <a:ln w="19050">
                <a:solidFill>
                  <a:schemeClr val="lt1"/>
                </a:solidFill>
              </a:ln>
              <a:effectLst/>
            </c:spPr>
            <c:extLst>
              <c:ext xmlns:c16="http://schemas.microsoft.com/office/drawing/2014/chart" uri="{C3380CC4-5D6E-409C-BE32-E72D297353CC}">
                <c16:uniqueId val="{00000009-F726-4064-A0BA-9BC32C8BD1E2}"/>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numRef>
              <c:f>'E1'!$B$15:$B$19</c:f>
              <c:numCache>
                <c:formatCode>General</c:formatCode>
                <c:ptCount val="5"/>
                <c:pt idx="0">
                  <c:v>8</c:v>
                </c:pt>
                <c:pt idx="1">
                  <c:v>9</c:v>
                </c:pt>
                <c:pt idx="2">
                  <c:v>10</c:v>
                </c:pt>
                <c:pt idx="3">
                  <c:v>11</c:v>
                </c:pt>
                <c:pt idx="4">
                  <c:v>12</c:v>
                </c:pt>
              </c:numCache>
            </c:numRef>
          </c:cat>
          <c:val>
            <c:numRef>
              <c:f>'E1'!$C$15:$C$19</c:f>
              <c:numCache>
                <c:formatCode>General</c:formatCode>
                <c:ptCount val="5"/>
                <c:pt idx="0">
                  <c:v>13</c:v>
                </c:pt>
                <c:pt idx="1">
                  <c:v>22</c:v>
                </c:pt>
                <c:pt idx="2">
                  <c:v>13</c:v>
                </c:pt>
                <c:pt idx="3">
                  <c:v>11</c:v>
                </c:pt>
                <c:pt idx="4">
                  <c:v>9</c:v>
                </c:pt>
              </c:numCache>
            </c:numRef>
          </c:val>
          <c:extLst>
            <c:ext xmlns:c16="http://schemas.microsoft.com/office/drawing/2014/chart" uri="{C3380CC4-5D6E-409C-BE32-E72D297353CC}">
              <c16:uniqueId val="{0000000A-F726-4064-A0BA-9BC32C8BD1E2}"/>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[Avocado_EXCEL_extension.xlsx]E1!PivotTable2</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age</a:t>
            </a:r>
            <a:r>
              <a:rPr lang="en-US" baseline="0"/>
              <a:t> per decade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pivotFmt>
      <c:pivotFmt>
        <c:idx val="1"/>
        <c:spPr>
          <a:solidFill>
            <a:schemeClr val="accent4"/>
          </a:solidFill>
          <a:ln>
            <a:noFill/>
          </a:ln>
          <a:effectLst/>
        </c:spPr>
        <c:marker>
          <c:symbol val="none"/>
        </c:marker>
      </c:pivotFmt>
      <c:pivotFmt>
        <c:idx val="2"/>
        <c:spPr>
          <a:solidFill>
            <a:schemeClr val="accent4"/>
          </a:solidFill>
          <a:ln>
            <a:noFill/>
          </a:ln>
          <a:effectLst/>
        </c:spPr>
        <c:marker>
          <c:symbol val="none"/>
        </c:marker>
      </c:pivotFmt>
    </c:pivotFmts>
    <c:plotArea>
      <c:layout/>
      <c:barChart>
        <c:barDir val="col"/>
        <c:grouping val="clustered"/>
        <c:varyColors val="0"/>
        <c:ser>
          <c:idx val="0"/>
          <c:order val="0"/>
          <c:tx>
            <c:strRef>
              <c:f>'E1'!$C$4</c:f>
              <c:strCache>
                <c:ptCount val="1"/>
                <c:pt idx="0">
                  <c:v>Total</c:v>
                </c:pt>
              </c:strCache>
            </c:strRef>
          </c:tx>
          <c:spPr>
            <a:solidFill>
              <a:schemeClr val="accent4"/>
            </a:solidFill>
            <a:ln>
              <a:noFill/>
            </a:ln>
            <a:effectLst/>
          </c:spPr>
          <c:invertIfNegative val="0"/>
          <c:cat>
            <c:strRef>
              <c:f>'E1'!$B$5:$B$12</c:f>
              <c:strCache>
                <c:ptCount val="7"/>
                <c:pt idx="0">
                  <c:v>1</c:v>
                </c:pt>
                <c:pt idx="1">
                  <c:v>2</c:v>
                </c:pt>
                <c:pt idx="2">
                  <c:v>3</c:v>
                </c:pt>
                <c:pt idx="3">
                  <c:v>4</c:v>
                </c:pt>
                <c:pt idx="4">
                  <c:v>5</c:v>
                </c:pt>
                <c:pt idx="5">
                  <c:v>6</c:v>
                </c:pt>
                <c:pt idx="6">
                  <c:v>7</c:v>
                </c:pt>
              </c:strCache>
            </c:strRef>
          </c:cat>
          <c:val>
            <c:numRef>
              <c:f>'E1'!$C$5:$C$12</c:f>
              <c:numCache>
                <c:formatCode>General</c:formatCode>
                <c:ptCount val="7"/>
                <c:pt idx="0">
                  <c:v>9.5</c:v>
                </c:pt>
                <c:pt idx="1">
                  <c:v>9.8000000000000007</c:v>
                </c:pt>
                <c:pt idx="2">
                  <c:v>10</c:v>
                </c:pt>
                <c:pt idx="3">
                  <c:v>10.199999999999999</c:v>
                </c:pt>
                <c:pt idx="4">
                  <c:v>9.6</c:v>
                </c:pt>
                <c:pt idx="5">
                  <c:v>9.6999999999999993</c:v>
                </c:pt>
                <c:pt idx="6">
                  <c:v>9.1999999999999993</c:v>
                </c:pt>
              </c:numCache>
            </c:numRef>
          </c:val>
          <c:extLst>
            <c:ext xmlns:c16="http://schemas.microsoft.com/office/drawing/2014/chart" uri="{C3380CC4-5D6E-409C-BE32-E72D297353CC}">
              <c16:uniqueId val="{00000000-D030-4E33-81E8-F77043FC9572}"/>
            </c:ext>
          </c:extLst>
        </c:ser>
        <c:dLbls>
          <c:showLegendKey val="0"/>
          <c:showVal val="0"/>
          <c:showCatName val="0"/>
          <c:showSerName val="0"/>
          <c:showPercent val="0"/>
          <c:showBubbleSize val="0"/>
        </c:dLbls>
        <c:gapWidth val="5"/>
        <c:axId val="626996848"/>
        <c:axId val="627007728"/>
      </c:barChart>
      <c:catAx>
        <c:axId val="626996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Decade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007728"/>
        <c:crosses val="autoZero"/>
        <c:auto val="1"/>
        <c:lblAlgn val="ctr"/>
        <c:lblOffset val="100"/>
        <c:noMultiLvlLbl val="0"/>
      </c:catAx>
      <c:valAx>
        <c:axId val="627007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Age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996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Distribution</a:t>
            </a:r>
            <a:r>
              <a:rPr lang="en-GB" baseline="0"/>
              <a:t> of winning starting prices</a:t>
            </a:r>
            <a:endParaRPr lang="en-GB"/>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numRef>
              <c:f>'E2'!$B$7:$B$106</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cat>
          <c:val>
            <c:numRef>
              <c:f>'E2'!$H$7:$H$106</c:f>
              <c:numCache>
                <c:formatCode>General</c:formatCode>
                <c:ptCount val="100"/>
                <c:pt idx="0">
                  <c:v>0</c:v>
                </c:pt>
                <c:pt idx="1">
                  <c:v>0</c:v>
                </c:pt>
                <c:pt idx="2">
                  <c:v>0</c:v>
                </c:pt>
                <c:pt idx="3">
                  <c:v>0</c:v>
                </c:pt>
                <c:pt idx="4">
                  <c:v>0</c:v>
                </c:pt>
                <c:pt idx="5">
                  <c:v>0</c:v>
                </c:pt>
                <c:pt idx="6">
                  <c:v>2</c:v>
                </c:pt>
                <c:pt idx="7">
                  <c:v>6</c:v>
                </c:pt>
                <c:pt idx="8">
                  <c:v>2</c:v>
                </c:pt>
                <c:pt idx="9">
                  <c:v>2</c:v>
                </c:pt>
                <c:pt idx="10">
                  <c:v>6</c:v>
                </c:pt>
                <c:pt idx="11">
                  <c:v>4</c:v>
                </c:pt>
                <c:pt idx="12">
                  <c:v>1</c:v>
                </c:pt>
                <c:pt idx="13">
                  <c:v>2</c:v>
                </c:pt>
                <c:pt idx="14">
                  <c:v>11</c:v>
                </c:pt>
                <c:pt idx="15">
                  <c:v>1</c:v>
                </c:pt>
                <c:pt idx="16">
                  <c:v>5</c:v>
                </c:pt>
                <c:pt idx="17">
                  <c:v>0</c:v>
                </c:pt>
                <c:pt idx="18">
                  <c:v>2</c:v>
                </c:pt>
                <c:pt idx="19">
                  <c:v>0</c:v>
                </c:pt>
                <c:pt idx="20">
                  <c:v>3</c:v>
                </c:pt>
                <c:pt idx="21">
                  <c:v>0</c:v>
                </c:pt>
                <c:pt idx="22">
                  <c:v>0</c:v>
                </c:pt>
                <c:pt idx="23">
                  <c:v>0</c:v>
                </c:pt>
                <c:pt idx="24">
                  <c:v>0</c:v>
                </c:pt>
                <c:pt idx="25">
                  <c:v>3</c:v>
                </c:pt>
                <c:pt idx="26">
                  <c:v>0</c:v>
                </c:pt>
                <c:pt idx="27">
                  <c:v>0</c:v>
                </c:pt>
                <c:pt idx="28">
                  <c:v>5</c:v>
                </c:pt>
                <c:pt idx="29">
                  <c:v>0</c:v>
                </c:pt>
                <c:pt idx="30">
                  <c:v>0</c:v>
                </c:pt>
                <c:pt idx="31">
                  <c:v>0</c:v>
                </c:pt>
                <c:pt idx="32">
                  <c:v>0</c:v>
                </c:pt>
                <c:pt idx="33">
                  <c:v>4</c:v>
                </c:pt>
                <c:pt idx="34">
                  <c:v>0</c:v>
                </c:pt>
                <c:pt idx="35">
                  <c:v>0</c:v>
                </c:pt>
                <c:pt idx="36">
                  <c:v>0</c:v>
                </c:pt>
                <c:pt idx="37">
                  <c:v>0</c:v>
                </c:pt>
                <c:pt idx="38">
                  <c:v>0</c:v>
                </c:pt>
                <c:pt idx="39">
                  <c:v>0</c:v>
                </c:pt>
                <c:pt idx="40">
                  <c:v>3</c:v>
                </c:pt>
                <c:pt idx="41">
                  <c:v>0</c:v>
                </c:pt>
                <c:pt idx="42">
                  <c:v>0</c:v>
                </c:pt>
                <c:pt idx="43">
                  <c:v>0</c:v>
                </c:pt>
                <c:pt idx="44">
                  <c:v>0</c:v>
                </c:pt>
                <c:pt idx="45">
                  <c:v>0</c:v>
                </c:pt>
                <c:pt idx="46">
                  <c:v>0</c:v>
                </c:pt>
                <c:pt idx="47">
                  <c:v>0</c:v>
                </c:pt>
                <c:pt idx="48">
                  <c:v>0</c:v>
                </c:pt>
                <c:pt idx="49">
                  <c:v>0</c:v>
                </c:pt>
                <c:pt idx="50">
                  <c:v>2</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2</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2</c:v>
                </c:pt>
              </c:numCache>
            </c:numRef>
          </c:val>
          <c:extLst>
            <c:ext xmlns:c16="http://schemas.microsoft.com/office/drawing/2014/chart" uri="{C3380CC4-5D6E-409C-BE32-E72D297353CC}">
              <c16:uniqueId val="{00000000-B5AA-4412-9D43-7666C830C3E1}"/>
            </c:ext>
          </c:extLst>
        </c:ser>
        <c:dLbls>
          <c:showLegendKey val="0"/>
          <c:showVal val="0"/>
          <c:showCatName val="0"/>
          <c:showSerName val="0"/>
          <c:showPercent val="0"/>
          <c:showBubbleSize val="0"/>
        </c:dLbls>
        <c:gapWidth val="5"/>
        <c:axId val="411884992"/>
        <c:axId val="411886624"/>
      </c:barChart>
      <c:catAx>
        <c:axId val="411884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Starting</a:t>
                </a:r>
                <a:r>
                  <a:rPr lang="en-GB" baseline="0"/>
                  <a:t> Prices</a:t>
                </a:r>
                <a:endParaRPr lang="en-GB"/>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411886624"/>
        <c:crosses val="autoZero"/>
        <c:auto val="1"/>
        <c:lblAlgn val="ctr"/>
        <c:lblOffset val="100"/>
        <c:noMultiLvlLbl val="1"/>
      </c:catAx>
      <c:valAx>
        <c:axId val="41188662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Win</a:t>
                </a:r>
                <a:r>
                  <a:rPr lang="en-GB" baseline="0"/>
                  <a:t> Frequency</a:t>
                </a:r>
                <a:endParaRPr lang="en-GB"/>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884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Distribution</a:t>
            </a:r>
            <a:r>
              <a:rPr lang="en-US" baseline="0"/>
              <a:t> of winning weight classes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'E3'!$H$3</c:f>
              <c:strCache>
                <c:ptCount val="1"/>
                <c:pt idx="0">
                  <c:v>Frequency</c:v>
                </c:pt>
              </c:strCache>
            </c:strRef>
          </c:tx>
          <c:spPr>
            <a:solidFill>
              <a:schemeClr val="accent4"/>
            </a:solidFill>
            <a:ln>
              <a:noFill/>
            </a:ln>
            <a:effectLst/>
          </c:spPr>
          <c:invertIfNegative val="0"/>
          <c:cat>
            <c:numRef>
              <c:f>'E3'!$B$5:$B$14</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'E3'!$H$5:$H$14</c:f>
              <c:numCache>
                <c:formatCode>General</c:formatCode>
                <c:ptCount val="10"/>
                <c:pt idx="0">
                  <c:v>0</c:v>
                </c:pt>
                <c:pt idx="1">
                  <c:v>0</c:v>
                </c:pt>
                <c:pt idx="2">
                  <c:v>14</c:v>
                </c:pt>
                <c:pt idx="3">
                  <c:v>18</c:v>
                </c:pt>
                <c:pt idx="4">
                  <c:v>20</c:v>
                </c:pt>
                <c:pt idx="5">
                  <c:v>9</c:v>
                </c:pt>
                <c:pt idx="6">
                  <c:v>6</c:v>
                </c:pt>
                <c:pt idx="7">
                  <c:v>1</c:v>
                </c:pt>
                <c:pt idx="8">
                  <c:v>0</c:v>
                </c:pt>
                <c:pt idx="9">
                  <c:v>0</c:v>
                </c:pt>
              </c:numCache>
            </c:numRef>
          </c:val>
          <c:extLst>
            <c:ext xmlns:c16="http://schemas.microsoft.com/office/drawing/2014/chart" uri="{C3380CC4-5D6E-409C-BE32-E72D297353CC}">
              <c16:uniqueId val="{00000000-E9C6-40D3-816C-82B93F911549}"/>
            </c:ext>
          </c:extLst>
        </c:ser>
        <c:dLbls>
          <c:showLegendKey val="0"/>
          <c:showVal val="0"/>
          <c:showCatName val="0"/>
          <c:showSerName val="0"/>
          <c:showPercent val="0"/>
          <c:showBubbleSize val="0"/>
        </c:dLbls>
        <c:gapWidth val="150"/>
        <c:axId val="626997392"/>
        <c:axId val="627010992"/>
      </c:barChart>
      <c:catAx>
        <c:axId val="626997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Weight Classes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010992"/>
        <c:crosses val="autoZero"/>
        <c:auto val="1"/>
        <c:lblAlgn val="ctr"/>
        <c:lblOffset val="100"/>
        <c:noMultiLvlLbl val="1"/>
      </c:catAx>
      <c:valAx>
        <c:axId val="627010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Win Frequency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997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GB" sz="1800"/>
              <a:t>Percentage</a:t>
            </a:r>
            <a:r>
              <a:rPr lang="en-GB" sz="1800" baseline="0"/>
              <a:t> of winning weight class</a:t>
            </a:r>
            <a:endParaRPr lang="en-GB" sz="180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902312948364609E-2"/>
          <c:y val="0.2399449847760638"/>
          <c:w val="0.81619537410327081"/>
          <c:h val="0.68937641591139542"/>
        </c:manualLayout>
      </c:layout>
      <c:pieChart>
        <c:varyColors val="1"/>
        <c:ser>
          <c:idx val="0"/>
          <c:order val="0"/>
          <c:dPt>
            <c:idx val="0"/>
            <c:bubble3D val="0"/>
            <c:spPr>
              <a:solidFill>
                <a:schemeClr val="accent4">
                  <a:shade val="42000"/>
                </a:schemeClr>
              </a:solidFill>
              <a:ln w="19050">
                <a:solidFill>
                  <a:schemeClr val="lt1"/>
                </a:solidFill>
              </a:ln>
              <a:effectLst/>
            </c:spPr>
            <c:extLst>
              <c:ext xmlns:c16="http://schemas.microsoft.com/office/drawing/2014/chart" uri="{C3380CC4-5D6E-409C-BE32-E72D297353CC}">
                <c16:uniqueId val="{00000001-80B5-451E-9903-F230C04279D9}"/>
              </c:ext>
            </c:extLst>
          </c:dPt>
          <c:dPt>
            <c:idx val="1"/>
            <c:bubble3D val="0"/>
            <c:spPr>
              <a:solidFill>
                <a:schemeClr val="accent4">
                  <a:shade val="55000"/>
                </a:schemeClr>
              </a:solidFill>
              <a:ln w="19050">
                <a:solidFill>
                  <a:schemeClr val="lt1"/>
                </a:solidFill>
              </a:ln>
              <a:effectLst/>
            </c:spPr>
            <c:extLst>
              <c:ext xmlns:c16="http://schemas.microsoft.com/office/drawing/2014/chart" uri="{C3380CC4-5D6E-409C-BE32-E72D297353CC}">
                <c16:uniqueId val="{00000003-80B5-451E-9903-F230C04279D9}"/>
              </c:ext>
            </c:extLst>
          </c:dPt>
          <c:dPt>
            <c:idx val="2"/>
            <c:bubble3D val="0"/>
            <c:spPr>
              <a:solidFill>
                <a:schemeClr val="accent4">
                  <a:shade val="68000"/>
                </a:schemeClr>
              </a:solidFill>
              <a:ln w="19050">
                <a:solidFill>
                  <a:schemeClr val="lt1"/>
                </a:solidFill>
              </a:ln>
              <a:effectLst/>
            </c:spPr>
            <c:extLst>
              <c:ext xmlns:c16="http://schemas.microsoft.com/office/drawing/2014/chart" uri="{C3380CC4-5D6E-409C-BE32-E72D297353CC}">
                <c16:uniqueId val="{00000005-80B5-451E-9903-F230C04279D9}"/>
              </c:ext>
            </c:extLst>
          </c:dPt>
          <c:dPt>
            <c:idx val="3"/>
            <c:bubble3D val="0"/>
            <c:spPr>
              <a:solidFill>
                <a:schemeClr val="accent4">
                  <a:shade val="80000"/>
                </a:schemeClr>
              </a:solidFill>
              <a:ln w="19050">
                <a:solidFill>
                  <a:schemeClr val="lt1"/>
                </a:solidFill>
              </a:ln>
              <a:effectLst/>
            </c:spPr>
            <c:extLst>
              <c:ext xmlns:c16="http://schemas.microsoft.com/office/drawing/2014/chart" uri="{C3380CC4-5D6E-409C-BE32-E72D297353CC}">
                <c16:uniqueId val="{00000007-80B5-451E-9903-F230C04279D9}"/>
              </c:ext>
            </c:extLst>
          </c:dPt>
          <c:dPt>
            <c:idx val="4"/>
            <c:bubble3D val="0"/>
            <c:spPr>
              <a:solidFill>
                <a:schemeClr val="accent4">
                  <a:shade val="93000"/>
                </a:schemeClr>
              </a:solidFill>
              <a:ln w="19050">
                <a:solidFill>
                  <a:schemeClr val="lt1"/>
                </a:solidFill>
              </a:ln>
              <a:effectLst/>
            </c:spPr>
            <c:extLst>
              <c:ext xmlns:c16="http://schemas.microsoft.com/office/drawing/2014/chart" uri="{C3380CC4-5D6E-409C-BE32-E72D297353CC}">
                <c16:uniqueId val="{00000009-80B5-451E-9903-F230C04279D9}"/>
              </c:ext>
            </c:extLst>
          </c:dPt>
          <c:dPt>
            <c:idx val="5"/>
            <c:bubble3D val="0"/>
            <c:spPr>
              <a:solidFill>
                <a:schemeClr val="accent4">
                  <a:tint val="94000"/>
                </a:schemeClr>
              </a:solidFill>
              <a:ln w="19050">
                <a:solidFill>
                  <a:schemeClr val="lt1"/>
                </a:solidFill>
              </a:ln>
              <a:effectLst/>
            </c:spPr>
            <c:extLst>
              <c:ext xmlns:c16="http://schemas.microsoft.com/office/drawing/2014/chart" uri="{C3380CC4-5D6E-409C-BE32-E72D297353CC}">
                <c16:uniqueId val="{0000000B-80B5-451E-9903-F230C04279D9}"/>
              </c:ext>
            </c:extLst>
          </c:dPt>
          <c:dPt>
            <c:idx val="6"/>
            <c:bubble3D val="0"/>
            <c:spPr>
              <a:solidFill>
                <a:schemeClr val="accent4">
                  <a:tint val="81000"/>
                </a:schemeClr>
              </a:solidFill>
              <a:ln w="19050">
                <a:solidFill>
                  <a:schemeClr val="lt1"/>
                </a:solidFill>
              </a:ln>
              <a:effectLst/>
            </c:spPr>
            <c:extLst>
              <c:ext xmlns:c16="http://schemas.microsoft.com/office/drawing/2014/chart" uri="{C3380CC4-5D6E-409C-BE32-E72D297353CC}">
                <c16:uniqueId val="{0000000D-80B5-451E-9903-F230C04279D9}"/>
              </c:ext>
            </c:extLst>
          </c:dPt>
          <c:dPt>
            <c:idx val="7"/>
            <c:bubble3D val="0"/>
            <c:spPr>
              <a:solidFill>
                <a:schemeClr val="accent4">
                  <a:tint val="69000"/>
                </a:schemeClr>
              </a:solidFill>
              <a:ln w="19050">
                <a:solidFill>
                  <a:schemeClr val="lt1"/>
                </a:solidFill>
              </a:ln>
              <a:effectLst/>
            </c:spPr>
            <c:extLst>
              <c:ext xmlns:c16="http://schemas.microsoft.com/office/drawing/2014/chart" uri="{C3380CC4-5D6E-409C-BE32-E72D297353CC}">
                <c16:uniqueId val="{0000000F-80B5-451E-9903-F230C04279D9}"/>
              </c:ext>
            </c:extLst>
          </c:dPt>
          <c:dPt>
            <c:idx val="8"/>
            <c:bubble3D val="0"/>
            <c:spPr>
              <a:solidFill>
                <a:schemeClr val="accent4">
                  <a:tint val="56000"/>
                </a:schemeClr>
              </a:solidFill>
              <a:ln w="19050">
                <a:solidFill>
                  <a:schemeClr val="lt1"/>
                </a:solidFill>
              </a:ln>
              <a:effectLst/>
            </c:spPr>
            <c:extLst>
              <c:ext xmlns:c16="http://schemas.microsoft.com/office/drawing/2014/chart" uri="{C3380CC4-5D6E-409C-BE32-E72D297353CC}">
                <c16:uniqueId val="{00000011-80B5-451E-9903-F230C04279D9}"/>
              </c:ext>
            </c:extLst>
          </c:dPt>
          <c:dPt>
            <c:idx val="9"/>
            <c:bubble3D val="0"/>
            <c:spPr>
              <a:solidFill>
                <a:schemeClr val="accent4">
                  <a:tint val="43000"/>
                </a:schemeClr>
              </a:solidFill>
              <a:ln w="19050">
                <a:solidFill>
                  <a:schemeClr val="lt1"/>
                </a:solidFill>
              </a:ln>
              <a:effectLst/>
            </c:spPr>
            <c:extLst>
              <c:ext xmlns:c16="http://schemas.microsoft.com/office/drawing/2014/chart" uri="{C3380CC4-5D6E-409C-BE32-E72D297353CC}">
                <c16:uniqueId val="{00000013-80B5-451E-9903-F230C04279D9}"/>
              </c:ext>
            </c:extLst>
          </c:dPt>
          <c:dLbls>
            <c:dLbl>
              <c:idx val="0"/>
              <c:layout>
                <c:manualLayout>
                  <c:x val="0.14027321066215456"/>
                  <c:y val="1.5783625703120075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80B5-451E-9903-F230C04279D9}"/>
                </c:ext>
              </c:extLst>
            </c:dLbl>
            <c:dLbl>
              <c:idx val="1"/>
              <c:layout>
                <c:manualLayout>
                  <c:x val="0.2615960984684238"/>
                  <c:y val="3.3439413703380647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80B5-451E-9903-F230C04279D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val>
            <c:numRef>
              <c:f>'E3'!$H$5:$H$14</c:f>
              <c:numCache>
                <c:formatCode>General</c:formatCode>
                <c:ptCount val="10"/>
                <c:pt idx="0">
                  <c:v>0</c:v>
                </c:pt>
                <c:pt idx="1">
                  <c:v>0</c:v>
                </c:pt>
                <c:pt idx="2">
                  <c:v>14</c:v>
                </c:pt>
                <c:pt idx="3">
                  <c:v>18</c:v>
                </c:pt>
                <c:pt idx="4">
                  <c:v>20</c:v>
                </c:pt>
                <c:pt idx="5">
                  <c:v>9</c:v>
                </c:pt>
                <c:pt idx="6">
                  <c:v>6</c:v>
                </c:pt>
                <c:pt idx="7">
                  <c:v>1</c:v>
                </c:pt>
                <c:pt idx="8">
                  <c:v>0</c:v>
                </c:pt>
                <c:pt idx="9">
                  <c:v>0</c:v>
                </c:pt>
              </c:numCache>
            </c:numRef>
          </c:val>
          <c:extLst>
            <c:ext xmlns:c16="http://schemas.microsoft.com/office/drawing/2014/chart" uri="{C3380CC4-5D6E-409C-BE32-E72D297353CC}">
              <c16:uniqueId val="{00000014-80B5-451E-9903-F230C04279D9}"/>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26595-95F2-E44A-93A0-4633C51051D0}" type="datetimeFigureOut">
              <a:rPr lang="en-GB" smtClean="0"/>
              <a:t>14/03/2023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F5B5B-762D-9E4F-950B-859FC98BB3E4}" type="slidenum">
              <a:rPr lang="en-GB" smtClean="0"/>
              <a:t>‹#›</a:t>
            </a:fld>
            <a:endParaRPr lang="en-GB"/>
          </a:p>
        </p:txBody>
      </p:sp>
    </p:spTree>
    <p:extLst>
      <p:ext uri="{BB962C8B-B14F-4D97-AF65-F5344CB8AC3E}">
        <p14:creationId xmlns:p14="http://schemas.microsoft.com/office/powerpoint/2010/main" val="135736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300</a:t>
            </a:r>
            <a:r>
              <a:rPr lang="en-GB" baseline="0" dirty="0" smtClean="0"/>
              <a:t> races, we</a:t>
            </a:r>
            <a:r>
              <a:rPr lang="en-GB" dirty="0" smtClean="0"/>
              <a:t> were</a:t>
            </a:r>
            <a:r>
              <a:rPr lang="en-GB" baseline="0" dirty="0" smtClean="0"/>
              <a:t> given the data of the first five positions. Each race with a favourite horse. Using this data, we could add analyse the odds, number of runners and if a horse is a favourite will affect its chance of winning. For the extension, we looked at the Grand National results to see if they follow the same patterns we’ve found.</a:t>
            </a:r>
            <a:endParaRPr lang="en-GB" dirty="0"/>
          </a:p>
        </p:txBody>
      </p:sp>
      <p:sp>
        <p:nvSpPr>
          <p:cNvPr id="4" name="Slide Number Placeholder 3"/>
          <p:cNvSpPr>
            <a:spLocks noGrp="1"/>
          </p:cNvSpPr>
          <p:nvPr>
            <p:ph type="sldNum" sz="quarter" idx="10"/>
          </p:nvPr>
        </p:nvSpPr>
        <p:spPr/>
        <p:txBody>
          <a:bodyPr/>
          <a:lstStyle/>
          <a:p>
            <a:fld id="{570F5B5B-762D-9E4F-950B-859FC98BB3E4}" type="slidenum">
              <a:rPr lang="en-GB" smtClean="0"/>
              <a:t>2</a:t>
            </a:fld>
            <a:endParaRPr lang="en-GB"/>
          </a:p>
        </p:txBody>
      </p:sp>
    </p:spTree>
    <p:extLst>
      <p:ext uri="{BB962C8B-B14F-4D97-AF65-F5344CB8AC3E}">
        <p14:creationId xmlns:p14="http://schemas.microsoft.com/office/powerpoint/2010/main" val="50951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0F5B5B-762D-9E4F-950B-859FC98BB3E4}" type="slidenum">
              <a:rPr lang="en-GB" smtClean="0"/>
              <a:t>5</a:t>
            </a:fld>
            <a:endParaRPr lang="en-GB"/>
          </a:p>
        </p:txBody>
      </p:sp>
    </p:spTree>
    <p:extLst>
      <p:ext uri="{BB962C8B-B14F-4D97-AF65-F5344CB8AC3E}">
        <p14:creationId xmlns:p14="http://schemas.microsoft.com/office/powerpoint/2010/main" val="34544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said by Jenny, we’ve decided to expand</a:t>
            </a:r>
            <a:r>
              <a:rPr lang="en-GB" baseline="0" dirty="0" smtClean="0"/>
              <a:t> our research into the Grand National Results,</a:t>
            </a:r>
          </a:p>
          <a:p>
            <a:r>
              <a:rPr lang="en-GB" baseline="0" dirty="0" smtClean="0"/>
              <a:t>The results gave us 8 variables in which we can form comparative and descriptive statistics. </a:t>
            </a:r>
          </a:p>
          <a:p>
            <a:r>
              <a:rPr lang="en-GB" baseline="0" dirty="0" smtClean="0"/>
              <a:t>In this extension we’ve decided to focus more towards these 3 sections : Age, Starting Price and Weight.</a:t>
            </a:r>
          </a:p>
        </p:txBody>
      </p:sp>
      <p:sp>
        <p:nvSpPr>
          <p:cNvPr id="4" name="Slide Number Placeholder 3"/>
          <p:cNvSpPr>
            <a:spLocks noGrp="1"/>
          </p:cNvSpPr>
          <p:nvPr>
            <p:ph type="sldNum" sz="quarter" idx="10"/>
          </p:nvPr>
        </p:nvSpPr>
        <p:spPr/>
        <p:txBody>
          <a:bodyPr/>
          <a:lstStyle/>
          <a:p>
            <a:fld id="{570F5B5B-762D-9E4F-950B-859FC98BB3E4}" type="slidenum">
              <a:rPr lang="en-GB" smtClean="0"/>
              <a:t>6</a:t>
            </a:fld>
            <a:endParaRPr lang="en-GB"/>
          </a:p>
        </p:txBody>
      </p:sp>
    </p:spTree>
    <p:extLst>
      <p:ext uri="{BB962C8B-B14F-4D97-AF65-F5344CB8AC3E}">
        <p14:creationId xmlns:p14="http://schemas.microsoft.com/office/powerpoint/2010/main" val="266249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So, the</a:t>
            </a:r>
            <a:r>
              <a:rPr lang="en-GB" baseline="0" dirty="0" smtClean="0"/>
              <a:t> first variable was Age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is where we found the distribution between the age and the win frequency of the horses.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As seen from fig(1) 9 is the modal age group with a total of 22 wins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From</a:t>
            </a:r>
            <a:r>
              <a:rPr lang="en-US" baseline="0" dirty="0" smtClean="0"/>
              <a:t> figure </a:t>
            </a:r>
            <a:r>
              <a:rPr lang="en-US" dirty="0" smtClean="0"/>
              <a:t>isn't really a visible trend between win frequency and age due to the lack of age groups, however from</a:t>
            </a:r>
            <a:r>
              <a:rPr lang="en-US" baseline="0" dirty="0" smtClean="0"/>
              <a:t> what we’ve attained</a:t>
            </a:r>
            <a:r>
              <a:rPr lang="en-US" dirty="0" smtClean="0"/>
              <a:t> we can only assume that as the age tends to a higher number, the win frequency of the horse decreases (as seen from</a:t>
            </a:r>
            <a:r>
              <a:rPr lang="en-US" baseline="0" dirty="0" smtClean="0"/>
              <a:t> 10, 11 and 12</a:t>
            </a:r>
            <a:r>
              <a:rPr lang="en-US" dirty="0" smtClean="0"/>
              <a:t>. </a:t>
            </a:r>
            <a:endParaRPr lang="en-GB" dirty="0" smtClean="0"/>
          </a:p>
          <a:p>
            <a:r>
              <a:rPr lang="en-GB" dirty="0" smtClean="0"/>
              <a:t>To</a:t>
            </a:r>
            <a:r>
              <a:rPr lang="en-GB" baseline="0" dirty="0" smtClean="0"/>
              <a:t> further extend on age we’ve decided to find the distribution between the win frequency within the decade and the age of horses (as seen from fig(3), and our findings determined that the majority of the wins of the horses happens to be between age 9 and 10. </a:t>
            </a:r>
          </a:p>
          <a:p>
            <a:r>
              <a:rPr lang="en-GB" baseline="0" dirty="0" smtClean="0"/>
              <a:t>From this we can conclude that the punters (bettors) should generally bet on horses that are aged between 9-10 in order to maximise their profits based on previous winnings and our statistical findings</a:t>
            </a:r>
            <a:endParaRPr lang="en-GB" dirty="0"/>
          </a:p>
        </p:txBody>
      </p:sp>
      <p:sp>
        <p:nvSpPr>
          <p:cNvPr id="4" name="Slide Number Placeholder 3"/>
          <p:cNvSpPr>
            <a:spLocks noGrp="1"/>
          </p:cNvSpPr>
          <p:nvPr>
            <p:ph type="sldNum" sz="quarter" idx="10"/>
          </p:nvPr>
        </p:nvSpPr>
        <p:spPr/>
        <p:txBody>
          <a:bodyPr/>
          <a:lstStyle/>
          <a:p>
            <a:fld id="{570F5B5B-762D-9E4F-950B-859FC98BB3E4}" type="slidenum">
              <a:rPr lang="en-GB" smtClean="0"/>
              <a:t>7</a:t>
            </a:fld>
            <a:endParaRPr lang="en-GB"/>
          </a:p>
        </p:txBody>
      </p:sp>
    </p:spTree>
    <p:extLst>
      <p:ext uri="{BB962C8B-B14F-4D97-AF65-F5344CB8AC3E}">
        <p14:creationId xmlns:p14="http://schemas.microsoft.com/office/powerpoint/2010/main" val="188262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So, the</a:t>
            </a:r>
            <a:r>
              <a:rPr lang="en-GB" baseline="0" dirty="0" smtClean="0"/>
              <a:t> second variable we’ve looked at was the starting prices.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is where we found the distribution between the starting price and the win frequency of the horses.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Similarly with our previous analysis with odds, the win frequency tends to decrease as the starting prices increases, thus further supporting our findings which Jenny stated.</a:t>
            </a:r>
          </a:p>
        </p:txBody>
      </p:sp>
      <p:sp>
        <p:nvSpPr>
          <p:cNvPr id="4" name="Slide Number Placeholder 3"/>
          <p:cNvSpPr>
            <a:spLocks noGrp="1"/>
          </p:cNvSpPr>
          <p:nvPr>
            <p:ph type="sldNum" sz="quarter" idx="10"/>
          </p:nvPr>
        </p:nvSpPr>
        <p:spPr/>
        <p:txBody>
          <a:bodyPr/>
          <a:lstStyle/>
          <a:p>
            <a:fld id="{570F5B5B-762D-9E4F-950B-859FC98BB3E4}" type="slidenum">
              <a:rPr lang="en-GB" smtClean="0"/>
              <a:t>8</a:t>
            </a:fld>
            <a:endParaRPr lang="en-GB"/>
          </a:p>
        </p:txBody>
      </p:sp>
    </p:spTree>
    <p:extLst>
      <p:ext uri="{BB962C8B-B14F-4D97-AF65-F5344CB8AC3E}">
        <p14:creationId xmlns:p14="http://schemas.microsoft.com/office/powerpoint/2010/main" val="3721879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third variable we’ve decided to study was weight.</a:t>
            </a:r>
          </a:p>
          <a:p>
            <a:r>
              <a:rPr lang="en-GB" dirty="0" smtClean="0"/>
              <a:t>Where</a:t>
            </a:r>
            <a:r>
              <a:rPr lang="en-GB" baseline="0" dirty="0" smtClean="0"/>
              <a:t> we’ve found the distribution between weight classes and win frequency.</a:t>
            </a:r>
          </a:p>
          <a:p>
            <a:r>
              <a:rPr lang="en-GB" baseline="0" dirty="0" smtClean="0"/>
              <a:t>From figure 3 we can see that the modal weight class is 5 that being between 67.5kg and 70kg with an overall 20 wins. </a:t>
            </a:r>
            <a:endParaRPr lang="en-GB" dirty="0" smtClean="0"/>
          </a:p>
          <a:p>
            <a:r>
              <a:rPr lang="en-GB" dirty="0" smtClean="0"/>
              <a:t>Weight class 65 ≤ kg&lt;70 makes up 55% of the overall wins.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From this we can conclude that the punters (bettors) should generally bet on horses weighing within class 5 in order to maximise their profits based on previous winnings and our statistical findings</a:t>
            </a:r>
            <a:endParaRPr lang="en-GB" dirty="0" smtClean="0"/>
          </a:p>
          <a:p>
            <a:endParaRPr lang="en-GB" dirty="0"/>
          </a:p>
        </p:txBody>
      </p:sp>
      <p:sp>
        <p:nvSpPr>
          <p:cNvPr id="4" name="Slide Number Placeholder 3"/>
          <p:cNvSpPr>
            <a:spLocks noGrp="1"/>
          </p:cNvSpPr>
          <p:nvPr>
            <p:ph type="sldNum" sz="quarter" idx="10"/>
          </p:nvPr>
        </p:nvSpPr>
        <p:spPr/>
        <p:txBody>
          <a:bodyPr/>
          <a:lstStyle/>
          <a:p>
            <a:fld id="{570F5B5B-762D-9E4F-950B-859FC98BB3E4}" type="slidenum">
              <a:rPr lang="en-GB" smtClean="0"/>
              <a:t>9</a:t>
            </a:fld>
            <a:endParaRPr lang="en-GB"/>
          </a:p>
        </p:txBody>
      </p:sp>
    </p:spTree>
    <p:extLst>
      <p:ext uri="{BB962C8B-B14F-4D97-AF65-F5344CB8AC3E}">
        <p14:creationId xmlns:p14="http://schemas.microsoft.com/office/powerpoint/2010/main" val="971324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821B7E"/>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217C01CD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94575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18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217C01CD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15073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0961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09474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98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03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621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83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62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7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userDrawn="1"/>
        </p:nvSpPr>
        <p:spPr bwMode="auto">
          <a:xfrm>
            <a:off x="11784011" y="54050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3"/>
          <p:cNvPicPr>
            <a:picLocks noChangeAspect="1"/>
          </p:cNvPicPr>
          <p:nvPr userDrawn="1"/>
        </p:nvPicPr>
        <p:blipFill>
          <a:blip r:embed="rId13">
            <a:extLst>
              <a:ext uri="{BEBA8EAE-BF5A-486C-A8C5-ECC9F3942E4B}">
                <a14:imgProps xmlns:a14="http://schemas.microsoft.com/office/drawing/2010/main">
                  <a14:imgLayer r:embed="rId14">
                    <a14:imgEffect>
                      <a14:backgroundRemoval t="0" b="97820" l="0" r="97074">
                        <a14:foregroundMark x1="58003" y1="60379" x2="58003" y2="60379"/>
                      </a14:backgroundRemoval>
                    </a14:imgEffect>
                  </a14:imgLayer>
                </a14:imgProps>
              </a:ext>
              <a:ext uri="{28A0092B-C50C-407E-A947-70E740481C1C}">
                <a14:useLocalDpi xmlns:a14="http://schemas.microsoft.com/office/drawing/2010/main" val="0"/>
              </a:ext>
            </a:extLst>
          </a:blip>
          <a:stretch>
            <a:fillRect/>
          </a:stretch>
        </p:blipFill>
        <p:spPr>
          <a:xfrm>
            <a:off x="46013" y="6249720"/>
            <a:ext cx="334987" cy="608280"/>
          </a:xfrm>
          <a:prstGeom prst="rect">
            <a:avLst/>
          </a:prstGeom>
        </p:spPr>
      </p:pic>
    </p:spTree>
    <p:extLst>
      <p:ext uri="{BB962C8B-B14F-4D97-AF65-F5344CB8AC3E}">
        <p14:creationId xmlns:p14="http://schemas.microsoft.com/office/powerpoint/2010/main" val="125418140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21B7E"/>
        </a:soli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lum bright="70000" contrast="-70000"/>
            <a:extLst>
              <a:ext uri="{BEBA8EAE-BF5A-486C-A8C5-ECC9F3942E4B}">
                <a14:imgProps xmlns:a14="http://schemas.microsoft.com/office/drawing/2010/main">
                  <a14:imgLayer r:embed="rId3">
                    <a14:imgEffect>
                      <a14:backgroundRemoval t="0" b="97820" l="0" r="97074">
                        <a14:foregroundMark x1="58003" y1="60379" x2="58003" y2="60379"/>
                      </a14:backgroundRemoval>
                    </a14:imgEffect>
                    <a14:imgEffect>
                      <a14:colorTemperature colorTemp="11500"/>
                    </a14:imgEffect>
                    <a14:imgEffect>
                      <a14:saturation sat="95000"/>
                    </a14:imgEffect>
                  </a14:imgLayer>
                </a14:imgProps>
              </a:ext>
              <a:ext uri="{28A0092B-C50C-407E-A947-70E740481C1C}">
                <a14:useLocalDpi xmlns:a14="http://schemas.microsoft.com/office/drawing/2010/main" val="0"/>
              </a:ext>
            </a:extLst>
          </a:blip>
          <a:stretch>
            <a:fillRect/>
          </a:stretch>
        </p:blipFill>
        <p:spPr>
          <a:xfrm>
            <a:off x="10854616" y="4583462"/>
            <a:ext cx="1174472" cy="2132649"/>
          </a:xfrm>
          <a:prstGeom prst="rect">
            <a:avLst/>
          </a:prstGeom>
          <a:solidFill>
            <a:srgbClr val="821B7E"/>
          </a:solidFill>
        </p:spPr>
      </p:pic>
      <p:sp>
        <p:nvSpPr>
          <p:cNvPr id="2" name="Title 1"/>
          <p:cNvSpPr>
            <a:spLocks noGrp="1"/>
          </p:cNvSpPr>
          <p:nvPr>
            <p:ph type="ctrTitle"/>
          </p:nvPr>
        </p:nvSpPr>
        <p:spPr/>
        <p:txBody>
          <a:bodyPr/>
          <a:lstStyle/>
          <a:p>
            <a:r>
              <a:rPr lang="en-US" dirty="0" smtClean="0"/>
              <a:t>AVOCADO</a:t>
            </a:r>
            <a:br>
              <a:rPr lang="en-US" dirty="0" smtClean="0"/>
            </a:br>
            <a:r>
              <a:rPr lang="en-US" sz="6000" dirty="0" smtClean="0"/>
              <a:t>Horse Racing</a:t>
            </a:r>
            <a:endParaRPr lang="en-US" sz="6000" dirty="0"/>
          </a:p>
        </p:txBody>
      </p:sp>
    </p:spTree>
    <p:extLst>
      <p:ext uri="{BB962C8B-B14F-4D97-AF65-F5344CB8AC3E}">
        <p14:creationId xmlns:p14="http://schemas.microsoft.com/office/powerpoint/2010/main" val="827482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57" y="996831"/>
            <a:ext cx="4205416" cy="4734016"/>
          </a:xfrm>
        </p:spPr>
        <p:txBody>
          <a:bodyPr>
            <a:normAutofit/>
          </a:bodyPr>
          <a:lstStyle/>
          <a:p>
            <a:r>
              <a:rPr lang="en-US" sz="5400" dirty="0" smtClean="0"/>
              <a:t>Using Excel to </a:t>
            </a:r>
            <a:r>
              <a:rPr lang="en-GB" sz="5400" dirty="0" smtClean="0"/>
              <a:t>Analyse</a:t>
            </a:r>
            <a:r>
              <a:rPr lang="en-US" sz="5400" dirty="0" smtClean="0"/>
              <a:t> </a:t>
            </a:r>
            <a:r>
              <a:rPr lang="en-US" sz="5400" dirty="0" err="1" smtClean="0"/>
              <a:t>Horser</a:t>
            </a:r>
            <a:r>
              <a:rPr lang="en-GB" sz="5400" dirty="0" smtClean="0"/>
              <a:t>aces</a:t>
            </a:r>
            <a:endParaRPr lang="en-GB" sz="5400" dirty="0"/>
          </a:p>
        </p:txBody>
      </p:sp>
      <p:sp>
        <p:nvSpPr>
          <p:cNvPr id="3" name="Content Placeholder 2"/>
          <p:cNvSpPr>
            <a:spLocks noGrp="1"/>
          </p:cNvSpPr>
          <p:nvPr>
            <p:ph idx="1"/>
          </p:nvPr>
        </p:nvSpPr>
        <p:spPr>
          <a:xfrm>
            <a:off x="5675870" y="998864"/>
            <a:ext cx="4765589" cy="4731983"/>
          </a:xfrm>
        </p:spPr>
        <p:txBody>
          <a:bodyPr>
            <a:normAutofit fontScale="77500" lnSpcReduction="20000"/>
          </a:bodyPr>
          <a:lstStyle/>
          <a:p>
            <a:r>
              <a:rPr lang="en-US" sz="3200" b="1" dirty="0" smtClean="0"/>
              <a:t>Odds: </a:t>
            </a:r>
          </a:p>
          <a:p>
            <a:pPr marL="0" indent="0">
              <a:buNone/>
            </a:pPr>
            <a:r>
              <a:rPr lang="en-US" sz="2400" dirty="0" smtClean="0"/>
              <a:t>x to 1 of a horse</a:t>
            </a:r>
          </a:p>
          <a:p>
            <a:endParaRPr lang="en-US" sz="3200" b="1" dirty="0" smtClean="0"/>
          </a:p>
          <a:p>
            <a:r>
              <a:rPr lang="en-US" sz="3200" b="1" dirty="0" smtClean="0"/>
              <a:t>Number of runners</a:t>
            </a:r>
          </a:p>
          <a:p>
            <a:pPr marL="0" indent="0">
              <a:buNone/>
            </a:pPr>
            <a:r>
              <a:rPr lang="en-US" sz="2400" dirty="0" smtClean="0"/>
              <a:t>Number of horses running per race</a:t>
            </a:r>
          </a:p>
          <a:p>
            <a:endParaRPr lang="en-US" sz="3200" dirty="0" smtClean="0"/>
          </a:p>
          <a:p>
            <a:r>
              <a:rPr lang="en-GB" sz="3200" b="1" dirty="0" smtClean="0"/>
              <a:t>Favourites</a:t>
            </a:r>
          </a:p>
          <a:p>
            <a:pPr marL="0" indent="0">
              <a:buNone/>
            </a:pPr>
            <a:r>
              <a:rPr lang="en-US" sz="2400" dirty="0" smtClean="0"/>
              <a:t>The first </a:t>
            </a:r>
            <a:r>
              <a:rPr lang="en-GB" sz="2400" dirty="0" smtClean="0"/>
              <a:t>favourite</a:t>
            </a:r>
            <a:r>
              <a:rPr lang="en-US" sz="2400" dirty="0" smtClean="0"/>
              <a:t> of every race</a:t>
            </a:r>
          </a:p>
          <a:p>
            <a:pPr marL="0" indent="0">
              <a:buNone/>
            </a:pPr>
            <a:endParaRPr lang="en-US" sz="2400" dirty="0" smtClean="0"/>
          </a:p>
          <a:p>
            <a:r>
              <a:rPr lang="en-US" sz="2900" b="1" dirty="0" smtClean="0"/>
              <a:t>Extension</a:t>
            </a:r>
          </a:p>
          <a:p>
            <a:pPr marL="0" indent="0">
              <a:buNone/>
            </a:pPr>
            <a:r>
              <a:rPr lang="en-US" sz="2500" dirty="0" smtClean="0"/>
              <a:t>Looked at Grand National Results</a:t>
            </a:r>
          </a:p>
        </p:txBody>
      </p:sp>
    </p:spTree>
    <p:extLst>
      <p:ext uri="{BB962C8B-B14F-4D97-AF65-F5344CB8AC3E}">
        <p14:creationId xmlns:p14="http://schemas.microsoft.com/office/powerpoint/2010/main" val="1150155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93" y="559678"/>
            <a:ext cx="5342239" cy="991931"/>
          </a:xfrm>
        </p:spPr>
        <p:txBody>
          <a:bodyPr/>
          <a:lstStyle/>
          <a:p>
            <a:pPr algn="l"/>
            <a:r>
              <a:rPr lang="en-US" dirty="0" smtClean="0"/>
              <a:t>Odds of a horse</a:t>
            </a:r>
            <a:endParaRPr lang="en-GB" dirty="0"/>
          </a:p>
        </p:txBody>
      </p:sp>
      <p:sp>
        <p:nvSpPr>
          <p:cNvPr id="3" name="Content Placeholder 2"/>
          <p:cNvSpPr>
            <a:spLocks noGrp="1"/>
          </p:cNvSpPr>
          <p:nvPr>
            <p:ph idx="1"/>
          </p:nvPr>
        </p:nvSpPr>
        <p:spPr>
          <a:xfrm>
            <a:off x="477793" y="1338153"/>
            <a:ext cx="6742672" cy="4729014"/>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Starting Prices/Odds</a:t>
            </a:r>
          </a:p>
          <a:p>
            <a:pPr>
              <a:lnSpc>
                <a:spcPct val="100000"/>
              </a:lnSpc>
              <a:spcBef>
                <a:spcPts val="0"/>
              </a:spcBef>
            </a:pPr>
            <a:r>
              <a:rPr lang="en-US" b="1" dirty="0" smtClean="0"/>
              <a:t>Position: </a:t>
            </a:r>
          </a:p>
          <a:p>
            <a:pPr lvl="1">
              <a:lnSpc>
                <a:spcPct val="100000"/>
              </a:lnSpc>
              <a:spcBef>
                <a:spcPts val="0"/>
              </a:spcBef>
            </a:pPr>
            <a:r>
              <a:rPr lang="en-US" dirty="0" smtClean="0"/>
              <a:t>Winning horses peaked at </a:t>
            </a:r>
            <a:r>
              <a:rPr lang="en-GB" dirty="0" smtClean="0"/>
              <a:t>1</a:t>
            </a:r>
            <a:r>
              <a:rPr lang="en-GB" dirty="0"/>
              <a:t>≤</a:t>
            </a:r>
            <a:r>
              <a:rPr lang="en-GB" dirty="0" smtClean="0"/>
              <a:t>x&lt;3 , only one horse had x</a:t>
            </a:r>
            <a:r>
              <a:rPr lang="en-GB" dirty="0"/>
              <a:t>≥</a:t>
            </a:r>
            <a:r>
              <a:rPr lang="en-GB" dirty="0" smtClean="0"/>
              <a:t>50.</a:t>
            </a:r>
            <a:endParaRPr lang="en-US" dirty="0"/>
          </a:p>
          <a:p>
            <a:pPr lvl="1">
              <a:lnSpc>
                <a:spcPct val="100000"/>
              </a:lnSpc>
              <a:spcBef>
                <a:spcPts val="0"/>
              </a:spcBef>
            </a:pPr>
            <a:r>
              <a:rPr lang="en-US" dirty="0"/>
              <a:t>H</a:t>
            </a:r>
            <a:r>
              <a:rPr lang="en-US" dirty="0" smtClean="0"/>
              <a:t>igher positions tend to have lower starting prices.</a:t>
            </a:r>
          </a:p>
          <a:p>
            <a:pPr lvl="1">
              <a:lnSpc>
                <a:spcPct val="100000"/>
              </a:lnSpc>
              <a:spcBef>
                <a:spcPts val="0"/>
              </a:spcBef>
            </a:pPr>
            <a:r>
              <a:rPr lang="en-US" dirty="0"/>
              <a:t>L</a:t>
            </a:r>
            <a:r>
              <a:rPr lang="en-US" dirty="0" smtClean="0"/>
              <a:t>inear relationship.</a:t>
            </a:r>
          </a:p>
          <a:p>
            <a:pPr>
              <a:lnSpc>
                <a:spcPct val="100000"/>
              </a:lnSpc>
              <a:spcBef>
                <a:spcPts val="0"/>
              </a:spcBef>
            </a:pPr>
            <a:endParaRPr lang="en-US" dirty="0" smtClean="0"/>
          </a:p>
          <a:p>
            <a:pPr>
              <a:lnSpc>
                <a:spcPct val="100000"/>
              </a:lnSpc>
              <a:spcBef>
                <a:spcPts val="0"/>
              </a:spcBef>
            </a:pPr>
            <a:r>
              <a:rPr lang="en-US" b="1" dirty="0" smtClean="0"/>
              <a:t>Standard deviation</a:t>
            </a:r>
            <a:r>
              <a:rPr lang="en-US" dirty="0" smtClean="0"/>
              <a:t>: </a:t>
            </a:r>
          </a:p>
          <a:p>
            <a:pPr lvl="1">
              <a:lnSpc>
                <a:spcPct val="100000"/>
              </a:lnSpc>
              <a:spcBef>
                <a:spcPts val="0"/>
              </a:spcBef>
            </a:pPr>
            <a:r>
              <a:rPr lang="en-US" dirty="0"/>
              <a:t>W</a:t>
            </a:r>
            <a:r>
              <a:rPr lang="en-US" dirty="0" smtClean="0"/>
              <a:t>inning and second position horses has the smallest spread of data.</a:t>
            </a:r>
          </a:p>
          <a:p>
            <a:pPr lvl="1">
              <a:lnSpc>
                <a:spcPct val="100000"/>
              </a:lnSpc>
              <a:spcBef>
                <a:spcPts val="0"/>
              </a:spcBef>
            </a:pPr>
            <a:r>
              <a:rPr lang="en-US" dirty="0" smtClean="0"/>
              <a:t>As the position increases, the standard deviation also increases. </a:t>
            </a:r>
            <a:r>
              <a:rPr lang="en-US" dirty="0"/>
              <a:t>🐘</a:t>
            </a:r>
            <a:endParaRPr lang="en-US" dirty="0" smtClean="0"/>
          </a:p>
          <a:p>
            <a:pPr>
              <a:lnSpc>
                <a:spcPct val="100000"/>
              </a:lnSpc>
              <a:spcBef>
                <a:spcPts val="0"/>
              </a:spcBef>
            </a:pPr>
            <a:endParaRPr lang="en-US" dirty="0"/>
          </a:p>
          <a:p>
            <a:pPr>
              <a:lnSpc>
                <a:spcPct val="100000"/>
              </a:lnSpc>
              <a:spcBef>
                <a:spcPts val="0"/>
              </a:spcBef>
            </a:pPr>
            <a:r>
              <a:rPr lang="en-GB" b="1" dirty="0" smtClean="0"/>
              <a:t>Favourite</a:t>
            </a:r>
            <a:r>
              <a:rPr lang="en-US" b="1" dirty="0" smtClean="0"/>
              <a:t>:</a:t>
            </a:r>
          </a:p>
          <a:p>
            <a:pPr lvl="1">
              <a:lnSpc>
                <a:spcPct val="100000"/>
              </a:lnSpc>
              <a:spcBef>
                <a:spcPts val="0"/>
              </a:spcBef>
            </a:pPr>
            <a:r>
              <a:rPr lang="en-GB" dirty="0"/>
              <a:t>W</a:t>
            </a:r>
            <a:r>
              <a:rPr lang="en-GB" dirty="0" smtClean="0"/>
              <a:t>on </a:t>
            </a:r>
            <a:r>
              <a:rPr lang="en-GB" dirty="0"/>
              <a:t>39.67% of the time with 1&lt;=x&lt;2 being the most frequent</a:t>
            </a:r>
            <a:r>
              <a:rPr lang="en-US" dirty="0"/>
              <a:t> </a:t>
            </a:r>
            <a:endParaRPr lang="en-US" dirty="0" smtClean="0"/>
          </a:p>
          <a:p>
            <a:pPr>
              <a:lnSpc>
                <a:spcPct val="100000"/>
              </a:lnSpc>
              <a:spcBef>
                <a:spcPts val="0"/>
              </a:spcBef>
            </a:pPr>
            <a:endParaRPr lang="en-GB" b="1" dirty="0" smtClean="0"/>
          </a:p>
          <a:p>
            <a:pPr>
              <a:lnSpc>
                <a:spcPct val="100000"/>
              </a:lnSpc>
              <a:spcBef>
                <a:spcPts val="0"/>
              </a:spcBef>
            </a:pPr>
            <a:endParaRPr lang="en-US" b="1" dirty="0" smtClean="0"/>
          </a:p>
          <a:p>
            <a:pPr>
              <a:lnSpc>
                <a:spcPct val="100000"/>
              </a:lnSpc>
              <a:spcBef>
                <a:spcPts val="0"/>
              </a:spcBef>
            </a:pPr>
            <a:endParaRPr lang="en-US" b="1" dirty="0"/>
          </a:p>
          <a:p>
            <a:pPr>
              <a:lnSpc>
                <a:spcPct val="100000"/>
              </a:lnSpc>
              <a:spcBef>
                <a:spcPts val="0"/>
              </a:spcBef>
            </a:pPr>
            <a:endParaRPr lang="en-US" b="1" dirty="0"/>
          </a:p>
        </p:txBody>
      </p:sp>
    </p:spTree>
    <p:extLst>
      <p:ext uri="{BB962C8B-B14F-4D97-AF65-F5344CB8AC3E}">
        <p14:creationId xmlns:p14="http://schemas.microsoft.com/office/powerpoint/2010/main" val="181546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50" y="358347"/>
            <a:ext cx="6145428" cy="873705"/>
          </a:xfrm>
        </p:spPr>
        <p:txBody>
          <a:bodyPr/>
          <a:lstStyle/>
          <a:p>
            <a:pPr algn="l"/>
            <a:r>
              <a:rPr lang="en-GB" dirty="0" smtClean="0"/>
              <a:t>Number of Runners</a:t>
            </a:r>
            <a:endParaRPr lang="en-GB" dirty="0"/>
          </a:p>
        </p:txBody>
      </p:sp>
      <p:sp>
        <p:nvSpPr>
          <p:cNvPr id="3" name="Content Placeholder 2"/>
          <p:cNvSpPr>
            <a:spLocks noGrp="1"/>
          </p:cNvSpPr>
          <p:nvPr>
            <p:ph idx="1"/>
          </p:nvPr>
        </p:nvSpPr>
        <p:spPr>
          <a:xfrm>
            <a:off x="1161535" y="1334530"/>
            <a:ext cx="10626811" cy="766118"/>
          </a:xfrm>
        </p:spPr>
        <p:txBody>
          <a:bodyPr>
            <a:normAutofit fontScale="92500" lnSpcReduction="20000"/>
          </a:bodyPr>
          <a:lstStyle/>
          <a:p>
            <a:r>
              <a:rPr lang="en-GB" dirty="0" smtClean="0"/>
              <a:t>6 runners per race has the most frequency and proportion of wins.</a:t>
            </a:r>
          </a:p>
          <a:p>
            <a:r>
              <a:rPr lang="en-GB" dirty="0" smtClean="0"/>
              <a:t>Frequency of wins generally decrease as runners increase but proportion acts differently.</a:t>
            </a:r>
            <a:endParaRPr lang="en-GB" dirty="0"/>
          </a:p>
        </p:txBody>
      </p:sp>
      <p:graphicFrame>
        <p:nvGraphicFramePr>
          <p:cNvPr id="7" name="Chart 6"/>
          <p:cNvGraphicFramePr>
            <a:graphicFrameLocks/>
          </p:cNvGraphicFramePr>
          <p:nvPr>
            <p:extLst>
              <p:ext uri="{D42A27DB-BD31-4B8C-83A1-F6EECF244321}">
                <p14:modId xmlns:p14="http://schemas.microsoft.com/office/powerpoint/2010/main" val="910806059"/>
              </p:ext>
            </p:extLst>
          </p:nvPr>
        </p:nvGraphicFramePr>
        <p:xfrm>
          <a:off x="750082" y="2100648"/>
          <a:ext cx="10593422" cy="40900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116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50" y="311477"/>
            <a:ext cx="4401065" cy="2075280"/>
          </a:xfrm>
        </p:spPr>
        <p:txBody>
          <a:bodyPr>
            <a:normAutofit fontScale="90000"/>
          </a:bodyPr>
          <a:lstStyle/>
          <a:p>
            <a:r>
              <a:rPr lang="en-US" dirty="0" smtClean="0"/>
              <a:t>Does the </a:t>
            </a:r>
            <a:r>
              <a:rPr lang="en-GB" dirty="0" smtClean="0"/>
              <a:t>favourite</a:t>
            </a:r>
            <a:r>
              <a:rPr lang="en-US" dirty="0" smtClean="0"/>
              <a:t> win more often?</a:t>
            </a:r>
            <a:endParaRPr lang="en-US" dirty="0"/>
          </a:p>
        </p:txBody>
      </p:sp>
      <p:sp>
        <p:nvSpPr>
          <p:cNvPr id="3" name="Content Placeholder 2"/>
          <p:cNvSpPr>
            <a:spLocks noGrp="1"/>
          </p:cNvSpPr>
          <p:nvPr>
            <p:ph idx="1"/>
          </p:nvPr>
        </p:nvSpPr>
        <p:spPr>
          <a:xfrm>
            <a:off x="5346552" y="311477"/>
            <a:ext cx="6248398" cy="5655156"/>
          </a:xfrm>
        </p:spPr>
        <p:txBody>
          <a:bodyPr/>
          <a:lstStyle/>
          <a:p>
            <a:pPr>
              <a:lnSpc>
                <a:spcPct val="100000"/>
              </a:lnSpc>
              <a:spcBef>
                <a:spcPts val="0"/>
              </a:spcBef>
            </a:pPr>
            <a:r>
              <a:rPr lang="en-US" dirty="0" smtClean="0"/>
              <a:t>Win 39.67% of </a:t>
            </a:r>
            <a:r>
              <a:rPr lang="en-US" smtClean="0"/>
              <a:t>the time.</a:t>
            </a:r>
          </a:p>
          <a:p>
            <a:pPr>
              <a:lnSpc>
                <a:spcPct val="100000"/>
              </a:lnSpc>
              <a:spcBef>
                <a:spcPts val="0"/>
              </a:spcBef>
            </a:pPr>
            <a:r>
              <a:rPr lang="en-US" dirty="0" smtClean="0"/>
              <a:t>More likely to finish in a higher position within the race.</a:t>
            </a:r>
          </a:p>
          <a:p>
            <a:pPr>
              <a:lnSpc>
                <a:spcPct val="100000"/>
              </a:lnSpc>
              <a:spcBef>
                <a:spcPts val="0"/>
              </a:spcBef>
            </a:pPr>
            <a:r>
              <a:rPr lang="en-US" dirty="0" smtClean="0"/>
              <a:t>Has not finished any later than 11</a:t>
            </a:r>
            <a:r>
              <a:rPr lang="en-US" baseline="30000" dirty="0" smtClean="0"/>
              <a:t>th</a:t>
            </a:r>
            <a:r>
              <a:rPr lang="en-US" dirty="0" smtClean="0"/>
              <a:t>.</a:t>
            </a:r>
          </a:p>
          <a:p>
            <a:pPr>
              <a:lnSpc>
                <a:spcPct val="100000"/>
              </a:lnSpc>
              <a:spcBef>
                <a:spcPts val="0"/>
              </a:spcBef>
            </a:pPr>
            <a:r>
              <a:rPr lang="en-US" dirty="0" smtClean="0"/>
              <a:t>Win 2 or 3 races per meeting more frequently than others.</a:t>
            </a:r>
          </a:p>
          <a:p>
            <a:pPr>
              <a:lnSpc>
                <a:spcPct val="100000"/>
              </a:lnSpc>
              <a:spcBef>
                <a:spcPts val="0"/>
              </a:spcBef>
            </a:pPr>
            <a:r>
              <a:rPr lang="en-US" dirty="0" smtClean="0"/>
              <a:t>On average, they won 2.38 times per meeting.</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980473568"/>
              </p:ext>
            </p:extLst>
          </p:nvPr>
        </p:nvGraphicFramePr>
        <p:xfrm>
          <a:off x="1075038" y="2386757"/>
          <a:ext cx="9922476" cy="39151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27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Grand National Results</a:t>
            </a:r>
            <a:br>
              <a:rPr lang="en-GB" dirty="0" smtClean="0"/>
            </a:br>
            <a:r>
              <a:rPr lang="en-GB" dirty="0"/>
              <a:t/>
            </a:r>
            <a:br>
              <a:rPr lang="en-GB" dirty="0"/>
            </a:br>
            <a:r>
              <a:rPr lang="en-GB" dirty="0" smtClean="0"/>
              <a:t/>
            </a:r>
            <a:br>
              <a:rPr lang="en-GB" dirty="0" smtClean="0"/>
            </a:br>
            <a:r>
              <a:rPr lang="en-GB" dirty="0" smtClean="0"/>
              <a:t/>
            </a:r>
            <a:br>
              <a:rPr lang="en-GB" dirty="0" smtClean="0"/>
            </a:br>
            <a:r>
              <a:rPr lang="en-GB" dirty="0"/>
              <a:t/>
            </a:r>
            <a:br>
              <a:rPr lang="en-GB" dirty="0"/>
            </a:br>
            <a:r>
              <a:rPr lang="en-GB" sz="1400" dirty="0" smtClean="0"/>
              <a:t/>
            </a:r>
            <a:br>
              <a:rPr lang="en-GB" sz="1400" dirty="0" smtClean="0"/>
            </a:br>
            <a:r>
              <a:rPr lang="en-GB" sz="1050" dirty="0" smtClean="0"/>
              <a:t>https://www.grandnational.org.uk/previous-winners.php</a:t>
            </a:r>
            <a:r>
              <a:rPr lang="en-GB" sz="1400" dirty="0" smtClean="0"/>
              <a:t/>
            </a:r>
            <a:br>
              <a:rPr lang="en-GB" sz="1400" dirty="0" smtClean="0"/>
            </a:br>
            <a:endParaRPr lang="en-GB" dirty="0"/>
          </a:p>
        </p:txBody>
      </p:sp>
      <p:pic>
        <p:nvPicPr>
          <p:cNvPr id="4" name="Picture 3"/>
          <p:cNvPicPr>
            <a:picLocks noChangeAspect="1"/>
          </p:cNvPicPr>
          <p:nvPr/>
        </p:nvPicPr>
        <p:blipFill rotWithShape="1">
          <a:blip r:embed="rId3"/>
          <a:srcRect l="4752" t="25611" r="61535" b="8911"/>
          <a:stretch/>
        </p:blipFill>
        <p:spPr>
          <a:xfrm>
            <a:off x="6008482" y="728544"/>
            <a:ext cx="4884343" cy="5336199"/>
          </a:xfrm>
          <a:prstGeom prst="rect">
            <a:avLst/>
          </a:prstGeom>
        </p:spPr>
      </p:pic>
    </p:spTree>
    <p:extLst>
      <p:ext uri="{BB962C8B-B14F-4D97-AF65-F5344CB8AC3E}">
        <p14:creationId xmlns:p14="http://schemas.microsoft.com/office/powerpoint/2010/main" val="1347911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a:t>
            </a:r>
            <a:endParaRPr lang="en-GB" dirty="0"/>
          </a:p>
        </p:txBody>
      </p:sp>
      <p:sp>
        <p:nvSpPr>
          <p:cNvPr id="3" name="TextBox 2"/>
          <p:cNvSpPr txBox="1"/>
          <p:nvPr/>
        </p:nvSpPr>
        <p:spPr>
          <a:xfrm>
            <a:off x="762000" y="1618593"/>
            <a:ext cx="627095" cy="369332"/>
          </a:xfrm>
          <a:prstGeom prst="rect">
            <a:avLst/>
          </a:prstGeom>
          <a:noFill/>
        </p:spPr>
        <p:txBody>
          <a:bodyPr wrap="none" rtlCol="0">
            <a:spAutoFit/>
          </a:bodyPr>
          <a:lstStyle/>
          <a:p>
            <a:r>
              <a:rPr lang="en-GB" dirty="0" smtClean="0"/>
              <a:t>Fig 1</a:t>
            </a:r>
            <a:endParaRPr lang="en-GB" dirty="0"/>
          </a:p>
        </p:txBody>
      </p:sp>
      <p:sp>
        <p:nvSpPr>
          <p:cNvPr id="8" name="TextBox 7"/>
          <p:cNvSpPr txBox="1"/>
          <p:nvPr/>
        </p:nvSpPr>
        <p:spPr>
          <a:xfrm>
            <a:off x="4430415" y="1551760"/>
            <a:ext cx="641522" cy="369332"/>
          </a:xfrm>
          <a:prstGeom prst="rect">
            <a:avLst/>
          </a:prstGeom>
          <a:noFill/>
        </p:spPr>
        <p:txBody>
          <a:bodyPr wrap="none" rtlCol="0">
            <a:spAutoFit/>
          </a:bodyPr>
          <a:lstStyle/>
          <a:p>
            <a:r>
              <a:rPr lang="en-GB" dirty="0" smtClean="0"/>
              <a:t>Fig 2</a:t>
            </a:r>
            <a:endParaRPr lang="en-GB" dirty="0"/>
          </a:p>
        </p:txBody>
      </p:sp>
      <p:sp>
        <p:nvSpPr>
          <p:cNvPr id="9" name="TextBox 8"/>
          <p:cNvSpPr txBox="1"/>
          <p:nvPr/>
        </p:nvSpPr>
        <p:spPr>
          <a:xfrm>
            <a:off x="8098830" y="1546505"/>
            <a:ext cx="627095" cy="369332"/>
          </a:xfrm>
          <a:prstGeom prst="rect">
            <a:avLst/>
          </a:prstGeom>
          <a:noFill/>
        </p:spPr>
        <p:txBody>
          <a:bodyPr wrap="none" rtlCol="0">
            <a:spAutoFit/>
          </a:bodyPr>
          <a:lstStyle/>
          <a:p>
            <a:r>
              <a:rPr lang="en-GB" dirty="0" smtClean="0"/>
              <a:t>Fig 3</a:t>
            </a:r>
            <a:endParaRPr lang="en-GB" dirty="0"/>
          </a:p>
        </p:txBody>
      </p:sp>
      <p:graphicFrame>
        <p:nvGraphicFramePr>
          <p:cNvPr id="10" name="Chart 9"/>
          <p:cNvGraphicFramePr>
            <a:graphicFrameLocks/>
          </p:cNvGraphicFramePr>
          <p:nvPr>
            <p:extLst>
              <p:ext uri="{D42A27DB-BD31-4B8C-83A1-F6EECF244321}">
                <p14:modId xmlns:p14="http://schemas.microsoft.com/office/powerpoint/2010/main" val="2868199116"/>
              </p:ext>
            </p:extLst>
          </p:nvPr>
        </p:nvGraphicFramePr>
        <p:xfrm>
          <a:off x="476920" y="2202567"/>
          <a:ext cx="3623702" cy="36371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91441904"/>
              </p:ext>
            </p:extLst>
          </p:nvPr>
        </p:nvGraphicFramePr>
        <p:xfrm>
          <a:off x="4283028" y="2212092"/>
          <a:ext cx="3625944" cy="36276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251832244"/>
              </p:ext>
            </p:extLst>
          </p:nvPr>
        </p:nvGraphicFramePr>
        <p:xfrm>
          <a:off x="8009859" y="2221618"/>
          <a:ext cx="3650037" cy="36181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28457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Starting Price</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1745457574"/>
              </p:ext>
            </p:extLst>
          </p:nvPr>
        </p:nvGraphicFramePr>
        <p:xfrm>
          <a:off x="1791791" y="1764662"/>
          <a:ext cx="9223050" cy="43935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0900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Weight Class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485741434"/>
              </p:ext>
            </p:extLst>
          </p:nvPr>
        </p:nvGraphicFramePr>
        <p:xfrm>
          <a:off x="4908550" y="559678"/>
          <a:ext cx="2374899" cy="2659380"/>
        </p:xfrm>
        <a:graphic>
          <a:graphicData uri="http://schemas.openxmlformats.org/drawingml/2006/table">
            <a:tbl>
              <a:tblPr>
                <a:tableStyleId>{5C22544A-7EE6-4342-B048-85BDC9FD1C3A}</a:tableStyleId>
              </a:tblPr>
              <a:tblGrid>
                <a:gridCol w="612877">
                  <a:extLst>
                    <a:ext uri="{9D8B030D-6E8A-4147-A177-3AD203B41FA5}">
                      <a16:colId xmlns:a16="http://schemas.microsoft.com/office/drawing/2014/main" val="20000"/>
                    </a:ext>
                  </a:extLst>
                </a:gridCol>
                <a:gridCol w="335167">
                  <a:extLst>
                    <a:ext uri="{9D8B030D-6E8A-4147-A177-3AD203B41FA5}">
                      <a16:colId xmlns:a16="http://schemas.microsoft.com/office/drawing/2014/main" val="20001"/>
                    </a:ext>
                  </a:extLst>
                </a:gridCol>
                <a:gridCol w="134067">
                  <a:extLst>
                    <a:ext uri="{9D8B030D-6E8A-4147-A177-3AD203B41FA5}">
                      <a16:colId xmlns:a16="http://schemas.microsoft.com/office/drawing/2014/main" val="20002"/>
                    </a:ext>
                  </a:extLst>
                </a:gridCol>
                <a:gridCol w="134067">
                  <a:extLst>
                    <a:ext uri="{9D8B030D-6E8A-4147-A177-3AD203B41FA5}">
                      <a16:colId xmlns:a16="http://schemas.microsoft.com/office/drawing/2014/main" val="20003"/>
                    </a:ext>
                  </a:extLst>
                </a:gridCol>
                <a:gridCol w="134067">
                  <a:extLst>
                    <a:ext uri="{9D8B030D-6E8A-4147-A177-3AD203B41FA5}">
                      <a16:colId xmlns:a16="http://schemas.microsoft.com/office/drawing/2014/main" val="20004"/>
                    </a:ext>
                  </a:extLst>
                </a:gridCol>
                <a:gridCol w="335167">
                  <a:extLst>
                    <a:ext uri="{9D8B030D-6E8A-4147-A177-3AD203B41FA5}">
                      <a16:colId xmlns:a16="http://schemas.microsoft.com/office/drawing/2014/main" val="20005"/>
                    </a:ext>
                  </a:extLst>
                </a:gridCol>
                <a:gridCol w="689487">
                  <a:extLst>
                    <a:ext uri="{9D8B030D-6E8A-4147-A177-3AD203B41FA5}">
                      <a16:colId xmlns:a16="http://schemas.microsoft.com/office/drawing/2014/main" val="20006"/>
                    </a:ext>
                  </a:extLst>
                </a:gridCol>
              </a:tblGrid>
              <a:tr h="0">
                <a:tc>
                  <a:txBody>
                    <a:bodyPr/>
                    <a:lstStyle/>
                    <a:p>
                      <a:pPr algn="ctr" fontAlgn="ctr"/>
                      <a:r>
                        <a:rPr lang="en-GB" sz="1100" u="none" strike="noStrike" dirty="0">
                          <a:effectLst/>
                        </a:rPr>
                        <a:t>Class No.</a:t>
                      </a:r>
                      <a:endParaRPr lang="en-GB" sz="1100" b="1" i="0" u="none" strike="noStrike" dirty="0">
                        <a:solidFill>
                          <a:srgbClr val="FFFFFF"/>
                        </a:solidFill>
                        <a:effectLst/>
                        <a:latin typeface="Calibri" panose="020F0502020204030204" pitchFamily="34" charset="0"/>
                      </a:endParaRPr>
                    </a:p>
                  </a:txBody>
                  <a:tcPr marL="9525" marR="9525" marT="9525" marB="0" anchor="ctr">
                    <a:solidFill>
                      <a:schemeClr val="bg2"/>
                    </a:solidFill>
                  </a:tcPr>
                </a:tc>
                <a:tc gridSpan="5">
                  <a:txBody>
                    <a:bodyPr/>
                    <a:lstStyle/>
                    <a:p>
                      <a:pPr algn="ctr" fontAlgn="ctr"/>
                      <a:r>
                        <a:rPr lang="en-GB" sz="1100" u="none" strike="noStrike">
                          <a:effectLst/>
                        </a:rPr>
                        <a:t>Winning weight classes (kg)</a:t>
                      </a:r>
                      <a:endParaRPr lang="en-GB" sz="1100" b="1" i="0" u="none" strike="noStrike">
                        <a:solidFill>
                          <a:srgbClr val="FFFFFF"/>
                        </a:solidFill>
                        <a:effectLst/>
                        <a:latin typeface="Calibri" panose="020F0502020204030204" pitchFamily="34" charset="0"/>
                      </a:endParaRPr>
                    </a:p>
                  </a:txBody>
                  <a:tcPr marL="9525" marR="9525" marT="9525" marB="0" anchor="ctr">
                    <a:solidFill>
                      <a:schemeClr val="bg2"/>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ctr"/>
                      <a:r>
                        <a:rPr lang="en-GB" sz="1100" u="none" strike="noStrike">
                          <a:effectLst/>
                        </a:rPr>
                        <a:t>Frequency</a:t>
                      </a:r>
                      <a:endParaRPr lang="en-GB" sz="1100" b="1" i="0" u="none" strike="noStrike">
                        <a:solidFill>
                          <a:srgbClr val="FFFFFF"/>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10000"/>
                  </a:ext>
                </a:extLst>
              </a:tr>
              <a:tr h="190500">
                <a:tc>
                  <a:txBody>
                    <a:bodyPr/>
                    <a:lstStyle/>
                    <a:p>
                      <a:pPr algn="ctr" fontAlgn="ctr"/>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a:effectLst/>
                        </a:rPr>
                        <a:t>x</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a:effectLst/>
                        </a:rPr>
                        <a:t>&lt;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60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1"/>
                  </a:ext>
                </a:extLst>
              </a:tr>
              <a:tr h="190500">
                <a:tc>
                  <a:txBody>
                    <a:bodyPr/>
                    <a:lstStyle/>
                    <a:p>
                      <a:pPr algn="ctr" fontAlgn="ctr"/>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GB" sz="1100" u="none" strike="noStrike">
                          <a:effectLst/>
                        </a:rPr>
                        <a:t>60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dirty="0">
                          <a:effectLst/>
                        </a:rPr>
                        <a:t>≤</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a:effectLst/>
                        </a:rPr>
                        <a:t>x</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a:effectLst/>
                        </a:rPr>
                        <a:t>&lt;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62.5</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2"/>
                  </a:ext>
                </a:extLst>
              </a:tr>
              <a:tr h="190500">
                <a:tc>
                  <a:txBody>
                    <a:bodyPr/>
                    <a:lstStyle/>
                    <a:p>
                      <a:pPr algn="ctr" fontAlgn="ctr"/>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GB" sz="1100" u="none" strike="noStrike">
                          <a:effectLst/>
                        </a:rPr>
                        <a:t>62.5</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dirty="0">
                          <a:effectLst/>
                        </a:rPr>
                        <a:t>x</a:t>
                      </a:r>
                      <a:endParaRPr lang="en-GB" sz="11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dirty="0">
                          <a:effectLst/>
                        </a:rPr>
                        <a:t>&lt;</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65</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14</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3"/>
                  </a:ext>
                </a:extLst>
              </a:tr>
              <a:tr h="190500">
                <a:tc>
                  <a:txBody>
                    <a:bodyPr/>
                    <a:lstStyle/>
                    <a:p>
                      <a:pPr algn="ctr" fontAlgn="ctr"/>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GB" sz="1100" u="none" strike="noStrike">
                          <a:effectLst/>
                        </a:rPr>
                        <a:t>65</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a:effectLst/>
                        </a:rPr>
                        <a:t>x</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dirty="0">
                          <a:effectLst/>
                        </a:rPr>
                        <a:t>&lt;</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dirty="0">
                          <a:effectLst/>
                        </a:rPr>
                        <a:t>67.5</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18</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4"/>
                  </a:ext>
                </a:extLst>
              </a:tr>
              <a:tr h="190500">
                <a:tc>
                  <a:txBody>
                    <a:bodyPr/>
                    <a:lstStyle/>
                    <a:p>
                      <a:pPr algn="ctr" fontAlgn="ctr"/>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GB" sz="1100" u="none" strike="noStrike">
                          <a:effectLst/>
                        </a:rPr>
                        <a:t>67.5</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a:effectLst/>
                        </a:rPr>
                        <a:t>x</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a:effectLst/>
                        </a:rPr>
                        <a:t>&lt;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dirty="0">
                          <a:effectLst/>
                        </a:rPr>
                        <a:t>70</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20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5"/>
                  </a:ext>
                </a:extLst>
              </a:tr>
              <a:tr h="190500">
                <a:tc>
                  <a:txBody>
                    <a:bodyPr/>
                    <a:lstStyle/>
                    <a:p>
                      <a:pPr algn="ctr" fontAlgn="ctr"/>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GB" sz="1100" u="none" strike="noStrike">
                          <a:effectLst/>
                        </a:rPr>
                        <a:t>70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a:effectLst/>
                        </a:rPr>
                        <a:t>x</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a:effectLst/>
                        </a:rPr>
                        <a:t>&lt;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dirty="0">
                          <a:effectLst/>
                        </a:rPr>
                        <a:t>72.5</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9</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6"/>
                  </a:ext>
                </a:extLst>
              </a:tr>
              <a:tr h="190500">
                <a:tc>
                  <a:txBody>
                    <a:bodyPr/>
                    <a:lstStyle/>
                    <a:p>
                      <a:pPr algn="ctr" fontAlgn="ctr"/>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GB" sz="1100" u="none" strike="noStrike">
                          <a:effectLst/>
                        </a:rPr>
                        <a:t>72.5</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a:effectLst/>
                        </a:rPr>
                        <a:t>x</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a:effectLst/>
                        </a:rPr>
                        <a:t>&lt;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dirty="0">
                          <a:effectLst/>
                        </a:rPr>
                        <a:t>75</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dirty="0">
                          <a:effectLst/>
                        </a:rPr>
                        <a:t>6</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7"/>
                  </a:ext>
                </a:extLst>
              </a:tr>
              <a:tr h="190500">
                <a:tc>
                  <a:txBody>
                    <a:bodyPr/>
                    <a:lstStyle/>
                    <a:p>
                      <a:pPr algn="ctr" fontAlgn="ctr"/>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GB" sz="1100" u="none" strike="noStrike">
                          <a:effectLst/>
                        </a:rPr>
                        <a:t>75</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a:effectLst/>
                        </a:rPr>
                        <a:t>x</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a:effectLst/>
                        </a:rPr>
                        <a:t>&lt;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77.5</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8"/>
                  </a:ext>
                </a:extLst>
              </a:tr>
              <a:tr h="190500">
                <a:tc>
                  <a:txBody>
                    <a:bodyPr/>
                    <a:lstStyle/>
                    <a:p>
                      <a:pPr algn="ctr" fontAlgn="ctr"/>
                      <a:r>
                        <a:rPr lang="en-GB" sz="1100" u="none" strike="noStrike">
                          <a:effectLst/>
                        </a:rPr>
                        <a:t>9</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GB" sz="1100" u="none" strike="noStrike">
                          <a:effectLst/>
                        </a:rPr>
                        <a:t>77.5</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a:effectLst/>
                        </a:rPr>
                        <a:t>x</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a:effectLst/>
                        </a:rPr>
                        <a:t>&lt;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80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9"/>
                  </a:ext>
                </a:extLst>
              </a:tr>
              <a:tr h="200025">
                <a:tc>
                  <a:txBody>
                    <a:bodyPr/>
                    <a:lstStyle/>
                    <a:p>
                      <a:pPr algn="ctr" fontAlgn="ctr"/>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GB" sz="1100" u="none" strike="noStrike">
                          <a:effectLst/>
                        </a:rPr>
                        <a:t>80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GB" sz="1100" u="none" strike="noStrike">
                          <a:effectLst/>
                        </a:rPr>
                        <a:t>x</a:t>
                      </a: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10"/>
                  </a:ext>
                </a:extLst>
              </a:tr>
              <a:tr h="200025">
                <a:tc gridSpan="6">
                  <a:txBody>
                    <a:bodyPr/>
                    <a:lstStyle/>
                    <a:p>
                      <a:pPr algn="ctr" fontAlgn="b"/>
                      <a:r>
                        <a:rPr lang="en-GB" sz="1100" u="none" strike="noStrike">
                          <a:effectLst/>
                        </a:rPr>
                        <a:t>total</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r" fontAlgn="b"/>
                      <a:r>
                        <a:rPr lang="en-GB" sz="1100" u="none" strike="noStrike">
                          <a:effectLst/>
                        </a:rPr>
                        <a:t>68</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11"/>
                  </a:ext>
                </a:extLst>
              </a:tr>
              <a:tr h="200025">
                <a:tc gridSpan="6">
                  <a:txBody>
                    <a:bodyPr/>
                    <a:lstStyle/>
                    <a:p>
                      <a:pPr algn="ctr" fontAlgn="b"/>
                      <a:r>
                        <a:rPr lang="en-GB" sz="1100" u="none" strike="noStrike">
                          <a:effectLst/>
                        </a:rPr>
                        <a:t>average weight</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2"/>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r" fontAlgn="b"/>
                      <a:r>
                        <a:rPr lang="en-GB" sz="1100" u="none" strike="noStrike" dirty="0">
                          <a:effectLst/>
                        </a:rPr>
                        <a:t>68.052195</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12"/>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083983271"/>
              </p:ext>
            </p:extLst>
          </p:nvPr>
        </p:nvGraphicFramePr>
        <p:xfrm>
          <a:off x="675059" y="3407624"/>
          <a:ext cx="6608390" cy="2440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176176752"/>
              </p:ext>
            </p:extLst>
          </p:nvPr>
        </p:nvGraphicFramePr>
        <p:xfrm>
          <a:off x="7596093" y="606264"/>
          <a:ext cx="4247030" cy="5457264"/>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040524" y="3407624"/>
            <a:ext cx="627095" cy="369332"/>
          </a:xfrm>
          <a:prstGeom prst="rect">
            <a:avLst/>
          </a:prstGeom>
          <a:noFill/>
        </p:spPr>
        <p:txBody>
          <a:bodyPr wrap="none" rtlCol="0">
            <a:spAutoFit/>
          </a:bodyPr>
          <a:lstStyle/>
          <a:p>
            <a:r>
              <a:rPr lang="en-GB" dirty="0" smtClean="0"/>
              <a:t>Fig 3</a:t>
            </a:r>
            <a:endParaRPr lang="en-GB" dirty="0"/>
          </a:p>
        </p:txBody>
      </p:sp>
      <p:sp>
        <p:nvSpPr>
          <p:cNvPr id="11" name="TextBox 10"/>
          <p:cNvSpPr txBox="1"/>
          <p:nvPr/>
        </p:nvSpPr>
        <p:spPr>
          <a:xfrm>
            <a:off x="4776951" y="190346"/>
            <a:ext cx="627095" cy="369332"/>
          </a:xfrm>
          <a:prstGeom prst="rect">
            <a:avLst/>
          </a:prstGeom>
          <a:noFill/>
        </p:spPr>
        <p:txBody>
          <a:bodyPr wrap="none" rtlCol="0">
            <a:spAutoFit/>
          </a:bodyPr>
          <a:lstStyle/>
          <a:p>
            <a:r>
              <a:rPr lang="en-GB" dirty="0" smtClean="0"/>
              <a:t>Fig 1</a:t>
            </a:r>
            <a:endParaRPr lang="en-GB" dirty="0"/>
          </a:p>
        </p:txBody>
      </p:sp>
      <p:sp>
        <p:nvSpPr>
          <p:cNvPr id="12" name="TextBox 11"/>
          <p:cNvSpPr txBox="1"/>
          <p:nvPr/>
        </p:nvSpPr>
        <p:spPr>
          <a:xfrm>
            <a:off x="7815654" y="375012"/>
            <a:ext cx="641522" cy="369332"/>
          </a:xfrm>
          <a:prstGeom prst="rect">
            <a:avLst/>
          </a:prstGeom>
          <a:noFill/>
        </p:spPr>
        <p:txBody>
          <a:bodyPr wrap="none" rtlCol="0">
            <a:spAutoFit/>
          </a:bodyPr>
          <a:lstStyle/>
          <a:p>
            <a:r>
              <a:rPr lang="en-GB" dirty="0" smtClean="0"/>
              <a:t>Fig 2</a:t>
            </a:r>
            <a:endParaRPr lang="en-GB" dirty="0"/>
          </a:p>
        </p:txBody>
      </p:sp>
    </p:spTree>
    <p:extLst>
      <p:ext uri="{BB962C8B-B14F-4D97-AF65-F5344CB8AC3E}">
        <p14:creationId xmlns:p14="http://schemas.microsoft.com/office/powerpoint/2010/main" val="2500581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0</TotalTime>
  <Words>873</Words>
  <Application>Microsoft Office PowerPoint</Application>
  <PresentationFormat>Widescreen</PresentationFormat>
  <Paragraphs>171</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Schoolbook</vt:lpstr>
      <vt:lpstr>Corbel</vt:lpstr>
      <vt:lpstr>Headlines</vt:lpstr>
      <vt:lpstr>AVOCADO Horse Racing</vt:lpstr>
      <vt:lpstr>Using Excel to Analyse Horseraces</vt:lpstr>
      <vt:lpstr>Odds of a horse</vt:lpstr>
      <vt:lpstr>Number of Runners</vt:lpstr>
      <vt:lpstr>Does the favourite win more often?</vt:lpstr>
      <vt:lpstr>The Grand National Results      https://www.grandnational.org.uk/previous-winners.php </vt:lpstr>
      <vt:lpstr>Age</vt:lpstr>
      <vt:lpstr>Starting Price</vt:lpstr>
      <vt:lpstr>Weight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2023-03-14T16:49:30Z</dcterms:created>
  <dcterms:modified xsi:type="dcterms:W3CDTF">2023-03-14T16:49:37Z</dcterms:modified>
</cp:coreProperties>
</file>