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0" r:id="rId8"/>
    <p:sldId id="261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Side channel attack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Samsung internship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78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3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1724025"/>
            <a:ext cx="4295775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Attack is doing on the first round like in task 1, but there is one new problem – traces aren’t aligned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575" y="655637"/>
            <a:ext cx="69532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6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1" y="1310048"/>
            <a:ext cx="6362700" cy="5370152"/>
          </a:xfrm>
          <a:prstGeom prst="rect">
            <a:avLst/>
          </a:prstGeom>
        </p:spPr>
      </p:pic>
      <p:sp>
        <p:nvSpPr>
          <p:cNvPr id="5" name="Левая фигурная скобка 4"/>
          <p:cNvSpPr/>
          <p:nvPr/>
        </p:nvSpPr>
        <p:spPr>
          <a:xfrm rot="16200000">
            <a:off x="1911352" y="4705350"/>
            <a:ext cx="241298" cy="96519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50962" y="5308598"/>
            <a:ext cx="2197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place </a:t>
            </a:r>
            <a:r>
              <a:rPr lang="en-US" dirty="0" smtClean="0"/>
              <a:t>that there is on </a:t>
            </a:r>
            <a:r>
              <a:rPr lang="en-US" dirty="0"/>
              <a:t>each traces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350962" y="5308598"/>
            <a:ext cx="20526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301" y="1307940"/>
            <a:ext cx="5473700" cy="53722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6677" y="1383545"/>
            <a:ext cx="138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</a:t>
            </a:r>
            <a:r>
              <a:rPr lang="en-US" sz="1400" dirty="0" smtClean="0"/>
              <a:t>race 0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207827" y="1014213"/>
            <a:ext cx="392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first 20 traces before alignment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01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6" y="1691322"/>
            <a:ext cx="5756174" cy="450516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245" y="1691322"/>
            <a:ext cx="5644753" cy="4505166"/>
          </a:xfrm>
          <a:prstGeom prst="rect">
            <a:avLst/>
          </a:prstGeom>
        </p:spPr>
      </p:pic>
      <p:sp>
        <p:nvSpPr>
          <p:cNvPr id="6" name="Стрелка вправо 5"/>
          <p:cNvSpPr/>
          <p:nvPr/>
        </p:nvSpPr>
        <p:spPr>
          <a:xfrm>
            <a:off x="5607626" y="2824796"/>
            <a:ext cx="889001" cy="17780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97813" y="3479800"/>
            <a:ext cx="2178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6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946" y="1380331"/>
            <a:ext cx="5819417" cy="462200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696" y="1380332"/>
            <a:ext cx="5752004" cy="4622006"/>
          </a:xfrm>
          <a:prstGeom prst="rect">
            <a:avLst/>
          </a:prstGeom>
        </p:spPr>
      </p:pic>
      <p:sp>
        <p:nvSpPr>
          <p:cNvPr id="6" name="Стрелка вправо 5"/>
          <p:cNvSpPr/>
          <p:nvPr/>
        </p:nvSpPr>
        <p:spPr>
          <a:xfrm>
            <a:off x="5709226" y="2646996"/>
            <a:ext cx="889001" cy="17780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3700" y="6278244"/>
            <a:ext cx="39243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Result key: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1iVe Y0u|2 Dr3@M</a:t>
            </a:r>
            <a:r>
              <a:rPr lang="en-US" altLang="en-US" sz="2400" dirty="0"/>
              <a:t> </a:t>
            </a:r>
            <a:endParaRPr lang="en-US" altLang="en-US" sz="4000" dirty="0">
              <a:latin typeface="Arial" panose="020B0604020202020204" pitchFamily="34" charset="0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94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David </a:t>
            </a:r>
            <a:r>
              <a:rPr lang="en-US" dirty="0" err="1" smtClean="0"/>
              <a:t>Zashkolnyi</a:t>
            </a:r>
            <a:r>
              <a:rPr lang="en-US" dirty="0" smtClean="0"/>
              <a:t> (team leader)</a:t>
            </a:r>
          </a:p>
          <a:p>
            <a:r>
              <a:rPr lang="en-US" dirty="0" smtClean="0"/>
              <a:t>Natalya </a:t>
            </a:r>
            <a:r>
              <a:rPr lang="en-US" dirty="0" err="1" smtClean="0"/>
              <a:t>Markina</a:t>
            </a:r>
            <a:endParaRPr lang="en-US" dirty="0" smtClean="0"/>
          </a:p>
          <a:p>
            <a:r>
              <a:rPr lang="en-US" dirty="0" smtClean="0"/>
              <a:t>Renata </a:t>
            </a:r>
            <a:r>
              <a:rPr lang="en-US" dirty="0" err="1" smtClean="0"/>
              <a:t>Mustafina</a:t>
            </a:r>
            <a:endParaRPr lang="en-US" dirty="0" smtClean="0"/>
          </a:p>
          <a:p>
            <a:r>
              <a:rPr lang="en-US" dirty="0" smtClean="0"/>
              <a:t>Mar</a:t>
            </a:r>
            <a:r>
              <a:rPr lang="en-US" dirty="0"/>
              <a:t>y</a:t>
            </a:r>
            <a:r>
              <a:rPr lang="en-US" dirty="0" smtClean="0"/>
              <a:t> </a:t>
            </a:r>
            <a:r>
              <a:rPr lang="en-US" dirty="0" err="1" smtClean="0"/>
              <a:t>Lyashenko</a:t>
            </a:r>
            <a:endParaRPr lang="en-US" dirty="0" smtClean="0"/>
          </a:p>
          <a:p>
            <a:r>
              <a:rPr lang="en-US" dirty="0" err="1" smtClean="0"/>
              <a:t>Viktoria</a:t>
            </a:r>
            <a:r>
              <a:rPr lang="en-US" dirty="0" smtClean="0"/>
              <a:t> </a:t>
            </a:r>
            <a:r>
              <a:rPr lang="en-US" dirty="0" err="1" smtClean="0"/>
              <a:t>Tabas</a:t>
            </a:r>
            <a:endParaRPr lang="en-US" dirty="0" smtClean="0"/>
          </a:p>
          <a:p>
            <a:r>
              <a:rPr lang="en-US" dirty="0" err="1" smtClean="0"/>
              <a:t>Danil</a:t>
            </a:r>
            <a:r>
              <a:rPr lang="en-US" dirty="0" smtClean="0"/>
              <a:t> </a:t>
            </a:r>
            <a:r>
              <a:rPr lang="en-US" dirty="0" err="1" smtClean="0"/>
              <a:t>Kovalenko</a:t>
            </a:r>
            <a:endParaRPr lang="en-US" dirty="0" smtClean="0"/>
          </a:p>
          <a:p>
            <a:r>
              <a:rPr lang="en-US" dirty="0" smtClean="0"/>
              <a:t>Arthur </a:t>
            </a:r>
            <a:r>
              <a:rPr lang="en-US" dirty="0" err="1" smtClean="0"/>
              <a:t>Zhilka</a:t>
            </a:r>
            <a:endParaRPr lang="en-US" dirty="0" smtClean="0"/>
          </a:p>
          <a:p>
            <a:r>
              <a:rPr lang="en-US" dirty="0" err="1" smtClean="0"/>
              <a:t>Sergiy</a:t>
            </a:r>
            <a:r>
              <a:rPr lang="en-US" dirty="0" smtClean="0"/>
              <a:t> </a:t>
            </a:r>
            <a:r>
              <a:rPr lang="en-US" dirty="0" err="1" smtClean="0"/>
              <a:t>Bilyk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64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5127" y="1422400"/>
            <a:ext cx="10013373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Let there is any device doing AES protocol. You’ve got plaintext, </a:t>
            </a:r>
            <a:r>
              <a:rPr lang="en-US" dirty="0" err="1" smtClean="0"/>
              <a:t>ciphertext</a:t>
            </a:r>
            <a:r>
              <a:rPr lang="en-US" dirty="0" smtClean="0"/>
              <a:t> and traces of power consumption of this device. You need to rebuild the key of this protocol. 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6" y="2747962"/>
            <a:ext cx="7629524" cy="3932238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677728" y="4160757"/>
            <a:ext cx="3576348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558521" y="3382962"/>
            <a:ext cx="381476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A piece of plaintext:</a:t>
            </a:r>
          </a:p>
          <a:p>
            <a:r>
              <a:rPr lang="en-US" sz="2000" dirty="0" smtClean="0"/>
              <a:t>b</a:t>
            </a:r>
            <a:r>
              <a:rPr lang="en-US" sz="2000" dirty="0"/>
              <a:t>'\x9c\x87\x07\x7f\x8do\xd5\</a:t>
            </a:r>
            <a:r>
              <a:rPr lang="en-US" sz="2000" dirty="0" err="1"/>
              <a:t>xea</a:t>
            </a:r>
            <a:r>
              <a:rPr lang="en-US" sz="2000" dirty="0"/>
              <a:t>\xa9\</a:t>
            </a:r>
            <a:r>
              <a:rPr lang="en-US" sz="2000" dirty="0" err="1"/>
              <a:t>xbd</a:t>
            </a:r>
            <a:r>
              <a:rPr lang="en-US" sz="2000" dirty="0"/>
              <a:t>\xc8o~\</a:t>
            </a:r>
            <a:r>
              <a:rPr lang="en-US" sz="2000" dirty="0" smtClean="0"/>
              <a:t>xd7\</a:t>
            </a:r>
            <a:r>
              <a:rPr lang="en-US" sz="2000" dirty="0" err="1" smtClean="0"/>
              <a:t>xea</a:t>
            </a:r>
            <a:r>
              <a:rPr lang="en-US" sz="2000" dirty="0" smtClean="0"/>
              <a:t>\xa4‘</a:t>
            </a:r>
          </a:p>
          <a:p>
            <a:pPr lvl="0"/>
            <a:endParaRPr lang="en-US" altLang="en-US" sz="2000" dirty="0" smtClean="0">
              <a:solidFill>
                <a:srgbClr val="000000"/>
              </a:solidFill>
            </a:endParaRPr>
          </a:p>
          <a:p>
            <a:pPr lvl="0"/>
            <a:r>
              <a:rPr lang="en-US" altLang="en-US" sz="2000" dirty="0" smtClean="0">
                <a:solidFill>
                  <a:srgbClr val="000000"/>
                </a:solidFill>
              </a:rPr>
              <a:t>A </a:t>
            </a:r>
            <a:r>
              <a:rPr lang="en-US" altLang="en-US" sz="2000" dirty="0">
                <a:solidFill>
                  <a:srgbClr val="000000"/>
                </a:solidFill>
              </a:rPr>
              <a:t>piece pf </a:t>
            </a:r>
            <a:r>
              <a:rPr lang="en-US" altLang="en-US" sz="2000" dirty="0" err="1">
                <a:solidFill>
                  <a:srgbClr val="000000"/>
                </a:solidFill>
              </a:rPr>
              <a:t>ciphertext</a:t>
            </a:r>
            <a:r>
              <a:rPr lang="en-US" altLang="en-US" sz="2000" dirty="0">
                <a:solidFill>
                  <a:srgbClr val="000000"/>
                </a:solidFill>
              </a:rPr>
              <a:t>: b'\xb3e&lt;\x05i\</a:t>
            </a:r>
            <a:r>
              <a:rPr lang="en-US" altLang="en-US" sz="2000" dirty="0" err="1">
                <a:solidFill>
                  <a:srgbClr val="000000"/>
                </a:solidFill>
              </a:rPr>
              <a:t>xec</a:t>
            </a:r>
            <a:r>
              <a:rPr lang="en-US" altLang="en-US" sz="2000" dirty="0">
                <a:solidFill>
                  <a:srgbClr val="000000"/>
                </a:solidFill>
              </a:rPr>
              <a:t>\xb1\x8a\x83\xc8\x91\n\</a:t>
            </a:r>
            <a:r>
              <a:rPr lang="en-US" altLang="en-US" sz="2000" dirty="0" err="1">
                <a:solidFill>
                  <a:srgbClr val="000000"/>
                </a:solidFill>
              </a:rPr>
              <a:t>xcax%R</a:t>
            </a:r>
            <a:r>
              <a:rPr lang="en-US" altLang="en-US" sz="2000" dirty="0">
                <a:solidFill>
                  <a:srgbClr val="000000"/>
                </a:solidFill>
              </a:rPr>
              <a:t>'</a:t>
            </a:r>
            <a:r>
              <a:rPr lang="en-US" alt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920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127" y="175260"/>
            <a:ext cx="10515600" cy="1325562"/>
          </a:xfrm>
        </p:spPr>
        <p:txBody>
          <a:bodyPr/>
          <a:lstStyle/>
          <a:p>
            <a:r>
              <a:rPr lang="en-US" dirty="0"/>
              <a:t>Research of </a:t>
            </a:r>
            <a:r>
              <a:rPr lang="en-US" dirty="0" smtClean="0"/>
              <a:t>traces (simple power analysis)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62" y="1234122"/>
            <a:ext cx="9428330" cy="5496878"/>
          </a:xfrm>
          <a:prstGeom prst="rect">
            <a:avLst/>
          </a:prstGeom>
        </p:spPr>
      </p:pic>
      <p:pic>
        <p:nvPicPr>
          <p:cNvPr id="2052" name="Picture 4" descr="Ð ÐµÐ·ÑÐ»ÑÑÐ°Ñ Ð¿Ð¾ÑÑÐºÑ Ð·Ð¾Ð±ÑÐ°Ð¶ÐµÐ½Ñ Ð·Ð° Ð·Ð°Ð¿Ð¸ÑÐ¾Ð¼ &quot;AES first round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51"/>
          <a:stretch/>
        </p:blipFill>
        <p:spPr bwMode="auto">
          <a:xfrm>
            <a:off x="9394692" y="1396841"/>
            <a:ext cx="2641600" cy="470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Левая фигурная скобка 4"/>
          <p:cNvSpPr/>
          <p:nvPr/>
        </p:nvSpPr>
        <p:spPr>
          <a:xfrm rot="16200000">
            <a:off x="2978150" y="4413250"/>
            <a:ext cx="203200" cy="15621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1264966" y="5459452"/>
            <a:ext cx="36209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The first round:</a:t>
            </a:r>
          </a:p>
          <a:p>
            <a:pPr algn="ctr"/>
            <a:r>
              <a:rPr lang="en-US" dirty="0" smtClean="0"/>
              <a:t>Plaintext + </a:t>
            </a:r>
            <a:r>
              <a:rPr lang="en-US" dirty="0" err="1" smtClean="0"/>
              <a:t>AddRoundKey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err="1" smtClean="0"/>
              <a:t>SubBytes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88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9827" y="127020"/>
            <a:ext cx="10515600" cy="1325562"/>
          </a:xfrm>
        </p:spPr>
        <p:txBody>
          <a:bodyPr/>
          <a:lstStyle/>
          <a:p>
            <a:r>
              <a:rPr lang="en-US" dirty="0" smtClean="0"/>
              <a:t>Correlation power analysis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6688" t="3534" r="8586" b="15774"/>
          <a:stretch/>
        </p:blipFill>
        <p:spPr>
          <a:xfrm>
            <a:off x="6433127" y="965200"/>
            <a:ext cx="4940300" cy="20828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6688" t="3534" r="8586" b="15774"/>
          <a:stretch/>
        </p:blipFill>
        <p:spPr>
          <a:xfrm>
            <a:off x="6490277" y="2794000"/>
            <a:ext cx="4883150" cy="20828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6688" t="3534" r="8586" b="15774"/>
          <a:stretch/>
        </p:blipFill>
        <p:spPr>
          <a:xfrm>
            <a:off x="6490277" y="4622800"/>
            <a:ext cx="4883150" cy="2082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90527" y="722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Trace 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90527" y="260933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Trace 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90527" y="4471769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Trace 3</a:t>
            </a:r>
            <a:endParaRPr lang="en-US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7957127" y="440035"/>
            <a:ext cx="0" cy="60071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33543" y="6123969"/>
            <a:ext cx="3593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Values of device power consumption in the moment of time</a:t>
            </a:r>
            <a:endParaRPr lang="en-US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5372100" y="6350000"/>
            <a:ext cx="249641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3"/>
          <a:srcRect l="978"/>
          <a:stretch/>
        </p:blipFill>
        <p:spPr>
          <a:xfrm>
            <a:off x="172466" y="2316182"/>
            <a:ext cx="6254600" cy="270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74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700" y="276860"/>
            <a:ext cx="7721600" cy="442214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25" y="4619417"/>
            <a:ext cx="8896350" cy="19812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0235" y="6018178"/>
            <a:ext cx="2519165" cy="302784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9363075" y="4064000"/>
            <a:ext cx="250825" cy="0"/>
          </a:xfrm>
          <a:prstGeom prst="line">
            <a:avLst/>
          </a:prstGeom>
          <a:ln w="95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9363075" y="4171950"/>
            <a:ext cx="250825" cy="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9363075" y="4286250"/>
            <a:ext cx="250825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9363075" y="4394200"/>
            <a:ext cx="250825" cy="0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9363075" y="3956050"/>
            <a:ext cx="250825" cy="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06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4327" y="409575"/>
            <a:ext cx="10515600" cy="1325562"/>
          </a:xfrm>
        </p:spPr>
        <p:txBody>
          <a:bodyPr/>
          <a:lstStyle/>
          <a:p>
            <a:r>
              <a:rPr lang="en-US" dirty="0" smtClean="0"/>
              <a:t>Task 2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4000" y="2009774"/>
            <a:ext cx="10515600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There are two new problems:</a:t>
            </a:r>
          </a:p>
          <a:p>
            <a:pPr marL="0" indent="0">
              <a:buNone/>
            </a:pPr>
            <a:r>
              <a:rPr lang="en-US" dirty="0" smtClean="0"/>
              <a:t>- traces include noise</a:t>
            </a:r>
          </a:p>
          <a:p>
            <a:pPr marL="0" indent="0">
              <a:buNone/>
            </a:pPr>
            <a:r>
              <a:rPr lang="en-US" dirty="0" smtClean="0"/>
              <a:t>- traces show the last AES round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562" y="684212"/>
            <a:ext cx="7000875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7127" y="1691322"/>
            <a:ext cx="5245506" cy="404494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1691322"/>
            <a:ext cx="5511800" cy="4044949"/>
          </a:xfrm>
          <a:prstGeom prst="rect">
            <a:avLst/>
          </a:prstGeom>
        </p:spPr>
      </p:pic>
      <p:sp>
        <p:nvSpPr>
          <p:cNvPr id="6" name="Левая фигурная скобка 5"/>
          <p:cNvSpPr/>
          <p:nvPr/>
        </p:nvSpPr>
        <p:spPr>
          <a:xfrm rot="16200000">
            <a:off x="9480550" y="5056821"/>
            <a:ext cx="203200" cy="15621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946900" y="5939472"/>
            <a:ext cx="527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last round:</a:t>
            </a:r>
          </a:p>
          <a:p>
            <a:pPr algn="ctr"/>
            <a:r>
              <a:rPr lang="en-US" dirty="0" err="1" smtClean="0"/>
              <a:t>Tmptext</a:t>
            </a:r>
            <a:r>
              <a:rPr lang="en-US" dirty="0" smtClean="0"/>
              <a:t> +  </a:t>
            </a:r>
            <a:r>
              <a:rPr lang="en-US" dirty="0" err="1" smtClean="0"/>
              <a:t>AddRoundKey</a:t>
            </a:r>
            <a:r>
              <a:rPr lang="en-US" dirty="0" smtClean="0"/>
              <a:t> + </a:t>
            </a:r>
            <a:r>
              <a:rPr lang="en-US" dirty="0" err="1" smtClean="0"/>
              <a:t>SubBox</a:t>
            </a:r>
            <a:r>
              <a:rPr lang="en-US" dirty="0" smtClean="0"/>
              <a:t>  = </a:t>
            </a:r>
            <a:r>
              <a:rPr lang="en-US" dirty="0" err="1" smtClean="0"/>
              <a:t>ciphertext</a:t>
            </a:r>
            <a:endParaRPr lang="en-US" dirty="0"/>
          </a:p>
        </p:txBody>
      </p:sp>
      <p:sp>
        <p:nvSpPr>
          <p:cNvPr id="8" name="Стрелка вправо 7"/>
          <p:cNvSpPr/>
          <p:nvPr/>
        </p:nvSpPr>
        <p:spPr>
          <a:xfrm>
            <a:off x="5658426" y="2824796"/>
            <a:ext cx="889001" cy="17780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97813" y="3479800"/>
            <a:ext cx="2178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cleaning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64556" y="1119980"/>
            <a:ext cx="353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</a:t>
            </a:r>
            <a:endParaRPr lang="en-US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8140700" y="1405056"/>
            <a:ext cx="1981200" cy="779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12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8427" y="325266"/>
            <a:ext cx="10782300" cy="1325562"/>
          </a:xfrm>
        </p:spPr>
        <p:txBody>
          <a:bodyPr/>
          <a:lstStyle/>
          <a:p>
            <a:r>
              <a:rPr lang="en-US" dirty="0" smtClean="0"/>
              <a:t>Model of the leakage (attack on the last round)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3427" y="1788232"/>
            <a:ext cx="7578425" cy="2821868"/>
          </a:xfrm>
          <a:prstGeom prst="rect">
            <a:avLst/>
          </a:prstGeom>
        </p:spPr>
      </p:pic>
      <p:pic>
        <p:nvPicPr>
          <p:cNvPr id="4" name="Picture 4" descr="Ð ÐµÐ·ÑÐ»ÑÑÐ°Ñ Ð¿Ð¾ÑÑÐºÑ Ð·Ð¾Ð±ÑÐ°Ð¶ÐµÐ½Ñ Ð·Ð° Ð·Ð°Ð¿Ð¸ÑÐ¾Ð¼ &quot;AES first round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51"/>
          <a:stretch/>
        </p:blipFill>
        <p:spPr bwMode="auto">
          <a:xfrm>
            <a:off x="845127" y="1650828"/>
            <a:ext cx="2641600" cy="470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я со стрелкой 6"/>
          <p:cNvCxnSpPr/>
          <p:nvPr/>
        </p:nvCxnSpPr>
        <p:spPr>
          <a:xfrm flipH="1" flipV="1">
            <a:off x="2969888" y="4890016"/>
            <a:ext cx="1059078" cy="6223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16266" y="546151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028966" y="5512316"/>
            <a:ext cx="797034" cy="305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5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rebuilding</a:t>
            </a:r>
            <a:endParaRPr lang="en-US" dirty="0"/>
          </a:p>
        </p:txBody>
      </p:sp>
      <p:pic>
        <p:nvPicPr>
          <p:cNvPr id="3074" name="Picture 2" descr="https://upload.wikimedia.org/wikipedia/commons/thumb/b/be/AES-Key_Schedule_128-bit_key.svg/800px-AES-Key_Schedule_128-bit_key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399" y="956207"/>
            <a:ext cx="5387975" cy="523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 стрелкой 5"/>
          <p:cNvCxnSpPr/>
          <p:nvPr/>
        </p:nvCxnSpPr>
        <p:spPr>
          <a:xfrm>
            <a:off x="10744200" y="901700"/>
            <a:ext cx="0" cy="523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5400000">
            <a:off x="9946761" y="3797895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 expansion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16800" y="53236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main key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63126" y="3982561"/>
            <a:ext cx="1397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Round key</a:t>
            </a:r>
            <a:endParaRPr lang="en-US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5213926" y="4301093"/>
            <a:ext cx="10725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27" y="2673945"/>
            <a:ext cx="3362325" cy="6953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45127" y="2304613"/>
            <a:ext cx="308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Round constants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5127" y="4973161"/>
            <a:ext cx="30898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 key:</a:t>
            </a:r>
          </a:p>
          <a:p>
            <a:pPr lvl="0"/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|&lt;3 T|-|3 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R15k</a:t>
            </a:r>
            <a:r>
              <a:rPr lang="en-US" altLang="en-US" sz="2400" dirty="0" smtClean="0"/>
              <a:t> 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50466" y="4973161"/>
            <a:ext cx="3356986" cy="834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792739" y="3953549"/>
            <a:ext cx="3467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Found key of the last round:</a:t>
            </a:r>
          </a:p>
          <a:p>
            <a:r>
              <a:rPr lang="en-US" dirty="0" smtClean="0"/>
              <a:t>b</a:t>
            </a:r>
            <a:r>
              <a:rPr lang="en-US" dirty="0"/>
              <a:t>'\xa0\x12\x02\x1a\xf5\x05+\xd8\x1a\x80\xc1\xd9\x06\x1c\xd9\xf0'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845127" y="3997741"/>
            <a:ext cx="3356986" cy="834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1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1313</TotalTime>
  <Words>250</Words>
  <Application>Microsoft Office PowerPoint</Application>
  <PresentationFormat>Широкоэкранный</PresentationFormat>
  <Paragraphs>56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Wingdings 2</vt:lpstr>
      <vt:lpstr>HDOfficeLightV0</vt:lpstr>
      <vt:lpstr>Side channel attack</vt:lpstr>
      <vt:lpstr>Task 1</vt:lpstr>
      <vt:lpstr>Research of traces (simple power analysis)</vt:lpstr>
      <vt:lpstr>Correlation power analysis</vt:lpstr>
      <vt:lpstr>Results</vt:lpstr>
      <vt:lpstr>Task 2</vt:lpstr>
      <vt:lpstr>Cleaning</vt:lpstr>
      <vt:lpstr>Model of the leakage (attack on the last round)</vt:lpstr>
      <vt:lpstr>Key rebuilding</vt:lpstr>
      <vt:lpstr>Task 3</vt:lpstr>
      <vt:lpstr>Alignment</vt:lpstr>
      <vt:lpstr>Alignment</vt:lpstr>
      <vt:lpstr>Alignment</vt:lpstr>
      <vt:lpstr>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Side channel attack</dc:title>
  <dc:creator>Пользователь Windows</dc:creator>
  <cp:lastModifiedBy>Пользователь Windows</cp:lastModifiedBy>
  <cp:revision>19</cp:revision>
  <dcterms:created xsi:type="dcterms:W3CDTF">2019-02-07T21:59:42Z</dcterms:created>
  <dcterms:modified xsi:type="dcterms:W3CDTF">2019-02-08T19:52:52Z</dcterms:modified>
</cp:coreProperties>
</file>