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Predicting Land-Suitability by County for Various CO2 Removal </a:t>
            </a:r>
            <a:r>
              <a:rPr lang="en"/>
              <a:t>Technologies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c763e978dd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c763e978dd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2c6d86d6dc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2c6d86d6dc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c6d86d6dc4_0_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c6d86d6dc4_0_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2c6d86d6dc4_0_3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2c6d86d6dc4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c6d86d6dc4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c6d86d6dc4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2c6d86d6dc4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2c6d86d6dc4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c7a53b3aa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c7a53b3aa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c7a53b3aa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c7a53b3aa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c7cc466d2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c7cc466d2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2c7f28b8e1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2c7f28b8e1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progress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c6d86d6dc4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c6d86d6dc4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c7f28b8e1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c7f28b8e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6d86d6dc4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6d86d6dc4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6d86d6dc4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c6d86d6dc4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c6d86d6dc4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c6d86d6dc4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2c6d86d6dc4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2c6d86d6dc4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SSE (Sum of Squared Errors) is computed by summing the squared distances of each data point to its assigned cluster centroid.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6d86d6dc4_0_3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6d86d6dc4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c6d86d6dc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c6d86d6dc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c763e978dd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c763e978dd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Relationship Id="rId4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2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Updates 3/29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6713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Rachel Holman, Grace Davenport, Lily Jarrett, Hana Nur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6" name="Google Shape;336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2500" y="2624225"/>
            <a:ext cx="28575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98175" y="2624225"/>
            <a:ext cx="2857500" cy="1238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8" name="Google Shape;338;p22"/>
          <p:cNvSpPr txBox="1"/>
          <p:nvPr/>
        </p:nvSpPr>
        <p:spPr>
          <a:xfrm>
            <a:off x="2883525" y="3862475"/>
            <a:ext cx="223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Augusta County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9" name="Google Shape;339;p22"/>
          <p:cNvSpPr txBox="1"/>
          <p:nvPr/>
        </p:nvSpPr>
        <p:spPr>
          <a:xfrm>
            <a:off x="6289175" y="3810000"/>
            <a:ext cx="22392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Amelia 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County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0" name="Google Shape;340;p22"/>
          <p:cNvSpPr txBox="1"/>
          <p:nvPr/>
        </p:nvSpPr>
        <p:spPr>
          <a:xfrm>
            <a:off x="736725" y="3079225"/>
            <a:ext cx="671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 Clusters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1" name="Google Shape;341;p22"/>
          <p:cNvSpPr txBox="1"/>
          <p:nvPr/>
        </p:nvSpPr>
        <p:spPr>
          <a:xfrm>
            <a:off x="736725" y="1019500"/>
            <a:ext cx="67179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 </a:t>
            </a:r>
            <a:r>
              <a:rPr b="1" lang="en" sz="17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Clusters</a:t>
            </a:r>
            <a:endParaRPr b="1" sz="17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2" name="Google Shape;3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20000" y="529525"/>
            <a:ext cx="2857500" cy="123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2"/>
          <p:cNvPicPr preferRelativeResize="0"/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3920000" y="529525"/>
            <a:ext cx="2857500" cy="12382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22"/>
          <p:cNvCxnSpPr>
            <a:stCxn id="343" idx="2"/>
            <a:endCxn id="336" idx="0"/>
          </p:cNvCxnSpPr>
          <p:nvPr/>
        </p:nvCxnSpPr>
        <p:spPr>
          <a:xfrm rot="5400000">
            <a:off x="4156700" y="1432225"/>
            <a:ext cx="856500" cy="15276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45" name="Google Shape;345;p22"/>
          <p:cNvCxnSpPr>
            <a:stCxn id="343" idx="2"/>
            <a:endCxn id="337" idx="0"/>
          </p:cNvCxnSpPr>
          <p:nvPr/>
        </p:nvCxnSpPr>
        <p:spPr>
          <a:xfrm flipH="1" rot="-5400000">
            <a:off x="5859650" y="1256875"/>
            <a:ext cx="856500" cy="18783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1470275" y="14491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Supervised </a:t>
            </a:r>
            <a:r>
              <a:rPr lang="en" sz="3000"/>
              <a:t>Learning</a:t>
            </a:r>
            <a:endParaRPr sz="3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Random Forest</a:t>
            </a:r>
            <a:endParaRPr/>
          </a:p>
        </p:txBody>
      </p:sp>
      <p:pic>
        <p:nvPicPr>
          <p:cNvPr id="356" name="Google Shape;35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6051" y="1498725"/>
            <a:ext cx="5394199" cy="2669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1" name="Google Shape;36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7638" y="432350"/>
            <a:ext cx="2363566" cy="3240824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Google Shape;362;p25"/>
          <p:cNvSpPr txBox="1"/>
          <p:nvPr/>
        </p:nvSpPr>
        <p:spPr>
          <a:xfrm>
            <a:off x="-102000" y="4163000"/>
            <a:ext cx="93480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feature_imp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= pd.DataFrame(rf.feature_importances_,index= X_train.columns, columns=['importance']).sort_values('importance',ascending=False)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63" name="Google Shape;363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41204" y="280700"/>
            <a:ext cx="5697997" cy="3687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2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</a:t>
            </a:r>
            <a:endParaRPr/>
          </a:p>
        </p:txBody>
      </p:sp>
      <p:sp>
        <p:nvSpPr>
          <p:cNvPr id="369" name="Google Shape;369;p26"/>
          <p:cNvSpPr txBox="1"/>
          <p:nvPr/>
        </p:nvSpPr>
        <p:spPr>
          <a:xfrm>
            <a:off x="645750" y="1597875"/>
            <a:ext cx="7030500" cy="1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clf = GradientBoostingClassifier(n_estimators=100,learning_rate=1.0, max_depth=1, random_state=0).fit(X_train, y_train)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0" name="Google Shape;370;p26"/>
          <p:cNvSpPr txBox="1"/>
          <p:nvPr/>
        </p:nvSpPr>
        <p:spPr>
          <a:xfrm>
            <a:off x="645750" y="2424350"/>
            <a:ext cx="3900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clf.score(X_test, y_test)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26"/>
          <p:cNvSpPr txBox="1"/>
          <p:nvPr/>
        </p:nvSpPr>
        <p:spPr>
          <a:xfrm>
            <a:off x="645750" y="2810500"/>
            <a:ext cx="2638800" cy="6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0.7857142857142857</a:t>
            </a:r>
            <a:endParaRPr b="1"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45698" y="383075"/>
            <a:ext cx="2460700" cy="331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27"/>
          <p:cNvSpPr txBox="1"/>
          <p:nvPr>
            <p:ph idx="4294967295" type="body"/>
          </p:nvPr>
        </p:nvSpPr>
        <p:spPr>
          <a:xfrm>
            <a:off x="611850" y="3766325"/>
            <a:ext cx="7911300" cy="8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>
                <a:latin typeface="Courier New"/>
                <a:ea typeface="Courier New"/>
                <a:cs typeface="Courier New"/>
                <a:sym typeface="Courier New"/>
              </a:rPr>
              <a:t>feature_imp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 = pd.DataFrame(clf.feature_importances_,index= X_train.columns,columns=['importance']).sort_values('importance',ascending = False)</a:t>
            </a:r>
            <a:endParaRPr/>
          </a:p>
        </p:txBody>
      </p:sp>
      <p:pic>
        <p:nvPicPr>
          <p:cNvPr id="378" name="Google Shape;37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35473" y="311713"/>
            <a:ext cx="5254603" cy="34615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KNN</a:t>
            </a:r>
            <a:endParaRPr/>
          </a:p>
        </p:txBody>
      </p:sp>
      <p:pic>
        <p:nvPicPr>
          <p:cNvPr id="384" name="Google Shape;384;p28"/>
          <p:cNvPicPr preferRelativeResize="0"/>
          <p:nvPr/>
        </p:nvPicPr>
        <p:blipFill rotWithShape="1">
          <a:blip r:embed="rId3">
            <a:alphaModFix/>
          </a:blip>
          <a:srcRect b="962" l="0" r="0" t="873"/>
          <a:stretch/>
        </p:blipFill>
        <p:spPr>
          <a:xfrm>
            <a:off x="2564963" y="396150"/>
            <a:ext cx="4508174" cy="4351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Naive Bayes</a:t>
            </a:r>
            <a:endParaRPr/>
          </a:p>
        </p:txBody>
      </p:sp>
      <p:pic>
        <p:nvPicPr>
          <p:cNvPr id="390" name="Google Shape;390;p29"/>
          <p:cNvPicPr preferRelativeResize="0"/>
          <p:nvPr/>
        </p:nvPicPr>
        <p:blipFill rotWithShape="1">
          <a:blip r:embed="rId3">
            <a:alphaModFix/>
          </a:blip>
          <a:srcRect b="0" l="0" r="388" t="0"/>
          <a:stretch/>
        </p:blipFill>
        <p:spPr>
          <a:xfrm>
            <a:off x="1957675" y="1597875"/>
            <a:ext cx="5228651" cy="237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Feed-Forward ANN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6"/>
              <a:t>(</a:t>
            </a:r>
            <a:r>
              <a:rPr lang="en" sz="1566"/>
              <a:t>sklearn MLPClassifier)</a:t>
            </a:r>
            <a:endParaRPr sz="1566"/>
          </a:p>
        </p:txBody>
      </p:sp>
      <p:pic>
        <p:nvPicPr>
          <p:cNvPr id="396" name="Google Shape;39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77863" y="1597875"/>
            <a:ext cx="5388269" cy="23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30"/>
          <p:cNvSpPr txBox="1"/>
          <p:nvPr/>
        </p:nvSpPr>
        <p:spPr>
          <a:xfrm>
            <a:off x="855600" y="4102050"/>
            <a:ext cx="743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clf =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MLPClassifier(random_state=1, max_iter=300).fit(X_train, y_train)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clf.score(X_val, y_val)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0.9411764705882353</a:t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Logistic Regression</a:t>
            </a:r>
            <a:endParaRPr sz="1566"/>
          </a:p>
        </p:txBody>
      </p:sp>
      <p:sp>
        <p:nvSpPr>
          <p:cNvPr id="403" name="Google Shape;403;p31"/>
          <p:cNvSpPr txBox="1"/>
          <p:nvPr/>
        </p:nvSpPr>
        <p:spPr>
          <a:xfrm>
            <a:off x="855600" y="4102050"/>
            <a:ext cx="743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04" name="Google Shape;40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265775"/>
            <a:ext cx="5312337" cy="21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535050"/>
            <a:ext cx="2511776" cy="29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96800" y="3423800"/>
            <a:ext cx="2831100" cy="171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Meeting Agenda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Review df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Scaled data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Aggregated by year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Unsupervised Learning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Clustering</a:t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 sz="1600"/>
              <a:t>Supervised Learning</a:t>
            </a:r>
            <a:endParaRPr sz="1600"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Random Forest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KNN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Neural Net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Logistic Regression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Naive Bayes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Gradient Boosting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Tree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66"/>
              <a:t>(sklearn DecisionTreeClassifier)</a:t>
            </a:r>
            <a:endParaRPr sz="1566"/>
          </a:p>
        </p:txBody>
      </p:sp>
      <p:sp>
        <p:nvSpPr>
          <p:cNvPr id="412" name="Google Shape;412;p32"/>
          <p:cNvSpPr txBox="1"/>
          <p:nvPr/>
        </p:nvSpPr>
        <p:spPr>
          <a:xfrm>
            <a:off x="855600" y="4102050"/>
            <a:ext cx="7432800" cy="9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13" name="Google Shape;4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597875"/>
            <a:ext cx="5464601" cy="219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03800" y="3797250"/>
            <a:ext cx="2629286" cy="29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470275" y="14491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Dataframe</a:t>
            </a:r>
            <a:endParaRPr sz="3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4" cy="4786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7"/>
          <p:cNvSpPr txBox="1"/>
          <p:nvPr>
            <p:ph type="title"/>
          </p:nvPr>
        </p:nvSpPr>
        <p:spPr>
          <a:xfrm>
            <a:off x="1470275" y="144917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Unsupervised Learning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</a:t>
            </a:r>
            <a:endParaRPr/>
          </a:p>
        </p:txBody>
      </p:sp>
      <p:pic>
        <p:nvPicPr>
          <p:cNvPr id="305" name="Google Shape;30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650" y="1535463"/>
            <a:ext cx="4387751" cy="3240826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18"/>
          <p:cNvSpPr txBox="1"/>
          <p:nvPr/>
        </p:nvSpPr>
        <p:spPr>
          <a:xfrm>
            <a:off x="4940400" y="1597875"/>
            <a:ext cx="3820800" cy="293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k_rng = range(1, 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sse = []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for k in k_rng: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km = KMeans(n_clusters=k, n_init=10)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km.fit(df)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sse.append(km.inertia_)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hc = Agglomerative Clustering(n_clusters=</a:t>
            </a:r>
            <a:r>
              <a:rPr b="1"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, affinity = 'euclidean', linkage = 'ward')</a:t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Clustering Cont.</a:t>
            </a:r>
            <a:endParaRPr/>
          </a:p>
        </p:txBody>
      </p:sp>
      <p:pic>
        <p:nvPicPr>
          <p:cNvPr id="312" name="Google Shape;3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97875"/>
            <a:ext cx="8839204" cy="2775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20"/>
          <p:cNvSpPr txBox="1"/>
          <p:nvPr/>
        </p:nvSpPr>
        <p:spPr>
          <a:xfrm>
            <a:off x="1013700" y="4105500"/>
            <a:ext cx="711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sns.heatmap(df_cluster, annot=True, cmap="Blues", linewidths=.5)</a:t>
            </a:r>
            <a:endParaRPr/>
          </a:p>
        </p:txBody>
      </p:sp>
      <p:pic>
        <p:nvPicPr>
          <p:cNvPr id="318" name="Google Shape;3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5050" y="870302"/>
            <a:ext cx="3601226" cy="2761774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p20"/>
          <p:cNvSpPr txBox="1"/>
          <p:nvPr/>
        </p:nvSpPr>
        <p:spPr>
          <a:xfrm>
            <a:off x="2117513" y="377250"/>
            <a:ext cx="8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 = 5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20" name="Google Shape;32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75600" y="846688"/>
            <a:ext cx="3601225" cy="2809004"/>
          </a:xfrm>
          <a:prstGeom prst="rect">
            <a:avLst/>
          </a:prstGeom>
          <a:noFill/>
          <a:ln>
            <a:noFill/>
          </a:ln>
        </p:spPr>
      </p:pic>
      <p:sp>
        <p:nvSpPr>
          <p:cNvPr id="321" name="Google Shape;321;p20"/>
          <p:cNvSpPr txBox="1"/>
          <p:nvPr/>
        </p:nvSpPr>
        <p:spPr>
          <a:xfrm>
            <a:off x="6068063" y="377250"/>
            <a:ext cx="8163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k = 4</a:t>
            </a:r>
            <a:endParaRPr b="1"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2" name="Google Shape;322;p20"/>
          <p:cNvSpPr txBox="1"/>
          <p:nvPr/>
        </p:nvSpPr>
        <p:spPr>
          <a:xfrm>
            <a:off x="8429950" y="2256950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Highly Suitable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3" name="Google Shape;323;p20"/>
          <p:cNvSpPr txBox="1"/>
          <p:nvPr/>
        </p:nvSpPr>
        <p:spPr>
          <a:xfrm>
            <a:off x="8481475" y="1652813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Suitable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4" name="Google Shape;324;p20"/>
          <p:cNvSpPr txBox="1"/>
          <p:nvPr/>
        </p:nvSpPr>
        <p:spPr>
          <a:xfrm>
            <a:off x="8429950" y="1048700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Possible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5" name="Google Shape;325;p20"/>
          <p:cNvSpPr txBox="1"/>
          <p:nvPr/>
        </p:nvSpPr>
        <p:spPr>
          <a:xfrm>
            <a:off x="8481475" y="2912025"/>
            <a:ext cx="16146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Uns</a:t>
            </a:r>
            <a:r>
              <a:rPr lang="en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uitable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7275" y="511550"/>
            <a:ext cx="4023050" cy="400711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1"/>
          <p:cNvSpPr txBox="1"/>
          <p:nvPr/>
        </p:nvSpPr>
        <p:spPr>
          <a:xfrm>
            <a:off x="4630325" y="1377938"/>
            <a:ext cx="35358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●"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Change from 4 clusters to 5 clusters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●"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Cluster 0 is being </a:t>
            </a: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split</a:t>
            </a: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into 2 clusters (2 and 4)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Maven Pro"/>
              <a:buChar char="●"/>
            </a:pPr>
            <a:r>
              <a:rPr lang="en" sz="13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All other clusters remain distinct</a:t>
            </a:r>
            <a:endParaRPr sz="13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