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891200" cx="32918400"/>
  <p:notesSz cx="6858000" cy="9144000"/>
  <p:embeddedFontLst>
    <p:embeddedFont>
      <p:font typeface="Franklin Gothic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8dppyQsgEn8vgE2hoYczLfUt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ABC27E-3E83-46A8-8A9A-830E8226A199}">
  <a:tblStyle styleId="{A8ABC27E-3E83-46A8-8A9A-830E8226A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ranklinGothic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534919" y="11412221"/>
            <a:ext cx="27848562" cy="28392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508367" y="17385666"/>
            <a:ext cx="37195762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893434" y="10493376"/>
            <a:ext cx="37195762" cy="208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2468880" y="7183123"/>
            <a:ext cx="27980641" cy="152806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b="0" i="0" sz="2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4114800" y="23053044"/>
            <a:ext cx="24688800" cy="105968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45997" y="10942333"/>
            <a:ext cx="28392119" cy="182575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b="0" i="0" sz="2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245997" y="29372572"/>
            <a:ext cx="28392119" cy="9601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Font typeface="Arial"/>
              <a:buNone/>
              <a:defRPr b="0" i="0" sz="64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263140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6664941" y="11684000"/>
            <a:ext cx="13990321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67428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7431" y="10759443"/>
            <a:ext cx="13926023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1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67431" y="16032480"/>
            <a:ext cx="13926023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b="1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None/>
              <a:defRPr b="1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1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664942" y="16032480"/>
            <a:ext cx="13994608" cy="235813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6012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6868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7724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858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58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858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58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858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858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b="0" i="0" sz="5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3994608" y="6319530"/>
            <a:ext cx="16664939" cy="311912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267428" y="13167359"/>
            <a:ext cx="10617041" cy="243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None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Font typeface="Arial"/>
              <a:buNone/>
              <a:defRPr b="0" i="0" sz="5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None/>
              <a:defRPr b="0" i="0" sz="4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32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63140" y="2336810"/>
            <a:ext cx="28392119" cy="8483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b="0" i="0" sz="15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63140" y="11684000"/>
            <a:ext cx="28392119" cy="27848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95800" y="24782700"/>
            <a:ext cx="9144000" cy="17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METHODOLOGY</a:t>
            </a:r>
            <a:endParaRPr b="1" sz="72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0" y="0"/>
            <a:ext cx="32918401" cy="3938953"/>
            <a:chOff x="0" y="0"/>
            <a:chExt cx="32918401" cy="3938953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0"/>
              <a:ext cx="32918401" cy="3938953"/>
            </a:xfrm>
            <a:prstGeom prst="rect">
              <a:avLst/>
            </a:prstGeom>
            <a:solidFill>
              <a:srgbClr val="231C3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58"/>
                <a:buFont typeface="Arial"/>
                <a:buNone/>
              </a:pPr>
              <a:r>
                <a:t/>
              </a:r>
              <a:endParaRPr b="0" i="0" sz="72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995796" y="605075"/>
              <a:ext cx="28806300" cy="27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00" lIns="60825" spcFirstLastPara="1" rIns="60825" wrap="square" tIns="30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500"/>
                <a:buFont typeface="Arial"/>
                <a:buNone/>
              </a:pPr>
              <a:r>
                <a:rPr b="1" lang="en-US" sz="7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PREDICTING LAND SUITABILITY IN VIRGINIA COUNTIES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lang="en-US" sz="4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Implementing Greenhouse Gas Removal </a:t>
              </a:r>
              <a:r>
                <a:rPr b="1" lang="en-US" sz="45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Technologies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en-US" sz="3000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Grace Davenport, Rachel Holman, Lillian Jarrett, and Hana Nur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91192" y="745431"/>
              <a:ext cx="7407031" cy="24480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9" name="Google Shape;89;p1"/>
          <p:cNvCxnSpPr/>
          <p:nvPr/>
        </p:nvCxnSpPr>
        <p:spPr>
          <a:xfrm>
            <a:off x="11043140" y="6013938"/>
            <a:ext cx="0" cy="36470492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90" name="Google Shape;90;p1"/>
          <p:cNvCxnSpPr/>
          <p:nvPr/>
        </p:nvCxnSpPr>
        <p:spPr>
          <a:xfrm>
            <a:off x="22086278" y="6013938"/>
            <a:ext cx="0" cy="36470492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91" name="Google Shape;91;p1"/>
          <p:cNvSpPr txBox="1"/>
          <p:nvPr/>
        </p:nvSpPr>
        <p:spPr>
          <a:xfrm>
            <a:off x="995800" y="6013950"/>
            <a:ext cx="8992200" cy="8163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b="1" lang="en-US" sz="7258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INTRODUCTION</a:t>
            </a:r>
            <a:endParaRPr b="1" sz="7258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CO2 is the most abundant greenhouse gas, at 79.4%, followed by methane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Greenhouse gas effect: CO2 releases heat by vibration when hit with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infrared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rays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Earth’s temperature has increased by 0.11 degrees Fahrenheit per decade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Greenhouse gas removal (GGR) technologies: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Reforestation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adding trees back to forested lands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Enhanced Weathering (EW)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rock cations react with bicarbonate ions, forming carbonate minerals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Biochar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burning biomass in an oxygen deficient environment 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992725" y="25905225"/>
            <a:ext cx="9144000" cy="165792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b="1" i="0" lang="en-US" sz="7258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ANALYSIS</a:t>
            </a:r>
            <a:endParaRPr b="1" i="0" sz="7258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Collection &amp; Preprocessing</a:t>
            </a:r>
            <a:endParaRPr b="1" sz="3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Considered 90 major counties in Virginia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Over a 14 year time span (2008-2022)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Aggregated county data by mean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roject modeled in 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two stages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after Asibor et al.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Stage 1: Unsupervised ML Modeling</a:t>
            </a:r>
            <a:endParaRPr b="1" sz="3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Implemented hierarchical clustering establish four distinct groups of Virginia counties (k = 4 based on ELBO plot)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each GGR method, considering the specific requirements referenced in Table 1, sorted clusters into four levels: </a:t>
            </a:r>
            <a:r>
              <a:rPr b="1"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highly suitable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</a:t>
            </a:r>
            <a:r>
              <a:rPr b="1"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suitable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</a:t>
            </a:r>
            <a:r>
              <a:rPr b="1"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possible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and </a:t>
            </a:r>
            <a:r>
              <a:rPr b="1"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unsuitable</a:t>
            </a:r>
            <a:endParaRPr b="1" i="1"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 each GGR method, the 84 counties were assigned four separate suitability labels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Stage 2: Supervised ML Modeling</a:t>
            </a:r>
            <a:endParaRPr sz="3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Removed the 6 counties of interest: </a:t>
            </a:r>
            <a:r>
              <a:rPr b="1"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Accomack, Fauquier, Greensville, Hanover, Rockingham, and Wise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from dataset for validation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Split the data into train/test (80:20)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Models (</a:t>
            </a:r>
            <a:r>
              <a:rPr i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sklearn)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repeated for each GGR technology: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Random Forest, Logistic Regression, Decision Tree, KNN, Naive Bayes, Gradient Boost, MLPClassifier, ANN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2930350" y="6013950"/>
            <a:ext cx="9144000" cy="90042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rPr b="1" lang="en-US" sz="725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RESULTS</a:t>
            </a:r>
            <a:endParaRPr b="1" sz="725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Performance accuracies ranged from 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82.4-100%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excluding Naive Bayes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Random Forest, Logistic Regression, KNN, and MLPClassifier had highest accuracies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Performance accuracies 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highest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for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EW</a:t>
            </a:r>
            <a:endParaRPr b="1"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Temperature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high importance score for all three GGR techniques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Income and agricultural land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high importance score for EW and biochar, not reforestation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Water availability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high importance for reforestation, but not for EW and biochar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6 counties of interest: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Hanover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suitable for reforestation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Accomack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Fauquier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and </a:t>
            </a: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Hanover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highly suitable for EW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klin Gothic"/>
              <a:buChar char="-"/>
            </a:pPr>
            <a:r>
              <a:rPr b="1"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Greensville </a:t>
            </a:r>
            <a:r>
              <a:rPr lang="en-US" sz="3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highly suitable for biochar</a:t>
            </a:r>
            <a:endParaRPr sz="30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930350" y="32678725"/>
            <a:ext cx="9144000" cy="84420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t" bIns="45700" lIns="182875" spcFirstLastPara="1" rIns="18287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Asibor, J. O., Clough, P. T., Nabavi, S. A., &amp; Manovic, V. (2023). A machine learning approach for resource mapping analysis of greenhouse gas removal technologies. Energy and Climate Change, 4, 100112. https://doi.org/10.1016/j.egycc.2023.100112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Favero, A., Sohngen, B., Huang, Y., &amp; Jin, Y. (2018). Global cost estimates of forest climate mitigation with albedo: A new integrative policy approach. Environmental Research Letters, 13(12), 125002. https://doi.org/10.1088/1748-9326/aaeaa2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Fuss, S., et al. (2018). Negative emissions—Part 2: Costs, potentials and side effects. Environmental Research Letters, 13(6), 063002. https://doi.org/10.1088/1748-9326/aabf9f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Lashof, D. A., &amp; Ahuja, D. R. (1990). Relative contributions of greenhouse gas emissions to global warming. Nature, 344(6266), 529–531. https://doi.org/10.1038/344529a0</a:t>
            </a:r>
            <a:endParaRPr b="1"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Schuiling, R. D., &amp; Krijgsman, P. (2006). Enhanced Weathering: An Effective and Cheap Tool to Sequester Co2. Climatic Change, 74(1–3), 349–354. https://doi.org/10.1007/s10584-005-3485-y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Smith P. (2016). Soil carbon sequestration and biochar as negative emission technologies. Glob Chang Biol. 22(3):1315-24. doi: 10.1111/gcb.13178. 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Smith, P., et al. (2016). Biophysical and economic limits to negative CO2 emissions. Nature Climate Change, 6(1), 42–50. https://doi.org/10.1038/nclimate2870</a:t>
            </a: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rot="10800000">
            <a:off x="1054962" y="14654730"/>
            <a:ext cx="8933100" cy="0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96" name="Google Shape;96;p1"/>
          <p:cNvCxnSpPr/>
          <p:nvPr/>
        </p:nvCxnSpPr>
        <p:spPr>
          <a:xfrm rot="10800000">
            <a:off x="1055082" y="24290213"/>
            <a:ext cx="8932980" cy="0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22930216" y="32178828"/>
            <a:ext cx="8933100" cy="0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pic>
        <p:nvPicPr>
          <p:cNvPr descr="A picture containing text&#10;&#10;Description automatically generated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30335" y="41340419"/>
            <a:ext cx="9008196" cy="167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12352" l="0" r="0" t="19247"/>
          <a:stretch/>
        </p:blipFill>
        <p:spPr>
          <a:xfrm>
            <a:off x="12060614" y="11453050"/>
            <a:ext cx="9008201" cy="427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6">
            <a:alphaModFix/>
          </a:blip>
          <a:srcRect b="0" l="0" r="0" t="4961"/>
          <a:stretch/>
        </p:blipFill>
        <p:spPr>
          <a:xfrm>
            <a:off x="23141350" y="16479962"/>
            <a:ext cx="8933000" cy="435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30331" y="24314556"/>
            <a:ext cx="8932975" cy="579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8">
            <a:alphaModFix/>
          </a:blip>
          <a:srcRect b="10957" l="0" r="0" t="20642"/>
          <a:stretch/>
        </p:blipFill>
        <p:spPr>
          <a:xfrm>
            <a:off x="12098225" y="6155879"/>
            <a:ext cx="8932975" cy="423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9">
            <a:alphaModFix/>
          </a:blip>
          <a:srcRect b="12476" l="0" r="0" t="19124"/>
          <a:stretch/>
        </p:blipFill>
        <p:spPr>
          <a:xfrm>
            <a:off x="12098213" y="16946963"/>
            <a:ext cx="8932975" cy="423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98213" y="22388176"/>
            <a:ext cx="8933000" cy="52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1881263" y="23417700"/>
            <a:ext cx="93669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Franklin Gothic"/>
                <a:ea typeface="Franklin Gothic"/>
                <a:cs typeface="Franklin Gothic"/>
                <a:sym typeface="Franklin Gothic"/>
              </a:rPr>
              <a:t>Figure 1</a:t>
            </a:r>
            <a:r>
              <a:rPr lang="en-US" sz="3000">
                <a:latin typeface="Franklin Gothic"/>
                <a:ea typeface="Franklin Gothic"/>
                <a:cs typeface="Franklin Gothic"/>
                <a:sym typeface="Franklin Gothic"/>
              </a:rPr>
              <a:t>: Suitability levels of VA counties for each GGR method. Blank spaces represent the the six counties placed in the validation set. </a:t>
            </a:r>
            <a:endParaRPr sz="3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2257000" y="10420075"/>
            <a:ext cx="8615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ranklin Gothic"/>
                <a:ea typeface="Franklin Gothic"/>
                <a:cs typeface="Franklin Gothic"/>
                <a:sym typeface="Franklin Gothic"/>
              </a:rPr>
              <a:t>REFORESTATION</a:t>
            </a:r>
            <a:endParaRPr sz="4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2257000" y="15766200"/>
            <a:ext cx="86154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ranklin Gothic"/>
                <a:ea typeface="Franklin Gothic"/>
                <a:cs typeface="Franklin Gothic"/>
                <a:sym typeface="Franklin Gothic"/>
              </a:rPr>
              <a:t>ENHANCED WEATHERING</a:t>
            </a:r>
            <a:endParaRPr sz="4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2124350" y="21185025"/>
            <a:ext cx="89331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ranklin Gothic"/>
                <a:ea typeface="Franklin Gothic"/>
                <a:cs typeface="Franklin Gothic"/>
                <a:sym typeface="Franklin Gothic"/>
              </a:rPr>
              <a:t>BIOCHAR</a:t>
            </a:r>
            <a:endParaRPr sz="4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3194650" y="15551625"/>
            <a:ext cx="8615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Franklin Gothic"/>
                <a:ea typeface="Franklin Gothic"/>
                <a:cs typeface="Franklin Gothic"/>
                <a:sym typeface="Franklin Gothic"/>
              </a:rPr>
              <a:t>Model Accuracy by GGR Method</a:t>
            </a:r>
            <a:endParaRPr sz="35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3300150" y="23373663"/>
            <a:ext cx="8615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Franklin Gothic"/>
                <a:ea typeface="Franklin Gothic"/>
                <a:cs typeface="Franklin Gothic"/>
                <a:sym typeface="Franklin Gothic"/>
              </a:rPr>
              <a:t>Suitability Level By County Of Interest</a:t>
            </a:r>
            <a:endParaRPr sz="35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aphicFrame>
        <p:nvGraphicFramePr>
          <p:cNvPr id="111" name="Google Shape;111;p1"/>
          <p:cNvGraphicFramePr/>
          <p:nvPr/>
        </p:nvGraphicFramePr>
        <p:xfrm>
          <a:off x="1055100" y="164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{A8ABC27E-3E83-46A8-8A9A-830E8226A199}</a:tableStyleId>
              </a:tblPr>
              <a:tblGrid>
                <a:gridCol w="2524375"/>
                <a:gridCol w="2545850"/>
                <a:gridCol w="4073775"/>
              </a:tblGrid>
              <a:tr h="892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GGR method 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  Requirements</a:t>
                      </a:r>
                      <a:endParaRPr b="1"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Reforestation</a:t>
                      </a:r>
                      <a:endParaRPr b="1"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Climatic factors (temp and precip)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Forest land use (FLu)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Water Availability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213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EW</a:t>
                      </a:r>
                      <a:endParaRPr b="1"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Low Carbon Energy Available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Income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Climate factors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Agricultural land use (AgLu)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15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Biochar</a:t>
                      </a:r>
                      <a:endParaRPr b="1"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Biomass Availability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Climate factors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Income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Franklin Gothic"/>
                        <a:buChar char="-"/>
                      </a:pPr>
                      <a:r>
                        <a:rPr lang="en-US" sz="2400"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AgLu</a:t>
                      </a:r>
                      <a:endParaRPr sz="2400"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12700" marB="63500" marR="12700" marL="127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12" name="Google Shape;112;p1"/>
          <p:cNvSpPr txBox="1"/>
          <p:nvPr/>
        </p:nvSpPr>
        <p:spPr>
          <a:xfrm>
            <a:off x="1055075" y="15132000"/>
            <a:ext cx="9144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Franklin Gothic"/>
                <a:ea typeface="Franklin Gothic"/>
                <a:cs typeface="Franklin Gothic"/>
                <a:sym typeface="Franklin Gothic"/>
              </a:rPr>
              <a:t>Table 1: </a:t>
            </a:r>
            <a:r>
              <a:rPr lang="en-US" sz="3000">
                <a:latin typeface="Franklin Gothic"/>
                <a:ea typeface="Franklin Gothic"/>
                <a:cs typeface="Franklin Gothic"/>
                <a:sym typeface="Franklin Gothic"/>
              </a:rPr>
              <a:t>Major and minor input variables for each GGR method from Asibor et al. </a:t>
            </a:r>
            <a:endParaRPr sz="3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2891675" y="30278425"/>
            <a:ext cx="91440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3000">
                <a:latin typeface="Franklin Gothic"/>
                <a:ea typeface="Franklin Gothic"/>
                <a:cs typeface="Franklin Gothic"/>
                <a:sym typeface="Franklin Gothic"/>
              </a:rPr>
              <a:t>Figure 3</a:t>
            </a:r>
            <a:r>
              <a:rPr lang="en-US" sz="3000">
                <a:latin typeface="Franklin Gothic"/>
                <a:ea typeface="Franklin Gothic"/>
                <a:cs typeface="Franklin Gothic"/>
                <a:sym typeface="Franklin Gothic"/>
              </a:rPr>
              <a:t>: Suitability levels of the six counties in our validation set, separated by GGR method: Reforestation (blue), EW (orange) and Biochar (green)</a:t>
            </a:r>
            <a:endParaRPr sz="3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3300150" y="20888600"/>
            <a:ext cx="86154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Franklin Gothic"/>
                <a:ea typeface="Franklin Gothic"/>
                <a:cs typeface="Franklin Gothic"/>
                <a:sym typeface="Franklin Gothic"/>
              </a:rPr>
              <a:t>Figure 2: </a:t>
            </a:r>
            <a:r>
              <a:rPr lang="en-US" sz="3000">
                <a:latin typeface="Franklin Gothic"/>
                <a:ea typeface="Franklin Gothic"/>
                <a:cs typeface="Franklin Gothic"/>
                <a:sym typeface="Franklin Gothic"/>
              </a:rPr>
              <a:t>Comparison of eight ML algorithms performance per CO2 removal method. The neural network had the highest accuracy for all three GGR methods.</a:t>
            </a:r>
            <a:endParaRPr sz="3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15" name="Google Shape;115;p1"/>
          <p:cNvCxnSpPr/>
          <p:nvPr/>
        </p:nvCxnSpPr>
        <p:spPr>
          <a:xfrm rot="10800000">
            <a:off x="12033616" y="25320828"/>
            <a:ext cx="8933100" cy="0"/>
          </a:xfrm>
          <a:prstGeom prst="straightConnector1">
            <a:avLst/>
          </a:prstGeom>
          <a:noFill/>
          <a:ln cap="flat" cmpd="sng" w="9525">
            <a:solidFill>
              <a:srgbClr val="231C34"/>
            </a:solidFill>
            <a:prstDash val="dot"/>
            <a:miter lim="800000"/>
            <a:headEnd len="med" w="med" type="oval"/>
            <a:tailEnd len="med" w="med" type="oval"/>
          </a:ln>
        </p:spPr>
      </p:cxnSp>
      <p:sp>
        <p:nvSpPr>
          <p:cNvPr id="116" name="Google Shape;116;p1"/>
          <p:cNvSpPr/>
          <p:nvPr/>
        </p:nvSpPr>
        <p:spPr>
          <a:xfrm>
            <a:off x="1859199" y="26672800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Select CO2 Removal Methods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859199" y="29477370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Data Collection and Preprocessing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859199" y="32270668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Unsupervised ML Output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859199" y="34964141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Apply Supervised ML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859199" y="37657615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ML Accuracy Assessment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859199" y="40439269"/>
            <a:ext cx="7265400" cy="16554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ranklin Gothic"/>
                <a:ea typeface="Franklin Gothic"/>
                <a:cs typeface="Franklin Gothic"/>
                <a:sym typeface="Franklin Gothic"/>
              </a:rPr>
              <a:t>Case Study Analysis</a:t>
            </a:r>
            <a:endParaRPr b="1" sz="32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22" name="Google Shape;122;p1"/>
          <p:cNvCxnSpPr>
            <a:stCxn id="116" idx="2"/>
            <a:endCxn id="117" idx="0"/>
          </p:cNvCxnSpPr>
          <p:nvPr/>
        </p:nvCxnSpPr>
        <p:spPr>
          <a:xfrm>
            <a:off x="5491899" y="28328200"/>
            <a:ext cx="0" cy="114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"/>
          <p:cNvCxnSpPr>
            <a:stCxn id="117" idx="2"/>
            <a:endCxn id="118" idx="0"/>
          </p:cNvCxnSpPr>
          <p:nvPr/>
        </p:nvCxnSpPr>
        <p:spPr>
          <a:xfrm>
            <a:off x="5491899" y="31132770"/>
            <a:ext cx="0" cy="11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"/>
          <p:cNvCxnSpPr>
            <a:stCxn id="118" idx="2"/>
            <a:endCxn id="119" idx="0"/>
          </p:cNvCxnSpPr>
          <p:nvPr/>
        </p:nvCxnSpPr>
        <p:spPr>
          <a:xfrm>
            <a:off x="5491899" y="33926068"/>
            <a:ext cx="0" cy="103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"/>
          <p:cNvCxnSpPr>
            <a:stCxn id="119" idx="2"/>
            <a:endCxn id="120" idx="0"/>
          </p:cNvCxnSpPr>
          <p:nvPr/>
        </p:nvCxnSpPr>
        <p:spPr>
          <a:xfrm>
            <a:off x="5491899" y="36619541"/>
            <a:ext cx="0" cy="103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"/>
          <p:cNvCxnSpPr>
            <a:stCxn id="120" idx="2"/>
            <a:endCxn id="121" idx="0"/>
          </p:cNvCxnSpPr>
          <p:nvPr/>
        </p:nvCxnSpPr>
        <p:spPr>
          <a:xfrm>
            <a:off x="5491899" y="39313015"/>
            <a:ext cx="0" cy="112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"/>
          <p:cNvPicPr preferRelativeResize="0"/>
          <p:nvPr/>
        </p:nvPicPr>
        <p:blipFill rotWithShape="1">
          <a:blip r:embed="rId11">
            <a:alphaModFix/>
          </a:blip>
          <a:srcRect b="0" l="0" r="0" t="6994"/>
          <a:stretch/>
        </p:blipFill>
        <p:spPr>
          <a:xfrm>
            <a:off x="22696250" y="16424150"/>
            <a:ext cx="9612224" cy="4470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</Properties>
</file>