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lay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dq8hWrRjvWlwIQxEMe7G04An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D0C33A-7B63-42EA-A876-5220B7C55528}">
  <a:tblStyle styleId="{00D0C33A-7B63-42EA-A876-5220B7C555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bold.fntdata"/><Relationship Id="rId10" Type="http://schemas.openxmlformats.org/officeDocument/2006/relationships/slide" Target="slides/slide5.xml"/><Relationship Id="rId21" Type="http://schemas.openxmlformats.org/officeDocument/2006/relationships/font" Target="fonts/Play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99ffd03a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99ffd03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af4598bfa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af4598bf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af4598bfa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af4598bf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af4598bfa_1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af4598bf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af4598bfa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af4598bf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99ffd03a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99ffd03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99ffd03a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99ffd03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99ffd03a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99ffd03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af4598bf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af4598b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af4598bfa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af4598bf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ensus.gov/data/tables/time-series/demo/popest/2010s-counties-total.html" TargetMode="External"/><Relationship Id="rId4" Type="http://schemas.openxmlformats.org/officeDocument/2006/relationships/hyperlink" Target="https://www.eia.gov/state/?sid=VA#tabs-1" TargetMode="External"/><Relationship Id="rId5" Type="http://schemas.openxmlformats.org/officeDocument/2006/relationships/hyperlink" Target="https://www.ncei.noaa.gov/access/monitoring/climate-at-a-glance/county/time-series/VA-195/pcp/12/12/2008-2022?base_prd=true&amp;begbaseyear=1901&amp;endbaseyear=2000" TargetMode="External"/><Relationship Id="rId6" Type="http://schemas.openxmlformats.org/officeDocument/2006/relationships/hyperlink" Target="https://droughtmonitor.unl.edu/DmData/DataTables.aspx" TargetMode="External"/><Relationship Id="rId7" Type="http://schemas.openxmlformats.org/officeDocument/2006/relationships/hyperlink" Target="https://fred.stlouisfed.org/release/tables?eid=268980&amp;rid=175" TargetMode="External"/><Relationship Id="rId8" Type="http://schemas.openxmlformats.org/officeDocument/2006/relationships/hyperlink" Target="https://www.mrlc.gov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99ffd03a1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Meeting Agenda 2-19</a:t>
            </a:r>
            <a:endParaRPr sz="5200"/>
          </a:p>
        </p:txBody>
      </p:sp>
      <p:sp>
        <p:nvSpPr>
          <p:cNvPr id="85" name="Google Shape;85;g2b99ffd03a1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dictionary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Resources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Precipitation</a:t>
            </a:r>
            <a:r>
              <a:rPr lang="en-US"/>
              <a:t>/Temperature resolution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Potential solutions (slide 5)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Land use percentages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Removing CO2 emissions from the model?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Potential models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Are there any models you’re interested in?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Policy data updates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af4598bfa_1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Fauquier</a:t>
            </a:r>
            <a:endParaRPr/>
          </a:p>
        </p:txBody>
      </p:sp>
      <p:pic>
        <p:nvPicPr>
          <p:cNvPr id="145" name="Google Shape;145;g2baf4598bf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70650"/>
            <a:ext cx="5559676" cy="33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baf4598bfa_1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0276" y="1843225"/>
            <a:ext cx="5489324" cy="364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af4598bfa_1_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Hanover</a:t>
            </a:r>
            <a:endParaRPr/>
          </a:p>
        </p:txBody>
      </p:sp>
      <p:pic>
        <p:nvPicPr>
          <p:cNvPr id="152" name="Google Shape;152;g2baf4598bfa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00" y="1700450"/>
            <a:ext cx="5795026" cy="34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baf4598bfa_1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7426" y="1700450"/>
            <a:ext cx="5334975" cy="354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af4598bfa_1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Rockingham</a:t>
            </a:r>
            <a:endParaRPr/>
          </a:p>
        </p:txBody>
      </p:sp>
      <p:pic>
        <p:nvPicPr>
          <p:cNvPr id="159" name="Google Shape;159;g2baf4598bfa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00" y="1864825"/>
            <a:ext cx="6120901" cy="36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baf4598bfa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925" y="1864825"/>
            <a:ext cx="5064000" cy="33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af4598bfa_1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Wise</a:t>
            </a:r>
            <a:endParaRPr/>
          </a:p>
        </p:txBody>
      </p:sp>
      <p:pic>
        <p:nvPicPr>
          <p:cNvPr id="166" name="Google Shape;166;g2baf4598bfa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" y="1616425"/>
            <a:ext cx="6537300" cy="38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baf4598bfa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4500" y="1843225"/>
            <a:ext cx="4895101" cy="324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35" y="1321780"/>
            <a:ext cx="4937280" cy="4579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0220" y="1506225"/>
            <a:ext cx="6329956" cy="457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6912192" y="1321775"/>
            <a:ext cx="397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CO2 Emissions over Time in VA by Type</a:t>
            </a:r>
            <a:endParaRPr/>
          </a:p>
        </p:txBody>
      </p:sp>
      <p:sp>
        <p:nvSpPr>
          <p:cNvPr id="175" name="Google Shape;175;p6"/>
          <p:cNvSpPr txBox="1"/>
          <p:nvPr>
            <p:ph type="title"/>
          </p:nvPr>
        </p:nvSpPr>
        <p:spPr>
          <a:xfrm>
            <a:off x="507725" y="213925"/>
            <a:ext cx="10515600" cy="97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CO2 Emissions in Virginia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2b99ffd03a1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" y="1045225"/>
            <a:ext cx="6004800" cy="570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b99ffd03a1_0_25"/>
          <p:cNvSpPr txBox="1"/>
          <p:nvPr>
            <p:ph type="title"/>
          </p:nvPr>
        </p:nvSpPr>
        <p:spPr>
          <a:xfrm>
            <a:off x="363000" y="62725"/>
            <a:ext cx="10515600" cy="98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b99ffd03a1_0_1"/>
          <p:cNvGraphicFramePr/>
          <p:nvPr/>
        </p:nvGraphicFramePr>
        <p:xfrm>
          <a:off x="476400" y="107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{00D0C33A-7B63-42EA-A876-5220B7C55528}</a:tableStyleId>
              </a:tblPr>
              <a:tblGrid>
                <a:gridCol w="1942300"/>
                <a:gridCol w="5592800"/>
                <a:gridCol w="3257200"/>
              </a:tblGrid>
              <a:tr h="2000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county-data columns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90:0:0"/>
                      </a:ext>
                    </a:extLst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Column Name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Description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Observations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County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County name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90:2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Year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Year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90:3:2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Income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Income per capita in given county (in dollars)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4:2"/>
                      </a:ext>
                    </a:extLst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DSCI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Drought Severity and Coverage Index measures drought level, possible values from 0 to 500. Zero means that none of the area is abnormally dry or in drought, and 500 means that all of the area is in D4, exceptional drought.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5:2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Precip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Average precipitation for given county (inches)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6:2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Temp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Average temperature for given county (Fahrenheit)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90:7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Count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Crop count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8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Percentage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Percentage of land use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9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Crop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Type of crop produced by county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18334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0:2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Coal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CO2 </a:t>
                      </a:r>
                      <a:r>
                        <a:rPr lang="en-US" sz="1000"/>
                        <a:t>emissions</a:t>
                      </a:r>
                      <a:r>
                        <a:rPr lang="en-US" sz="1000"/>
                        <a:t> (in million metric tons) from coal in given sector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cellId="90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18150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1:2"/>
                      </a:ext>
                    </a:extLst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Petroleum Products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CO2 </a:t>
                      </a:r>
                      <a:r>
                        <a:rPr lang="en-US" sz="1000"/>
                        <a:t>emissions</a:t>
                      </a:r>
                      <a:r>
                        <a:rPr lang="en-US" sz="1000"/>
                        <a:t> (in million metric tons) from petroleum products in given sector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18150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2:2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Natural Gas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CO2 </a:t>
                      </a:r>
                      <a:r>
                        <a:rPr lang="en-US" sz="1000"/>
                        <a:t>emissions</a:t>
                      </a:r>
                      <a:r>
                        <a:rPr lang="en-US" sz="1000"/>
                        <a:t> (in million metric tons) from natural gas in given sector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18150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3:2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 CO2 </a:t>
                      </a:r>
                      <a:r>
                        <a:rPr lang="en-US" sz="1000"/>
                        <a:t>emissions</a:t>
                      </a:r>
                      <a:r>
                        <a:rPr lang="en-US" sz="1000"/>
                        <a:t> (in million metric tons) in given sector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18150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4:2"/>
                      </a:ext>
                    </a:extLst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Sector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Sector for CO2 </a:t>
                      </a:r>
                      <a:r>
                        <a:rPr lang="en-US" sz="1000"/>
                        <a:t>emissions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18150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5:2"/>
                      </a:ext>
                    </a:extLst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Population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Resident Population from US Census bureau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18411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0:16:2"/>
                      </a:ext>
                    </a:extLst>
                  </a:tcPr>
                </a:tc>
              </a:tr>
            </a:tbl>
          </a:graphicData>
        </a:graphic>
      </p:graphicFrame>
      <p:sp>
        <p:nvSpPr>
          <p:cNvPr id="91" name="Google Shape;91;g2b99ffd03a1_0_1"/>
          <p:cNvSpPr txBox="1"/>
          <p:nvPr>
            <p:ph idx="4294967295" type="title"/>
          </p:nvPr>
        </p:nvSpPr>
        <p:spPr>
          <a:xfrm>
            <a:off x="287400" y="163800"/>
            <a:ext cx="10515600" cy="79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Dictionary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99ffd03a1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Resources</a:t>
            </a:r>
            <a:endParaRPr/>
          </a:p>
        </p:txBody>
      </p:sp>
      <p:graphicFrame>
        <p:nvGraphicFramePr>
          <p:cNvPr id="97" name="Google Shape;97;g2b99ffd03a1_0_32"/>
          <p:cNvGraphicFramePr/>
          <p:nvPr/>
        </p:nvGraphicFramePr>
        <p:xfrm>
          <a:off x="886800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{00D0C33A-7B63-42EA-A876-5220B7C55528}</a:tableStyleId>
              </a:tblPr>
              <a:tblGrid>
                <a:gridCol w="1826150"/>
                <a:gridCol w="3281600"/>
                <a:gridCol w="5039075"/>
              </a:tblGrid>
              <a:tr h="38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97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Resource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97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Link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  <a:extLst>
                      <a:ext uri="http://customooxmlschemas.google.com/">
                        <go:slidesCustomData xmlns:go="http://customooxmlschemas.google.com/" cellId="97:0:2"/>
                      </a:ext>
                    </a:extLst>
                  </a:tcPr>
                </a:tc>
              </a:tr>
              <a:tr h="70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Population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Census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>
                          <a:solidFill>
                            <a:schemeClr val="hlink"/>
                          </a:solidFill>
                          <a:hlinkClick r:id="rId3"/>
                        </a:rPr>
                        <a:t>https://www.census.gov/data/tables/time-series/demo/popest/2010s-counties-total.html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1:2"/>
                      </a:ext>
                    </a:extLst>
                  </a:tcPr>
                </a:tc>
              </a:tr>
              <a:tr h="38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CO2 Emissions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EIA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>
                          <a:solidFill>
                            <a:schemeClr val="hlink"/>
                          </a:solidFill>
                          <a:hlinkClick r:id="rId4"/>
                        </a:rPr>
                        <a:t>https://www.eia.gov/state/?sid=VA#tabs-1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2:2"/>
                      </a:ext>
                    </a:extLst>
                  </a:tcPr>
                </a:tc>
              </a:tr>
              <a:tr h="102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Precipitation, Temperature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NOAA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>
                          <a:solidFill>
                            <a:schemeClr val="hlink"/>
                          </a:solidFill>
                          <a:hlinkClick r:id="rId5"/>
                        </a:rPr>
                        <a:t>https://www.ncei.noaa.gov/access/monitoring/climate-at-a-glance/county/time-series/VA-195/pcp/12/12/2008-2022?base_prd=true&amp;begbaseyear=1901&amp;endbaseyear=2000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3:2"/>
                      </a:ext>
                    </a:extLst>
                  </a:tcPr>
                </a:tc>
              </a:tr>
              <a:tr h="38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DSCI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Drought Monitor (edu)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>
                          <a:solidFill>
                            <a:schemeClr val="hlink"/>
                          </a:solidFill>
                          <a:hlinkClick r:id="rId6"/>
                        </a:rPr>
                        <a:t>https://droughtmonitor.unl.edu/DmData/DataTables.aspx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4:2"/>
                      </a:ext>
                    </a:extLst>
                  </a:tcPr>
                </a:tc>
              </a:tr>
              <a:tr h="70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Income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Fred, Economic Data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>
                          <a:solidFill>
                            <a:schemeClr val="hlink"/>
                          </a:solidFill>
                          <a:hlinkClick r:id="rId7"/>
                        </a:rPr>
                        <a:t>https://fred.stlouisfed.org/release/tables?eid=268980&amp;rid=175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5:2"/>
                      </a:ext>
                    </a:extLst>
                  </a:tcPr>
                </a:tc>
              </a:tr>
              <a:tr h="38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Crop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MRLC</a:t>
                      </a:r>
                      <a:endParaRPr sz="1000"/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>
                          <a:solidFill>
                            <a:schemeClr val="hlink"/>
                          </a:solidFill>
                          <a:hlinkClick r:id="rId8"/>
                        </a:rPr>
                        <a:t>https://www.mrlc.gov/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97:6:2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800" y="1404908"/>
            <a:ext cx="5950724" cy="432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381" y="1389754"/>
            <a:ext cx="6018109" cy="43592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type="title"/>
          </p:nvPr>
        </p:nvSpPr>
        <p:spPr>
          <a:xfrm>
            <a:off x="838200" y="365125"/>
            <a:ext cx="10515600" cy="85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DSCI &amp; Income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659" y="919384"/>
            <a:ext cx="6101449" cy="442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3755" y="901359"/>
            <a:ext cx="5748294" cy="4460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576525" y="5343525"/>
            <a:ext cx="112644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Temperature: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We used temperature/year to align with the GIS data and streamline our model.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One </a:t>
            </a:r>
            <a:r>
              <a:rPr b="1" lang="en-US" sz="1600">
                <a:solidFill>
                  <a:schemeClr val="dk1"/>
                </a:solidFill>
              </a:rPr>
              <a:t>possible solution</a:t>
            </a:r>
            <a:r>
              <a:rPr lang="en-US" sz="1600">
                <a:solidFill>
                  <a:schemeClr val="dk1"/>
                </a:solidFill>
              </a:rPr>
              <a:t> is to create a column for each month, identifying average temperature to include in our model.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Can be max, min, etc. as well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417000" y="0"/>
            <a:ext cx="10515600" cy="100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Precipitation &amp; Temperature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275" y="125800"/>
            <a:ext cx="8510977" cy="5617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360525" y="5797125"/>
            <a:ext cx="115992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From the ‘Crop’ column we created a new column, ‘land_use’, which categorizes each row into one of these land use types. Converted the count column into a percentage. This is a percentage sum overtime so we could create a separate graph for each year.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af4598bfa_1_0"/>
          <p:cNvSpPr txBox="1"/>
          <p:nvPr>
            <p:ph type="title"/>
          </p:nvPr>
        </p:nvSpPr>
        <p:spPr>
          <a:xfrm>
            <a:off x="838200" y="365125"/>
            <a:ext cx="10515600" cy="10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Land use changes across 6 counties</a:t>
            </a:r>
            <a:endParaRPr/>
          </a:p>
        </p:txBody>
      </p:sp>
      <p:pic>
        <p:nvPicPr>
          <p:cNvPr id="124" name="Google Shape;124;g2baf4598bf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800" y="1508425"/>
            <a:ext cx="7324337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403725" y="5440725"/>
            <a:ext cx="109512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Data filtered to Accomack county, but we have plots for </a:t>
            </a:r>
            <a:r>
              <a:rPr lang="en-US" sz="1600">
                <a:solidFill>
                  <a:schemeClr val="dk1"/>
                </a:solidFill>
              </a:rPr>
              <a:t>all</a:t>
            </a:r>
            <a:r>
              <a:rPr lang="en-US" sz="1600">
                <a:solidFill>
                  <a:schemeClr val="dk1"/>
                </a:solidFill>
              </a:rPr>
              <a:t> 6. Bar plot (left) shows the distribution of land use and the line plot (right) is change in land use percentage over time.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535800" y="3327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Land Use in Accomack County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0" y="1765050"/>
            <a:ext cx="5528176" cy="310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985" y="1810825"/>
            <a:ext cx="5598576" cy="3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af4598bfa_1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Greensville</a:t>
            </a:r>
            <a:endParaRPr/>
          </a:p>
        </p:txBody>
      </p:sp>
      <p:pic>
        <p:nvPicPr>
          <p:cNvPr id="138" name="Google Shape;138;g2baf4598bfa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" y="1584025"/>
            <a:ext cx="6338150" cy="378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baf4598bfa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8550" y="1843225"/>
            <a:ext cx="5051050" cy="335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2024-02-09T20:29:32Z</dcterms:created>
  <dc:creator>Grace Davenport</dc:creator>
</cp:coreProperties>
</file>