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1" d="100"/>
          <a:sy n="91" d="100"/>
        </p:scale>
        <p:origin x="72"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9/1/2024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9/1/2024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Predicting Customer Churn for </a:t>
            </a:r>
            <a:r>
              <a:rPr lang="en-US" b="1" dirty="0" err="1"/>
              <a:t>SyriaTel</a:t>
            </a:r>
            <a:endParaRPr lang="en-US" b="1" dirty="0"/>
          </a:p>
        </p:txBody>
      </p:sp>
      <p:sp>
        <p:nvSpPr>
          <p:cNvPr id="3" name="Subtitle 2"/>
          <p:cNvSpPr>
            <a:spLocks noGrp="1"/>
          </p:cNvSpPr>
          <p:nvPr>
            <p:ph type="subTitle" idx="1"/>
          </p:nvPr>
        </p:nvSpPr>
        <p:spPr/>
        <p:txBody>
          <a:bodyPr/>
          <a:lstStyle/>
          <a:p>
            <a:pPr algn="r"/>
            <a:r>
              <a:rPr lang="en-US" b="1" dirty="0" smtClean="0"/>
              <a:t>Dave </a:t>
            </a:r>
            <a:r>
              <a:rPr lang="en-US" b="1" dirty="0" err="1" smtClean="0"/>
              <a:t>Omondi</a:t>
            </a:r>
            <a:endParaRPr lang="en-US" b="1" dirty="0"/>
          </a:p>
        </p:txBody>
      </p:sp>
    </p:spTree>
    <p:extLst>
      <p:ext uri="{BB962C8B-B14F-4D97-AF65-F5344CB8AC3E}">
        <p14:creationId xmlns:p14="http://schemas.microsoft.com/office/powerpoint/2010/main" val="238200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Evaluation</a:t>
            </a:r>
            <a:endParaRPr lang="en-US" b="1" dirty="0"/>
          </a:p>
        </p:txBody>
      </p:sp>
      <p:pic>
        <p:nvPicPr>
          <p:cNvPr id="4" name="Content Placeholder 3"/>
          <p:cNvPicPr>
            <a:picLocks noGrp="1" noChangeAspect="1"/>
          </p:cNvPicPr>
          <p:nvPr>
            <p:ph idx="1"/>
          </p:nvPr>
        </p:nvPicPr>
        <p:blipFill>
          <a:blip r:embed="rId2"/>
          <a:stretch>
            <a:fillRect/>
          </a:stretch>
        </p:blipFill>
        <p:spPr>
          <a:xfrm>
            <a:off x="959795" y="1945532"/>
            <a:ext cx="8035047" cy="3520231"/>
          </a:xfrm>
          <a:prstGeom prst="rect">
            <a:avLst/>
          </a:prstGeom>
        </p:spPr>
      </p:pic>
      <p:sp>
        <p:nvSpPr>
          <p:cNvPr id="5" name="TextBox 4"/>
          <p:cNvSpPr txBox="1"/>
          <p:nvPr/>
        </p:nvSpPr>
        <p:spPr>
          <a:xfrm>
            <a:off x="9368007" y="2171700"/>
            <a:ext cx="1812317" cy="2585323"/>
          </a:xfrm>
          <a:prstGeom prst="rect">
            <a:avLst/>
          </a:prstGeom>
          <a:noFill/>
        </p:spPr>
        <p:txBody>
          <a:bodyPr wrap="square" rtlCol="0">
            <a:spAutoFit/>
          </a:bodyPr>
          <a:lstStyle/>
          <a:p>
            <a:r>
              <a:rPr lang="en-US" dirty="0" smtClean="0"/>
              <a:t>The decision tree model indicates effective identification while minimizing false negatives</a:t>
            </a:r>
            <a:endParaRPr lang="en-US" dirty="0"/>
          </a:p>
        </p:txBody>
      </p:sp>
    </p:spTree>
    <p:extLst>
      <p:ext uri="{BB962C8B-B14F-4D97-AF65-F5344CB8AC3E}">
        <p14:creationId xmlns:p14="http://schemas.microsoft.com/office/powerpoint/2010/main" val="166940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Evaluation</a:t>
            </a:r>
            <a:endParaRPr lang="en-US" b="1" dirty="0"/>
          </a:p>
        </p:txBody>
      </p:sp>
      <p:pic>
        <p:nvPicPr>
          <p:cNvPr id="4" name="Content Placeholder 3"/>
          <p:cNvPicPr>
            <a:picLocks noGrp="1" noChangeAspect="1"/>
          </p:cNvPicPr>
          <p:nvPr>
            <p:ph idx="1"/>
          </p:nvPr>
        </p:nvPicPr>
        <p:blipFill>
          <a:blip r:embed="rId2"/>
          <a:stretch>
            <a:fillRect/>
          </a:stretch>
        </p:blipFill>
        <p:spPr>
          <a:xfrm>
            <a:off x="741740" y="1803400"/>
            <a:ext cx="6128960" cy="4170047"/>
          </a:xfrm>
          <a:prstGeom prst="rect">
            <a:avLst/>
          </a:prstGeom>
        </p:spPr>
      </p:pic>
      <p:sp>
        <p:nvSpPr>
          <p:cNvPr id="5" name="TextBox 4"/>
          <p:cNvSpPr txBox="1"/>
          <p:nvPr/>
        </p:nvSpPr>
        <p:spPr>
          <a:xfrm>
            <a:off x="7423151" y="2235200"/>
            <a:ext cx="3896198" cy="2585323"/>
          </a:xfrm>
          <a:prstGeom prst="rect">
            <a:avLst/>
          </a:prstGeom>
          <a:noFill/>
        </p:spPr>
        <p:txBody>
          <a:bodyPr wrap="square" rtlCol="0">
            <a:spAutoFit/>
          </a:bodyPr>
          <a:lstStyle/>
          <a:p>
            <a:r>
              <a:rPr lang="en-US" dirty="0" smtClean="0"/>
              <a:t>The </a:t>
            </a:r>
            <a:r>
              <a:rPr lang="en-US" dirty="0"/>
              <a:t>tuned random forest model </a:t>
            </a:r>
            <a:r>
              <a:rPr lang="en-US" dirty="0" smtClean="0"/>
              <a:t>performs </a:t>
            </a:r>
            <a:r>
              <a:rPr lang="en-US" dirty="0"/>
              <a:t>well, the significant overfitting and slightly lower generalization performance makes it less desirable. The tuned logistic regression model is not recommended due to its poor recall and F1-score on the testing data.</a:t>
            </a:r>
          </a:p>
        </p:txBody>
      </p:sp>
    </p:spTree>
    <p:extLst>
      <p:ext uri="{BB962C8B-B14F-4D97-AF65-F5344CB8AC3E}">
        <p14:creationId xmlns:p14="http://schemas.microsoft.com/office/powerpoint/2010/main" val="164891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Importance</a:t>
            </a:r>
            <a:endParaRPr lang="en-US" b="1" dirty="0"/>
          </a:p>
        </p:txBody>
      </p:sp>
      <p:pic>
        <p:nvPicPr>
          <p:cNvPr id="4" name="Content Placeholder 3"/>
          <p:cNvPicPr>
            <a:picLocks noGrp="1" noChangeAspect="1"/>
          </p:cNvPicPr>
          <p:nvPr>
            <p:ph idx="1"/>
          </p:nvPr>
        </p:nvPicPr>
        <p:blipFill>
          <a:blip r:embed="rId2"/>
          <a:stretch>
            <a:fillRect/>
          </a:stretch>
        </p:blipFill>
        <p:spPr>
          <a:xfrm>
            <a:off x="744522" y="1765300"/>
            <a:ext cx="6900877" cy="4053793"/>
          </a:xfrm>
          <a:prstGeom prst="rect">
            <a:avLst/>
          </a:prstGeom>
        </p:spPr>
      </p:pic>
      <p:sp>
        <p:nvSpPr>
          <p:cNvPr id="5" name="TextBox 4"/>
          <p:cNvSpPr txBox="1"/>
          <p:nvPr/>
        </p:nvSpPr>
        <p:spPr>
          <a:xfrm>
            <a:off x="7924800" y="2002559"/>
            <a:ext cx="2975583" cy="3693319"/>
          </a:xfrm>
          <a:prstGeom prst="rect">
            <a:avLst/>
          </a:prstGeom>
          <a:noFill/>
        </p:spPr>
        <p:txBody>
          <a:bodyPr wrap="square" rtlCol="0">
            <a:spAutoFit/>
          </a:bodyPr>
          <a:lstStyle/>
          <a:p>
            <a:r>
              <a:rPr lang="en-US" dirty="0"/>
              <a:t>The Decision Tree model identified the most important features influencing churn, including:</a:t>
            </a:r>
          </a:p>
          <a:p>
            <a:endParaRPr lang="en-US" dirty="0"/>
          </a:p>
          <a:p>
            <a:r>
              <a:rPr lang="en-US" dirty="0" smtClean="0"/>
              <a:t>1. Total </a:t>
            </a:r>
            <a:r>
              <a:rPr lang="en-US" dirty="0"/>
              <a:t>Combined Charge</a:t>
            </a:r>
          </a:p>
          <a:p>
            <a:r>
              <a:rPr lang="en-US" dirty="0" smtClean="0"/>
              <a:t>2. International </a:t>
            </a:r>
            <a:r>
              <a:rPr lang="en-US" dirty="0"/>
              <a:t>Plan (No)</a:t>
            </a:r>
          </a:p>
          <a:p>
            <a:r>
              <a:rPr lang="en-US" dirty="0"/>
              <a:t>High Customer Service Calls</a:t>
            </a:r>
          </a:p>
          <a:p>
            <a:r>
              <a:rPr lang="en-US" dirty="0" smtClean="0"/>
              <a:t>3. Total </a:t>
            </a:r>
            <a:r>
              <a:rPr lang="en-US" dirty="0"/>
              <a:t>Combined Usage</a:t>
            </a:r>
          </a:p>
        </p:txBody>
      </p:sp>
    </p:spTree>
    <p:extLst>
      <p:ext uri="{BB962C8B-B14F-4D97-AF65-F5344CB8AC3E}">
        <p14:creationId xmlns:p14="http://schemas.microsoft.com/office/powerpoint/2010/main" val="943203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Findings</a:t>
            </a:r>
            <a:endParaRPr lang="en-US" b="1" dirty="0"/>
          </a:p>
        </p:txBody>
      </p:sp>
      <p:sp>
        <p:nvSpPr>
          <p:cNvPr id="3" name="Content Placeholder 2"/>
          <p:cNvSpPr>
            <a:spLocks noGrp="1"/>
          </p:cNvSpPr>
          <p:nvPr>
            <p:ph idx="1"/>
          </p:nvPr>
        </p:nvSpPr>
        <p:spPr>
          <a:xfrm>
            <a:off x="1130270" y="1809750"/>
            <a:ext cx="9603275" cy="3656595"/>
          </a:xfrm>
        </p:spPr>
        <p:txBody>
          <a:bodyPr/>
          <a:lstStyle/>
          <a:p>
            <a:pPr marL="0" indent="0">
              <a:buNone/>
            </a:pPr>
            <a:r>
              <a:rPr lang="en-US" dirty="0"/>
              <a:t>1. Total Combined Charge is the most critical factor in predicting customer churn.</a:t>
            </a:r>
          </a:p>
          <a:p>
            <a:pPr marL="0" indent="0">
              <a:buNone/>
            </a:pPr>
            <a:r>
              <a:rPr lang="en-US" dirty="0"/>
              <a:t>2. Customers without an international plan are more likely to churn.</a:t>
            </a:r>
          </a:p>
          <a:p>
            <a:pPr marL="0" indent="0">
              <a:buNone/>
            </a:pPr>
            <a:r>
              <a:rPr lang="en-US" dirty="0"/>
              <a:t>3. High customer service call frequency is a strong indicator of potential churn.</a:t>
            </a:r>
          </a:p>
          <a:p>
            <a:pPr marL="0" indent="0">
              <a:buNone/>
            </a:pPr>
            <a:endParaRPr lang="en-US" dirty="0"/>
          </a:p>
        </p:txBody>
      </p:sp>
    </p:spTree>
    <p:extLst>
      <p:ext uri="{BB962C8B-B14F-4D97-AF65-F5344CB8AC3E}">
        <p14:creationId xmlns:p14="http://schemas.microsoft.com/office/powerpoint/2010/main" val="291863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a:t>
            </a:r>
            <a:endParaRPr lang="en-US" b="1" dirty="0"/>
          </a:p>
        </p:txBody>
      </p:sp>
      <p:sp>
        <p:nvSpPr>
          <p:cNvPr id="3" name="Content Placeholder 2"/>
          <p:cNvSpPr>
            <a:spLocks noGrp="1"/>
          </p:cNvSpPr>
          <p:nvPr>
            <p:ph idx="1"/>
          </p:nvPr>
        </p:nvSpPr>
        <p:spPr>
          <a:xfrm>
            <a:off x="1130270" y="2002559"/>
            <a:ext cx="9603275" cy="3463786"/>
          </a:xfrm>
        </p:spPr>
        <p:txBody>
          <a:bodyPr/>
          <a:lstStyle/>
          <a:p>
            <a:r>
              <a:rPr lang="en-US" b="1" dirty="0" smtClean="0"/>
              <a:t>Target </a:t>
            </a:r>
            <a:r>
              <a:rPr lang="en-US" b="1" dirty="0"/>
              <a:t>High-Value Customers</a:t>
            </a:r>
            <a:r>
              <a:rPr lang="en-US" dirty="0"/>
              <a:t>: Focus on customers with high total charges, offering discounts or personalized plans to increase retention.</a:t>
            </a:r>
          </a:p>
          <a:p>
            <a:r>
              <a:rPr lang="en-US" b="1" dirty="0"/>
              <a:t>Improve Customer Service</a:t>
            </a:r>
            <a:r>
              <a:rPr lang="en-US" dirty="0"/>
              <a:t>: Enhance customer service efficiency to reduce churn.</a:t>
            </a:r>
          </a:p>
          <a:p>
            <a:r>
              <a:rPr lang="en-US" b="1" dirty="0"/>
              <a:t>Reassess International Plans</a:t>
            </a:r>
            <a:r>
              <a:rPr lang="en-US" dirty="0"/>
              <a:t>: Ensure international plans meet customer needs and are competitively priced.</a:t>
            </a:r>
          </a:p>
          <a:p>
            <a:endParaRPr lang="en-US" dirty="0"/>
          </a:p>
        </p:txBody>
      </p:sp>
    </p:spTree>
    <p:extLst>
      <p:ext uri="{BB962C8B-B14F-4D97-AF65-F5344CB8AC3E}">
        <p14:creationId xmlns:p14="http://schemas.microsoft.com/office/powerpoint/2010/main" val="4213213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Work</a:t>
            </a:r>
            <a:endParaRPr lang="en-US" b="1" dirty="0"/>
          </a:p>
        </p:txBody>
      </p:sp>
      <p:sp>
        <p:nvSpPr>
          <p:cNvPr id="3" name="Content Placeholder 2"/>
          <p:cNvSpPr>
            <a:spLocks noGrp="1"/>
          </p:cNvSpPr>
          <p:nvPr>
            <p:ph idx="1"/>
          </p:nvPr>
        </p:nvSpPr>
        <p:spPr/>
        <p:txBody>
          <a:bodyPr>
            <a:normAutofit lnSpcReduction="10000"/>
          </a:bodyPr>
          <a:lstStyle/>
          <a:p>
            <a:r>
              <a:rPr lang="en-US" b="1" dirty="0"/>
              <a:t>In-Depth Analysis of Churn Causes</a:t>
            </a:r>
            <a:r>
              <a:rPr lang="en-US" dirty="0"/>
              <a:t>: Conducting a more detailed examination of the factors leading to customer churn could be valuable. This might include gathering insights through surveys or interviews with customers who have left to better understand their reasons for discontinuing the service.</a:t>
            </a:r>
          </a:p>
          <a:p>
            <a:r>
              <a:rPr lang="en-US" b="1" dirty="0"/>
              <a:t>Early Churn Prediction</a:t>
            </a:r>
            <a:r>
              <a:rPr lang="en-US" dirty="0"/>
              <a:t>: Beyond predicting which customers are likely to churn, it would be advantageous to forecast when they are most likely to leave. This would enable </a:t>
            </a:r>
            <a:r>
              <a:rPr lang="en-US" dirty="0" err="1"/>
              <a:t>SyriaTel</a:t>
            </a:r>
            <a:r>
              <a:rPr lang="en-US" dirty="0"/>
              <a:t> to proactively deploy retention strategies well before customers reach the point of churning.</a:t>
            </a:r>
          </a:p>
          <a:p>
            <a:endParaRPr lang="en-US" dirty="0"/>
          </a:p>
        </p:txBody>
      </p:sp>
    </p:spTree>
    <p:extLst>
      <p:ext uri="{BB962C8B-B14F-4D97-AF65-F5344CB8AC3E}">
        <p14:creationId xmlns:p14="http://schemas.microsoft.com/office/powerpoint/2010/main" val="261613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21820" y="1416971"/>
            <a:ext cx="7943656" cy="3846064"/>
          </a:xfrm>
        </p:spPr>
        <p:txBody>
          <a:bodyPr anchor="ctr"/>
          <a:lstStyle/>
          <a:p>
            <a:pPr algn="ctr"/>
            <a:r>
              <a:rPr lang="en-US" b="1" dirty="0" smtClean="0"/>
              <a:t>Thank you</a:t>
            </a:r>
            <a:endParaRPr lang="en-US" b="1" dirty="0"/>
          </a:p>
        </p:txBody>
      </p:sp>
    </p:spTree>
    <p:extLst>
      <p:ext uri="{BB962C8B-B14F-4D97-AF65-F5344CB8AC3E}">
        <p14:creationId xmlns:p14="http://schemas.microsoft.com/office/powerpoint/2010/main" val="73174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4000"/>
                <a:satMod val="80000"/>
                <a:lumMod val="106000"/>
              </a:schemeClr>
            </a:gs>
            <a:gs pos="100000">
              <a:schemeClr val="bg1">
                <a:shade val="80000"/>
                <a:lumMod val="108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Problem</a:t>
            </a:r>
            <a:endParaRPr lang="en-US" b="1" dirty="0"/>
          </a:p>
        </p:txBody>
      </p:sp>
      <p:sp>
        <p:nvSpPr>
          <p:cNvPr id="3" name="Content Placeholder 2"/>
          <p:cNvSpPr>
            <a:spLocks noGrp="1"/>
          </p:cNvSpPr>
          <p:nvPr>
            <p:ph idx="1"/>
          </p:nvPr>
        </p:nvSpPr>
        <p:spPr/>
        <p:txBody>
          <a:bodyPr/>
          <a:lstStyle/>
          <a:p>
            <a:pPr marL="0" indent="0">
              <a:buNone/>
            </a:pPr>
            <a:r>
              <a:rPr lang="en-US" dirty="0" err="1"/>
              <a:t>SyriaTel</a:t>
            </a:r>
            <a:r>
              <a:rPr lang="en-US" dirty="0"/>
              <a:t> has been experiencing a high churn rate leading to significant losses. This project aims to create a predictive model that accurately identifies customers at risk of churning. The objective is to decrease customer attrition, retain a higher number of customers, and ultimately reduce financial losses while improving overall retention rates and business strategies.</a:t>
            </a:r>
          </a:p>
          <a:p>
            <a:endParaRPr lang="en-US" dirty="0"/>
          </a:p>
        </p:txBody>
      </p:sp>
    </p:spTree>
    <p:extLst>
      <p:ext uri="{BB962C8B-B14F-4D97-AF65-F5344CB8AC3E}">
        <p14:creationId xmlns:p14="http://schemas.microsoft.com/office/powerpoint/2010/main" val="2087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lstStyle/>
          <a:p>
            <a:r>
              <a:rPr lang="en-US" dirty="0"/>
              <a:t>1. Identify Key Predictors of Customer Churn</a:t>
            </a:r>
          </a:p>
          <a:p>
            <a:r>
              <a:rPr lang="en-US" dirty="0"/>
              <a:t>2. Develop and Evaluate Predictive Models</a:t>
            </a:r>
          </a:p>
          <a:p>
            <a:r>
              <a:rPr lang="en-US" dirty="0"/>
              <a:t>3. Provide Actionable Insights for Customer Retention</a:t>
            </a:r>
          </a:p>
          <a:p>
            <a:endParaRPr lang="en-US" dirty="0"/>
          </a:p>
        </p:txBody>
      </p:sp>
    </p:spTree>
    <p:extLst>
      <p:ext uri="{BB962C8B-B14F-4D97-AF65-F5344CB8AC3E}">
        <p14:creationId xmlns:p14="http://schemas.microsoft.com/office/powerpoint/2010/main" val="13969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Understanding</a:t>
            </a:r>
            <a:endParaRPr lang="en-US" b="1" dirty="0"/>
          </a:p>
        </p:txBody>
      </p:sp>
      <p:sp>
        <p:nvSpPr>
          <p:cNvPr id="3" name="Content Placeholder 2"/>
          <p:cNvSpPr>
            <a:spLocks noGrp="1"/>
          </p:cNvSpPr>
          <p:nvPr>
            <p:ph idx="1"/>
          </p:nvPr>
        </p:nvSpPr>
        <p:spPr/>
        <p:txBody>
          <a:bodyPr/>
          <a:lstStyle/>
          <a:p>
            <a:pPr marL="0" indent="0">
              <a:buNone/>
            </a:pPr>
            <a:r>
              <a:rPr lang="en-US" dirty="0"/>
              <a:t>The dataset contains information on 3,333 customers from </a:t>
            </a:r>
            <a:r>
              <a:rPr lang="en-US" dirty="0" err="1"/>
              <a:t>SyriaTel</a:t>
            </a:r>
            <a:r>
              <a:rPr lang="en-US" dirty="0"/>
              <a:t>, with 21 features including demographic data, service usage, and customer interaction metrics. The target variable is churn, indicating whether a customer has left the company.</a:t>
            </a:r>
          </a:p>
          <a:p>
            <a:endParaRPr lang="en-US" dirty="0"/>
          </a:p>
        </p:txBody>
      </p:sp>
    </p:spTree>
    <p:extLst>
      <p:ext uri="{BB962C8B-B14F-4D97-AF65-F5344CB8AC3E}">
        <p14:creationId xmlns:p14="http://schemas.microsoft.com/office/powerpoint/2010/main" val="225826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988" y="1758950"/>
            <a:ext cx="4680412" cy="3294063"/>
          </a:xfrm>
        </p:spPr>
      </p:pic>
      <p:sp>
        <p:nvSpPr>
          <p:cNvPr id="5" name="TextBox 4"/>
          <p:cNvSpPr txBox="1"/>
          <p:nvPr/>
        </p:nvSpPr>
        <p:spPr>
          <a:xfrm>
            <a:off x="6280150" y="2190750"/>
            <a:ext cx="4381365" cy="1200329"/>
          </a:xfrm>
          <a:prstGeom prst="rect">
            <a:avLst/>
          </a:prstGeom>
          <a:noFill/>
        </p:spPr>
        <p:txBody>
          <a:bodyPr wrap="square" rtlCol="0">
            <a:spAutoFit/>
          </a:bodyPr>
          <a:lstStyle/>
          <a:p>
            <a:r>
              <a:rPr lang="en-US" dirty="0"/>
              <a:t>We observed a class imbalance in the churn data, with significantly more customers not churning compared to those who did.</a:t>
            </a:r>
          </a:p>
        </p:txBody>
      </p:sp>
    </p:spTree>
    <p:extLst>
      <p:ext uri="{BB962C8B-B14F-4D97-AF65-F5344CB8AC3E}">
        <p14:creationId xmlns:p14="http://schemas.microsoft.com/office/powerpoint/2010/main" val="224159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5" name="TextBox 4"/>
          <p:cNvSpPr txBox="1"/>
          <p:nvPr/>
        </p:nvSpPr>
        <p:spPr>
          <a:xfrm>
            <a:off x="1307048" y="4390623"/>
            <a:ext cx="9576770" cy="923330"/>
          </a:xfrm>
          <a:prstGeom prst="rect">
            <a:avLst/>
          </a:prstGeom>
          <a:noFill/>
        </p:spPr>
        <p:txBody>
          <a:bodyPr wrap="square" rtlCol="0">
            <a:spAutoFit/>
          </a:bodyPr>
          <a:lstStyle/>
          <a:p>
            <a:r>
              <a:rPr lang="en-US" dirty="0"/>
              <a:t>The analysis revealed that the frequency of customer service calls and the subscription status to international plans were significant factors influencing customer churn.</a:t>
            </a:r>
          </a:p>
        </p:txBody>
      </p:sp>
      <p:pic>
        <p:nvPicPr>
          <p:cNvPr id="8" name="Content Placeholder 7"/>
          <p:cNvPicPr>
            <a:picLocks noGrp="1" noChangeAspect="1"/>
          </p:cNvPicPr>
          <p:nvPr>
            <p:ph idx="1"/>
          </p:nvPr>
        </p:nvPicPr>
        <p:blipFill>
          <a:blip r:embed="rId2"/>
          <a:stretch>
            <a:fillRect/>
          </a:stretch>
        </p:blipFill>
        <p:spPr>
          <a:xfrm>
            <a:off x="634680" y="1419825"/>
            <a:ext cx="5460753" cy="2754305"/>
          </a:xfrm>
          <a:prstGeom prst="rect">
            <a:avLst/>
          </a:prstGeom>
        </p:spPr>
      </p:pic>
      <p:pic>
        <p:nvPicPr>
          <p:cNvPr id="9" name="Picture 8"/>
          <p:cNvPicPr>
            <a:picLocks noChangeAspect="1"/>
          </p:cNvPicPr>
          <p:nvPr/>
        </p:nvPicPr>
        <p:blipFill>
          <a:blip r:embed="rId3"/>
          <a:stretch>
            <a:fillRect/>
          </a:stretch>
        </p:blipFill>
        <p:spPr>
          <a:xfrm>
            <a:off x="6095433" y="1419825"/>
            <a:ext cx="5829300" cy="2754305"/>
          </a:xfrm>
          <a:prstGeom prst="rect">
            <a:avLst/>
          </a:prstGeom>
        </p:spPr>
      </p:pic>
    </p:spTree>
    <p:extLst>
      <p:ext uri="{BB962C8B-B14F-4D97-AF65-F5344CB8AC3E}">
        <p14:creationId xmlns:p14="http://schemas.microsoft.com/office/powerpoint/2010/main" val="350338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Engineering</a:t>
            </a:r>
          </a:p>
        </p:txBody>
      </p:sp>
      <p:sp>
        <p:nvSpPr>
          <p:cNvPr id="3" name="Content Placeholder 2"/>
          <p:cNvSpPr>
            <a:spLocks noGrp="1"/>
          </p:cNvSpPr>
          <p:nvPr>
            <p:ph idx="1"/>
          </p:nvPr>
        </p:nvSpPr>
        <p:spPr/>
        <p:txBody>
          <a:bodyPr>
            <a:normAutofit/>
          </a:bodyPr>
          <a:lstStyle/>
          <a:p>
            <a:pPr marL="0" indent="0">
              <a:buNone/>
            </a:pPr>
            <a:r>
              <a:rPr lang="en-US" dirty="0"/>
              <a:t>Feature engineering involved creating combined features, ratios, and flags to enhance the predictive power of the model. Redundant features were </a:t>
            </a:r>
            <a:r>
              <a:rPr lang="en-US" dirty="0" smtClean="0"/>
              <a:t>dropped </a:t>
            </a:r>
            <a:r>
              <a:rPr lang="en-US" dirty="0"/>
              <a:t>to simplify the model</a:t>
            </a:r>
            <a:r>
              <a:rPr lang="en-US" dirty="0" smtClean="0"/>
              <a:t>.</a:t>
            </a:r>
          </a:p>
        </p:txBody>
      </p:sp>
    </p:spTree>
    <p:extLst>
      <p:ext uri="{BB962C8B-B14F-4D97-AF65-F5344CB8AC3E}">
        <p14:creationId xmlns:p14="http://schemas.microsoft.com/office/powerpoint/2010/main" val="220722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a:t>
            </a:r>
            <a:endParaRPr lang="en-US" b="1" dirty="0"/>
          </a:p>
        </p:txBody>
      </p:sp>
      <p:sp>
        <p:nvSpPr>
          <p:cNvPr id="3" name="Content Placeholder 2"/>
          <p:cNvSpPr>
            <a:spLocks noGrp="1"/>
          </p:cNvSpPr>
          <p:nvPr>
            <p:ph idx="1"/>
          </p:nvPr>
        </p:nvSpPr>
        <p:spPr/>
        <p:txBody>
          <a:bodyPr/>
          <a:lstStyle/>
          <a:p>
            <a:pPr marL="0" indent="0">
              <a:buNone/>
            </a:pPr>
            <a:r>
              <a:rPr lang="en-US" dirty="0"/>
              <a:t>Three models were developed: Logistic Regression, Decision Trees, and Random Forests. </a:t>
            </a:r>
            <a:r>
              <a:rPr lang="en-US" dirty="0" smtClean="0"/>
              <a:t>The models were optimized with </a:t>
            </a:r>
            <a:r>
              <a:rPr lang="en-US" dirty="0" err="1" smtClean="0"/>
              <a:t>hyperparameter</a:t>
            </a:r>
            <a:r>
              <a:rPr lang="en-US" dirty="0" smtClean="0"/>
              <a:t> tuning. Each </a:t>
            </a:r>
            <a:r>
              <a:rPr lang="en-US" dirty="0"/>
              <a:t>model was evaluated using metrics such as precision, recall, accuracy, and F1-score.</a:t>
            </a:r>
            <a:endParaRPr lang="en-US" dirty="0"/>
          </a:p>
        </p:txBody>
      </p:sp>
    </p:spTree>
    <p:extLst>
      <p:ext uri="{BB962C8B-B14F-4D97-AF65-F5344CB8AC3E}">
        <p14:creationId xmlns:p14="http://schemas.microsoft.com/office/powerpoint/2010/main" val="11134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Evaluation</a:t>
            </a:r>
            <a:endParaRPr lang="en-US" b="1" dirty="0"/>
          </a:p>
        </p:txBody>
      </p:sp>
      <p:pic>
        <p:nvPicPr>
          <p:cNvPr id="4" name="Content Placeholder 3"/>
          <p:cNvPicPr>
            <a:picLocks noGrp="1" noChangeAspect="1"/>
          </p:cNvPicPr>
          <p:nvPr>
            <p:ph idx="1"/>
          </p:nvPr>
        </p:nvPicPr>
        <p:blipFill>
          <a:blip r:embed="rId2"/>
          <a:stretch>
            <a:fillRect/>
          </a:stretch>
        </p:blipFill>
        <p:spPr>
          <a:xfrm>
            <a:off x="1003945" y="1795159"/>
            <a:ext cx="6525263" cy="4189036"/>
          </a:xfrm>
          <a:prstGeom prst="rect">
            <a:avLst/>
          </a:prstGeom>
        </p:spPr>
      </p:pic>
      <p:sp>
        <p:nvSpPr>
          <p:cNvPr id="5" name="TextBox 4"/>
          <p:cNvSpPr txBox="1"/>
          <p:nvPr/>
        </p:nvSpPr>
        <p:spPr>
          <a:xfrm>
            <a:off x="7580146" y="1953908"/>
            <a:ext cx="3943888" cy="2031325"/>
          </a:xfrm>
          <a:prstGeom prst="rect">
            <a:avLst/>
          </a:prstGeom>
          <a:noFill/>
        </p:spPr>
        <p:txBody>
          <a:bodyPr wrap="square" rtlCol="0">
            <a:spAutoFit/>
          </a:bodyPr>
          <a:lstStyle/>
          <a:p>
            <a:r>
              <a:rPr lang="en-US" dirty="0"/>
              <a:t>The tuned decision tree model offers a good balance between precision, recall, accuracy, and F1-score on the testing set, indicating that it generalizes better to new data compared to the other two models. </a:t>
            </a:r>
          </a:p>
        </p:txBody>
      </p:sp>
    </p:spTree>
    <p:extLst>
      <p:ext uri="{BB962C8B-B14F-4D97-AF65-F5344CB8AC3E}">
        <p14:creationId xmlns:p14="http://schemas.microsoft.com/office/powerpoint/2010/main" val="26798842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91</TotalTime>
  <Words>580</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Gallery</vt:lpstr>
      <vt:lpstr>Predicting Customer Churn for SyriaTel</vt:lpstr>
      <vt:lpstr>Business Problem</vt:lpstr>
      <vt:lpstr>Objectives</vt:lpstr>
      <vt:lpstr>Data Understanding</vt:lpstr>
      <vt:lpstr>Exploratory Data Analysis</vt:lpstr>
      <vt:lpstr>Exploratory Data Analysis</vt:lpstr>
      <vt:lpstr>Feature Engineering</vt:lpstr>
      <vt:lpstr>Modeling</vt:lpstr>
      <vt:lpstr>Model Evaluation</vt:lpstr>
      <vt:lpstr>Model Evaluation</vt:lpstr>
      <vt:lpstr>Model Evaluation</vt:lpstr>
      <vt:lpstr>Feature Importance</vt:lpstr>
      <vt:lpstr>Key Findings</vt:lpstr>
      <vt:lpstr>Recommendation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for SyriaTel</dc:title>
  <dc:creator>Mzii 🎮</dc:creator>
  <cp:lastModifiedBy>Mzii 🎮</cp:lastModifiedBy>
  <cp:revision>10</cp:revision>
  <dcterms:created xsi:type="dcterms:W3CDTF">2024-09-01T05:02:44Z</dcterms:created>
  <dcterms:modified xsi:type="dcterms:W3CDTF">2024-09-01T06:33:49Z</dcterms:modified>
</cp:coreProperties>
</file>