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2" r:id="rId3"/>
    <p:sldId id="259" r:id="rId4"/>
    <p:sldId id="258" r:id="rId5"/>
    <p:sldId id="263" r:id="rId6"/>
    <p:sldId id="271" r:id="rId7"/>
    <p:sldId id="260" r:id="rId8"/>
    <p:sldId id="264" r:id="rId9"/>
    <p:sldId id="265" r:id="rId10"/>
    <p:sldId id="270" r:id="rId11"/>
    <p:sldId id="267" r:id="rId12"/>
    <p:sldId id="272"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540"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355090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3628037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829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276651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378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405556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183913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278536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79586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11"/>
          </p:nvPr>
        </p:nvSpPr>
        <p:spPr/>
        <p:txBody>
          <a:bodyPr/>
          <a:lstStyle/>
          <a:p>
            <a:pPr>
              <a:defRPr/>
            </a:pPr>
            <a:endParaRPr lang="fr-FR"/>
          </a:p>
        </p:txBody>
      </p:sp>
      <p:sp>
        <p:nvSpPr>
          <p:cNvPr id="6" name="Slide Number Placeholder 5"/>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82821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348405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8" name="Footer Placeholder 7"/>
          <p:cNvSpPr>
            <a:spLocks noGrp="1"/>
          </p:cNvSpPr>
          <p:nvPr>
            <p:ph type="ftr" sz="quarter" idx="11"/>
          </p:nvPr>
        </p:nvSpPr>
        <p:spPr/>
        <p:txBody>
          <a:bodyPr/>
          <a:lstStyle/>
          <a:p>
            <a:pPr>
              <a:defRPr/>
            </a:pPr>
            <a:endParaRPr lang="fr-FR"/>
          </a:p>
        </p:txBody>
      </p:sp>
      <p:sp>
        <p:nvSpPr>
          <p:cNvPr id="9" name="Slide Number Placeholder 8"/>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369686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4" name="Footer Placeholder 3"/>
          <p:cNvSpPr>
            <a:spLocks noGrp="1"/>
          </p:cNvSpPr>
          <p:nvPr>
            <p:ph type="ftr" sz="quarter" idx="11"/>
          </p:nvPr>
        </p:nvSpPr>
        <p:spPr/>
        <p:txBody>
          <a:bodyPr/>
          <a:lstStyle/>
          <a:p>
            <a:pPr>
              <a:defRPr/>
            </a:pPr>
            <a:endParaRPr lang="fr-FR"/>
          </a:p>
        </p:txBody>
      </p:sp>
      <p:sp>
        <p:nvSpPr>
          <p:cNvPr id="5" name="Slide Number Placeholder 4"/>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101204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3" name="Footer Placeholder 2"/>
          <p:cNvSpPr>
            <a:spLocks noGrp="1"/>
          </p:cNvSpPr>
          <p:nvPr>
            <p:ph type="ftr" sz="quarter" idx="11"/>
          </p:nvPr>
        </p:nvSpPr>
        <p:spPr/>
        <p:txBody>
          <a:bodyPr/>
          <a:lstStyle/>
          <a:p>
            <a:pPr>
              <a:defRPr/>
            </a:pPr>
            <a:endParaRPr lang="fr-FR"/>
          </a:p>
        </p:txBody>
      </p:sp>
      <p:sp>
        <p:nvSpPr>
          <p:cNvPr id="4" name="Slide Number Placeholder 3"/>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249509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255853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F4B0F48E-9D9E-41A7-9684-A2A1E725C1FA}" type="datetimeFigureOut">
              <a:rPr lang="fr-FR" smtClean="0"/>
              <a:pPr>
                <a:defRPr/>
              </a:pPr>
              <a:t>02/06/2024</a:t>
            </a:fld>
            <a:endParaRPr lang="fr-FR"/>
          </a:p>
        </p:txBody>
      </p:sp>
      <p:sp>
        <p:nvSpPr>
          <p:cNvPr id="6" name="Footer Placeholder 5"/>
          <p:cNvSpPr>
            <a:spLocks noGrp="1"/>
          </p:cNvSpPr>
          <p:nvPr>
            <p:ph type="ftr" sz="quarter" idx="11"/>
          </p:nvPr>
        </p:nvSpPr>
        <p:spPr/>
        <p:txBody>
          <a:bodyPr/>
          <a:lstStyle/>
          <a:p>
            <a:pPr>
              <a:defRPr/>
            </a:pPr>
            <a:endParaRPr lang="fr-FR"/>
          </a:p>
        </p:txBody>
      </p:sp>
      <p:sp>
        <p:nvSpPr>
          <p:cNvPr id="7" name="Slide Number Placeholder 6"/>
          <p:cNvSpPr>
            <a:spLocks noGrp="1"/>
          </p:cNvSpPr>
          <p:nvPr>
            <p:ph type="sldNum" sz="quarter" idx="12"/>
          </p:nvPr>
        </p:nvSpPr>
        <p:spPr/>
        <p:txBody>
          <a:body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199897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4B0F48E-9D9E-41A7-9684-A2A1E725C1FA}" type="datetimeFigureOut">
              <a:rPr lang="fr-FR" smtClean="0"/>
              <a:pPr>
                <a:defRPr/>
              </a:pPr>
              <a:t>02/06/2024</a:t>
            </a:fld>
            <a:endParaRPr lang="fr-F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fr-F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0BCE1392-C0C0-4F51-BD8A-4C5EFCD059CD}" type="slidenum">
              <a:rPr lang="fr-FR" smtClean="0"/>
              <a:pPr>
                <a:defRPr/>
              </a:pPr>
              <a:t>‹#›</a:t>
            </a:fld>
            <a:endParaRPr lang="fr-FR"/>
          </a:p>
        </p:txBody>
      </p:sp>
    </p:spTree>
    <p:extLst>
      <p:ext uri="{BB962C8B-B14F-4D97-AF65-F5344CB8AC3E}">
        <p14:creationId xmlns:p14="http://schemas.microsoft.com/office/powerpoint/2010/main" val="389905908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429000"/>
            <a:ext cx="7772400" cy="1470025"/>
          </a:xfrm>
        </p:spPr>
        <p:txBody>
          <a:bodyPr>
            <a:normAutofit fontScale="90000"/>
          </a:bodyPr>
          <a:lstStyle/>
          <a:p>
            <a:r>
              <a:rPr lang="en-US" altLang="en-US" sz="3600" dirty="0">
                <a:solidFill>
                  <a:schemeClr val="bg1"/>
                </a:solidFill>
                <a:latin typeface="Georgia" pitchFamily="18" charset="0"/>
              </a:rPr>
              <a:t/>
            </a:r>
            <a:br>
              <a:rPr lang="en-US" altLang="en-US" sz="3600" dirty="0">
                <a:solidFill>
                  <a:schemeClr val="bg1"/>
                </a:solidFill>
                <a:latin typeface="Georgia" pitchFamily="18" charset="0"/>
              </a:rPr>
            </a:br>
            <a:r>
              <a:rPr lang="en-US" altLang="en-US" sz="3600" dirty="0">
                <a:solidFill>
                  <a:schemeClr val="bg1"/>
                </a:solidFill>
                <a:latin typeface="Georgia" pitchFamily="18" charset="0"/>
              </a:rPr>
              <a:t/>
            </a:r>
            <a:br>
              <a:rPr lang="en-US" altLang="en-US" sz="3600" dirty="0">
                <a:solidFill>
                  <a:schemeClr val="bg1"/>
                </a:solidFill>
                <a:latin typeface="Georgia" pitchFamily="18" charset="0"/>
              </a:rPr>
            </a:br>
            <a:r>
              <a:rPr lang="en-US" altLang="en-US" sz="3600" dirty="0">
                <a:solidFill>
                  <a:schemeClr val="bg1"/>
                </a:solidFill>
                <a:latin typeface="Georgia" pitchFamily="18" charset="0"/>
              </a:rPr>
              <a:t> Exploratory Data Analysis for Microsoft's New Movie Studio</a:t>
            </a:r>
            <a:br>
              <a:rPr lang="en-US" altLang="en-US" sz="3600" dirty="0">
                <a:solidFill>
                  <a:schemeClr val="bg1"/>
                </a:solidFill>
                <a:latin typeface="Georgia" pitchFamily="18" charset="0"/>
              </a:rPr>
            </a:br>
            <a:endParaRPr lang="en-US" altLang="en-US" sz="3600" dirty="0" smtClean="0">
              <a:solidFill>
                <a:schemeClr val="bg1"/>
              </a:solidFill>
              <a:latin typeface="Georgia" pitchFamily="18" charset="0"/>
            </a:endParaRPr>
          </a:p>
        </p:txBody>
      </p:sp>
      <p:sp>
        <p:nvSpPr>
          <p:cNvPr id="2051" name="Sous-titre 2"/>
          <p:cNvSpPr>
            <a:spLocks noGrp="1"/>
          </p:cNvSpPr>
          <p:nvPr>
            <p:ph type="subTitle" idx="1"/>
          </p:nvPr>
        </p:nvSpPr>
        <p:spPr>
          <a:xfrm>
            <a:off x="1371600" y="5157191"/>
            <a:ext cx="6400800" cy="1037233"/>
          </a:xfrm>
        </p:spPr>
        <p:txBody>
          <a:bodyPr/>
          <a:lstStyle/>
          <a:p>
            <a:r>
              <a:rPr lang="en-US" altLang="en-US" sz="2400" dirty="0" smtClean="0">
                <a:solidFill>
                  <a:schemeClr val="bg1"/>
                </a:solidFill>
                <a:latin typeface="Georgia" pitchFamily="18" charset="0"/>
              </a:rPr>
              <a:t>Dave </a:t>
            </a:r>
            <a:r>
              <a:rPr lang="en-US" altLang="en-US" sz="2400" dirty="0" err="1" smtClean="0">
                <a:solidFill>
                  <a:schemeClr val="bg1"/>
                </a:solidFill>
                <a:latin typeface="Georgia" pitchFamily="18" charset="0"/>
              </a:rPr>
              <a:t>Omondi</a:t>
            </a:r>
            <a:endParaRPr lang="en-US" altLang="en-US" sz="2400" dirty="0" smtClean="0">
              <a:solidFill>
                <a:schemeClr val="bg1"/>
              </a:solidFill>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1907704" y="188640"/>
            <a:ext cx="5049608" cy="1440160"/>
          </a:xfrm>
        </p:spPr>
        <p:txBody>
          <a:bodyPr>
            <a:normAutofit fontScale="90000"/>
          </a:bodyPr>
          <a:lstStyle/>
          <a:p>
            <a:r>
              <a:rPr lang="en-US" altLang="en-US" dirty="0" smtClean="0">
                <a:solidFill>
                  <a:srgbClr val="92D050"/>
                </a:solidFill>
              </a:rPr>
              <a:t>Identifying the Most Profitable Genres Worldwide</a:t>
            </a:r>
          </a:p>
        </p:txBody>
      </p:sp>
      <p:pic>
        <p:nvPicPr>
          <p:cNvPr id="4" name="Content Placeholder 3"/>
          <p:cNvPicPr>
            <a:picLocks noGrp="1" noChangeAspect="1"/>
          </p:cNvPicPr>
          <p:nvPr>
            <p:ph idx="1"/>
          </p:nvPr>
        </p:nvPicPr>
        <p:blipFill>
          <a:blip r:embed="rId3"/>
          <a:stretch>
            <a:fillRect/>
          </a:stretch>
        </p:blipFill>
        <p:spPr>
          <a:xfrm>
            <a:off x="611560" y="1930400"/>
            <a:ext cx="6673517" cy="3744416"/>
          </a:xfrm>
          <a:prstGeom prst="rect">
            <a:avLst/>
          </a:prstGeom>
        </p:spPr>
      </p:pic>
      <p:sp>
        <p:nvSpPr>
          <p:cNvPr id="2" name="TextBox 1"/>
          <p:cNvSpPr txBox="1"/>
          <p:nvPr/>
        </p:nvSpPr>
        <p:spPr>
          <a:xfrm>
            <a:off x="611560" y="5647749"/>
            <a:ext cx="7272808" cy="646331"/>
          </a:xfrm>
          <a:prstGeom prst="rect">
            <a:avLst/>
          </a:prstGeom>
          <a:noFill/>
        </p:spPr>
        <p:txBody>
          <a:bodyPr wrap="square" rtlCol="0">
            <a:spAutoFit/>
          </a:bodyPr>
          <a:lstStyle/>
          <a:p>
            <a:r>
              <a:rPr lang="en-US" dirty="0" smtClean="0"/>
              <a:t>Animation</a:t>
            </a:r>
            <a:r>
              <a:rPr lang="en-US" dirty="0"/>
              <a:t>, adventure and Sci-Fi have the tallest bars.</a:t>
            </a:r>
          </a:p>
          <a:p>
            <a:r>
              <a:rPr lang="en-US" dirty="0"/>
              <a:t>These genres generate the highest average worldwide profits.</a:t>
            </a:r>
          </a:p>
        </p:txBody>
      </p:sp>
    </p:spTree>
    <p:extLst>
      <p:ext uri="{BB962C8B-B14F-4D97-AF65-F5344CB8AC3E}">
        <p14:creationId xmlns:p14="http://schemas.microsoft.com/office/powerpoint/2010/main" val="2555305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normAutofit/>
          </a:bodyPr>
          <a:lstStyle/>
          <a:p>
            <a:r>
              <a:rPr lang="en-US" b="1" dirty="0" smtClean="0"/>
              <a:t>Conclusion</a:t>
            </a:r>
            <a:r>
              <a:rPr lang="en-US" b="1" dirty="0"/>
              <a:t/>
            </a:r>
            <a:br>
              <a:rPr lang="en-US" b="1" dirty="0"/>
            </a:br>
            <a:endParaRPr lang="en-US" altLang="en-US" dirty="0" smtClean="0">
              <a:solidFill>
                <a:schemeClr val="bg1"/>
              </a:solidFill>
            </a:endParaRPr>
          </a:p>
        </p:txBody>
      </p:sp>
      <p:sp>
        <p:nvSpPr>
          <p:cNvPr id="4099" name="Espace réservé du contenu 2"/>
          <p:cNvSpPr>
            <a:spLocks noGrp="1"/>
          </p:cNvSpPr>
          <p:nvPr>
            <p:ph idx="1"/>
          </p:nvPr>
        </p:nvSpPr>
        <p:spPr>
          <a:xfrm>
            <a:off x="457200" y="2214563"/>
            <a:ext cx="8229600" cy="4240212"/>
          </a:xfrm>
        </p:spPr>
        <p:txBody>
          <a:bodyPr>
            <a:normAutofit/>
          </a:bodyPr>
          <a:lstStyle/>
          <a:p>
            <a:pPr>
              <a:buFont typeface="Wingdings" panose="05000000000000000000" pitchFamily="2" charset="2"/>
              <a:buChar char="Ø"/>
            </a:pPr>
            <a:r>
              <a:rPr lang="en-US" sz="2400" dirty="0" smtClean="0"/>
              <a:t>The </a:t>
            </a:r>
            <a:r>
              <a:rPr lang="en-US" sz="2400" dirty="0"/>
              <a:t>analysis reveals that certain genres consistently perform better both domestically and worldwide. </a:t>
            </a:r>
            <a:endParaRPr lang="en-US" sz="2400" dirty="0" smtClean="0"/>
          </a:p>
          <a:p>
            <a:pPr>
              <a:buFont typeface="Wingdings" panose="05000000000000000000" pitchFamily="2" charset="2"/>
              <a:buChar char="Ø"/>
            </a:pPr>
            <a:r>
              <a:rPr lang="en-US" sz="2400" dirty="0" smtClean="0"/>
              <a:t>Action</a:t>
            </a:r>
            <a:r>
              <a:rPr lang="en-US" sz="2400" dirty="0"/>
              <a:t>, Science Fiction, and Adventure films generally generate the highest average revenues and profits. </a:t>
            </a:r>
            <a:endParaRPr lang="en-US" sz="2400" dirty="0" smtClean="0"/>
          </a:p>
          <a:p>
            <a:pPr>
              <a:buFont typeface="Wingdings" panose="05000000000000000000" pitchFamily="2" charset="2"/>
              <a:buChar char="Ø"/>
            </a:pPr>
            <a:r>
              <a:rPr lang="en-US" sz="2400" smtClean="0"/>
              <a:t>Mid-range </a:t>
            </a:r>
            <a:r>
              <a:rPr lang="en-US" sz="2400" dirty="0"/>
              <a:t>to high-range budgets often result in the most profitable movies</a:t>
            </a:r>
            <a:r>
              <a:rPr lang="en-US" dirty="0"/>
              <a:t>.</a:t>
            </a:r>
          </a:p>
          <a:p>
            <a:pPr marL="0" indent="0">
              <a:buNone/>
            </a:pPr>
            <a:endParaRPr lang="en-US" dirty="0"/>
          </a:p>
        </p:txBody>
      </p:sp>
    </p:spTree>
    <p:extLst>
      <p:ext uri="{BB962C8B-B14F-4D97-AF65-F5344CB8AC3E}">
        <p14:creationId xmlns:p14="http://schemas.microsoft.com/office/powerpoint/2010/main" val="2653367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normAutofit/>
          </a:bodyPr>
          <a:lstStyle/>
          <a:p>
            <a:r>
              <a:rPr lang="en-US" b="1" dirty="0"/>
              <a:t>Recommendations</a:t>
            </a:r>
            <a:br>
              <a:rPr lang="en-US" b="1" dirty="0"/>
            </a:br>
            <a:endParaRPr lang="en-US" altLang="en-US" dirty="0" smtClean="0">
              <a:solidFill>
                <a:schemeClr val="bg1"/>
              </a:solidFill>
            </a:endParaRPr>
          </a:p>
        </p:txBody>
      </p:sp>
      <p:sp>
        <p:nvSpPr>
          <p:cNvPr id="4099" name="Espace réservé du contenu 2"/>
          <p:cNvSpPr>
            <a:spLocks noGrp="1"/>
          </p:cNvSpPr>
          <p:nvPr>
            <p:ph idx="1"/>
          </p:nvPr>
        </p:nvSpPr>
        <p:spPr>
          <a:xfrm>
            <a:off x="457200" y="2214563"/>
            <a:ext cx="8229600" cy="4240212"/>
          </a:xfrm>
        </p:spPr>
        <p:txBody>
          <a:bodyPr>
            <a:normAutofit/>
          </a:bodyPr>
          <a:lstStyle/>
          <a:p>
            <a:pPr>
              <a:buFont typeface="+mj-lt"/>
              <a:buAutoNum type="arabicPeriod"/>
            </a:pPr>
            <a:r>
              <a:rPr lang="en-US" sz="2400" dirty="0" smtClean="0"/>
              <a:t>Prioritize </a:t>
            </a:r>
            <a:r>
              <a:rPr lang="en-US" sz="2400" dirty="0"/>
              <a:t>p</a:t>
            </a:r>
            <a:r>
              <a:rPr lang="en-US" sz="2400" dirty="0" smtClean="0"/>
              <a:t>rofitable </a:t>
            </a:r>
            <a:r>
              <a:rPr lang="en-US" sz="2400" dirty="0"/>
              <a:t>g</a:t>
            </a:r>
            <a:r>
              <a:rPr lang="en-US" sz="2400" dirty="0" smtClean="0"/>
              <a:t>enres</a:t>
            </a:r>
            <a:r>
              <a:rPr lang="en-US" sz="2400" dirty="0"/>
              <a:t>: Focus on developing films within the Action, </a:t>
            </a:r>
            <a:r>
              <a:rPr lang="en-US" sz="2400" dirty="0" smtClean="0"/>
              <a:t>Science </a:t>
            </a:r>
            <a:r>
              <a:rPr lang="en-US" sz="2400" dirty="0"/>
              <a:t>Fiction, and Adventure </a:t>
            </a:r>
            <a:r>
              <a:rPr lang="en-US" sz="2400" dirty="0" smtClean="0"/>
              <a:t>genres.</a:t>
            </a:r>
            <a:endParaRPr lang="en-US" sz="2400" dirty="0"/>
          </a:p>
          <a:p>
            <a:pPr>
              <a:buFont typeface="+mj-lt"/>
              <a:buAutoNum type="arabicPeriod"/>
            </a:pPr>
            <a:r>
              <a:rPr lang="en-US" sz="2400" dirty="0" smtClean="0"/>
              <a:t>Strategic </a:t>
            </a:r>
            <a:r>
              <a:rPr lang="en-US" sz="2400" dirty="0"/>
              <a:t>b</a:t>
            </a:r>
            <a:r>
              <a:rPr lang="en-US" sz="2400" dirty="0" smtClean="0"/>
              <a:t>udget </a:t>
            </a:r>
            <a:r>
              <a:rPr lang="en-US" sz="2400" dirty="0"/>
              <a:t>m</a:t>
            </a:r>
            <a:r>
              <a:rPr lang="en-US" sz="2400" dirty="0" smtClean="0"/>
              <a:t>anagement</a:t>
            </a:r>
            <a:r>
              <a:rPr lang="en-US" sz="2400" dirty="0"/>
              <a:t>: Allocate budgets in the mid-range for film </a:t>
            </a:r>
            <a:r>
              <a:rPr lang="en-US" sz="2400" dirty="0" smtClean="0"/>
              <a:t>productions. </a:t>
            </a:r>
            <a:endParaRPr lang="en-US" sz="2400" dirty="0"/>
          </a:p>
        </p:txBody>
      </p:sp>
    </p:spTree>
    <p:extLst>
      <p:ext uri="{BB962C8B-B14F-4D97-AF65-F5344CB8AC3E}">
        <p14:creationId xmlns:p14="http://schemas.microsoft.com/office/powerpoint/2010/main" val="2250753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14562" t="14610" r="14563" b="15391"/>
          <a:stretch/>
        </p:blipFill>
        <p:spPr>
          <a:xfrm>
            <a:off x="2267744" y="1916832"/>
            <a:ext cx="4925347" cy="2736304"/>
          </a:xfrm>
          <a:prstGeom prst="rect">
            <a:avLst/>
          </a:prstGeom>
        </p:spPr>
      </p:pic>
      <p:sp>
        <p:nvSpPr>
          <p:cNvPr id="8" name="Titre 1"/>
          <p:cNvSpPr>
            <a:spLocks noGrp="1"/>
          </p:cNvSpPr>
          <p:nvPr>
            <p:ph type="title"/>
          </p:nvPr>
        </p:nvSpPr>
        <p:spPr>
          <a:xfrm>
            <a:off x="2428875" y="274638"/>
            <a:ext cx="6257925" cy="1143000"/>
          </a:xfrm>
        </p:spPr>
        <p:txBody>
          <a:bodyPr>
            <a:normAutofit fontScale="90000"/>
          </a:bodyPr>
          <a:lstStyle/>
          <a:p>
            <a:pPr algn="l"/>
            <a:r>
              <a:rPr lang="en-US" altLang="en-US" dirty="0" smtClean="0"/>
              <a:t>Questions and Answers</a:t>
            </a:r>
            <a:br>
              <a:rPr lang="en-US" altLang="en-US" dirty="0" smtClean="0"/>
            </a:br>
            <a:endParaRPr lang="en-US" altLang="en-US" dirty="0" smtClean="0"/>
          </a:p>
        </p:txBody>
      </p:sp>
      <p:sp>
        <p:nvSpPr>
          <p:cNvPr id="16" name="Rectangle 12"/>
          <p:cNvSpPr>
            <a:spLocks noChangeArrowheads="1"/>
          </p:cNvSpPr>
          <p:nvPr/>
        </p:nvSpPr>
        <p:spPr bwMode="auto">
          <a:xfrm>
            <a:off x="2555776" y="9807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3"/>
          <p:cNvSpPr>
            <a:spLocks noChangeArrowheads="1"/>
          </p:cNvSpPr>
          <p:nvPr/>
        </p:nvSpPr>
        <p:spPr bwMode="auto">
          <a:xfrm>
            <a:off x="2555776" y="5444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62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normAutofit fontScale="90000"/>
          </a:bodyPr>
          <a:lstStyle/>
          <a:p>
            <a:r>
              <a:rPr lang="en-US" b="1" dirty="0" smtClean="0"/>
              <a:t>Overview and Business Problem</a:t>
            </a:r>
            <a:r>
              <a:rPr lang="en-US" b="1" dirty="0"/>
              <a:t/>
            </a:r>
            <a:br>
              <a:rPr lang="en-US" b="1" dirty="0"/>
            </a:br>
            <a:endParaRPr lang="en-US" altLang="en-US" dirty="0" smtClean="0">
              <a:solidFill>
                <a:schemeClr val="bg1"/>
              </a:solidFill>
            </a:endParaRPr>
          </a:p>
        </p:txBody>
      </p:sp>
      <p:sp>
        <p:nvSpPr>
          <p:cNvPr id="4099" name="Espace réservé du contenu 2"/>
          <p:cNvSpPr>
            <a:spLocks noGrp="1"/>
          </p:cNvSpPr>
          <p:nvPr>
            <p:ph idx="1"/>
          </p:nvPr>
        </p:nvSpPr>
        <p:spPr>
          <a:xfrm>
            <a:off x="457200" y="2214563"/>
            <a:ext cx="8229600" cy="4240212"/>
          </a:xfrm>
        </p:spPr>
        <p:txBody>
          <a:bodyPr>
            <a:normAutofit/>
          </a:bodyPr>
          <a:lstStyle/>
          <a:p>
            <a:pPr marL="0" indent="0">
              <a:buNone/>
            </a:pPr>
            <a:r>
              <a:rPr lang="en-US" sz="2400" dirty="0" smtClean="0"/>
              <a:t>Microsoft </a:t>
            </a:r>
            <a:r>
              <a:rPr lang="en-US" sz="2400" dirty="0"/>
              <a:t>wants to join the original video content market but lacks experience in movie production. Our task is to identify the top-performing film types at the box office and provide insights to guide Microsoft's new movie studio</a:t>
            </a:r>
            <a:r>
              <a:rPr lang="en-US" sz="2400" dirty="0" smtClean="0"/>
              <a:t>.</a:t>
            </a:r>
          </a:p>
          <a:p>
            <a:pPr marL="0" indent="0">
              <a:buNone/>
            </a:pPr>
            <a:endParaRPr lang="en-US" sz="2400" b="1" dirty="0" smtClean="0"/>
          </a:p>
          <a:p>
            <a:pPr marL="0" indent="0">
              <a:buNone/>
            </a:pPr>
            <a:r>
              <a:rPr lang="en-US" sz="2400" dirty="0"/>
              <a:t>We will perform exploratory data analysis (EDA) to help Microsoft decide what types of films to create for their new movie studio. Using various movie datasets, we will analyze trends and provide actionable recommendations.</a:t>
            </a:r>
            <a:endParaRPr lang="en-US" sz="2400" b="1" dirty="0"/>
          </a:p>
        </p:txBody>
      </p:sp>
    </p:spTree>
    <p:extLst>
      <p:ext uri="{BB962C8B-B14F-4D97-AF65-F5344CB8AC3E}">
        <p14:creationId xmlns:p14="http://schemas.microsoft.com/office/powerpoint/2010/main" val="74076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en-US" b="1" dirty="0"/>
              <a:t>Objectives</a:t>
            </a:r>
            <a:br>
              <a:rPr lang="en-US" b="1" dirty="0"/>
            </a:br>
            <a:endParaRPr lang="en-US" altLang="en-US" dirty="0" smtClean="0">
              <a:solidFill>
                <a:schemeClr val="bg1"/>
              </a:solidFill>
            </a:endParaRPr>
          </a:p>
        </p:txBody>
      </p:sp>
      <p:sp>
        <p:nvSpPr>
          <p:cNvPr id="4099" name="Espace réservé du contenu 2"/>
          <p:cNvSpPr>
            <a:spLocks noGrp="1"/>
          </p:cNvSpPr>
          <p:nvPr>
            <p:ph idx="1"/>
          </p:nvPr>
        </p:nvSpPr>
        <p:spPr>
          <a:xfrm>
            <a:off x="457200" y="2214563"/>
            <a:ext cx="8229600" cy="4240212"/>
          </a:xfrm>
        </p:spPr>
        <p:txBody>
          <a:bodyPr/>
          <a:lstStyle/>
          <a:p>
            <a:pPr marL="0" indent="0">
              <a:buNone/>
            </a:pPr>
            <a:r>
              <a:rPr lang="en-US" sz="2400" dirty="0"/>
              <a:t>The objectives of this project are to:</a:t>
            </a:r>
          </a:p>
          <a:p>
            <a:pPr>
              <a:buFont typeface="+mj-lt"/>
              <a:buAutoNum type="arabicPeriod"/>
            </a:pPr>
            <a:r>
              <a:rPr lang="en-US" sz="2400" dirty="0"/>
              <a:t>Compare budget to profitability.</a:t>
            </a:r>
          </a:p>
          <a:p>
            <a:pPr>
              <a:buFont typeface="+mj-lt"/>
              <a:buAutoNum type="arabicPeriod"/>
            </a:pPr>
            <a:r>
              <a:rPr lang="en-US" sz="2400" dirty="0"/>
              <a:t>Identify the top-performing genres.</a:t>
            </a:r>
          </a:p>
          <a:p>
            <a:pPr>
              <a:buFont typeface="+mj-lt"/>
              <a:buAutoNum type="arabicPeriod"/>
            </a:pPr>
            <a:r>
              <a:rPr lang="en-US" sz="2400" dirty="0"/>
              <a:t>Assess profitability by genre.</a:t>
            </a:r>
          </a:p>
          <a:p>
            <a:pPr marL="0" indent="0">
              <a:buNone/>
            </a:pPr>
            <a:r>
              <a:rPr lang="en-US" dirty="0"/>
              <a:t/>
            </a:r>
            <a:br>
              <a:rPr lang="en-US" dirty="0"/>
            </a:b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itre 1"/>
          <p:cNvSpPr>
            <a:spLocks noGrp="1"/>
          </p:cNvSpPr>
          <p:nvPr>
            <p:ph type="title"/>
          </p:nvPr>
        </p:nvSpPr>
        <p:spPr>
          <a:xfrm>
            <a:off x="2428875" y="274638"/>
            <a:ext cx="6257925" cy="1143000"/>
          </a:xfrm>
        </p:spPr>
        <p:txBody>
          <a:bodyPr/>
          <a:lstStyle/>
          <a:p>
            <a:pPr algn="l"/>
            <a:r>
              <a:rPr lang="en-US" altLang="en-US" dirty="0" smtClean="0"/>
              <a:t>Data Sources</a:t>
            </a:r>
          </a:p>
        </p:txBody>
      </p:sp>
      <p:pic>
        <p:nvPicPr>
          <p:cNvPr id="103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27756" t="24934" r="30708" b="23508"/>
          <a:stretch>
            <a:fillRect/>
          </a:stretch>
        </p:blipFill>
        <p:spPr bwMode="auto">
          <a:xfrm>
            <a:off x="3635896" y="4388167"/>
            <a:ext cx="1339850" cy="8731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331995"/>
            <a:ext cx="1377950" cy="6921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872" y="1930668"/>
            <a:ext cx="40132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7516" y="2701523"/>
            <a:ext cx="15621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7944" y="2987921"/>
            <a:ext cx="3740150" cy="10858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2"/>
          <p:cNvSpPr>
            <a:spLocks noChangeArrowheads="1"/>
          </p:cNvSpPr>
          <p:nvPr/>
        </p:nvSpPr>
        <p:spPr bwMode="auto">
          <a:xfrm>
            <a:off x="2555776" y="9807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3"/>
          <p:cNvSpPr>
            <a:spLocks noChangeArrowheads="1"/>
          </p:cNvSpPr>
          <p:nvPr/>
        </p:nvSpPr>
        <p:spPr bwMode="auto">
          <a:xfrm>
            <a:off x="2555776" y="5444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normAutofit/>
          </a:bodyPr>
          <a:lstStyle/>
          <a:p>
            <a:r>
              <a:rPr lang="en-US" b="1" dirty="0" smtClean="0"/>
              <a:t>Data Analysis</a:t>
            </a:r>
            <a:r>
              <a:rPr lang="en-US" b="1" dirty="0"/>
              <a:t/>
            </a:r>
            <a:br>
              <a:rPr lang="en-US" b="1" dirty="0"/>
            </a:br>
            <a:endParaRPr lang="en-US" altLang="en-US" dirty="0" smtClean="0">
              <a:solidFill>
                <a:schemeClr val="bg1"/>
              </a:solidFill>
            </a:endParaRPr>
          </a:p>
        </p:txBody>
      </p:sp>
      <p:sp>
        <p:nvSpPr>
          <p:cNvPr id="4099" name="Espace réservé du contenu 2"/>
          <p:cNvSpPr>
            <a:spLocks noGrp="1"/>
          </p:cNvSpPr>
          <p:nvPr>
            <p:ph idx="1"/>
          </p:nvPr>
        </p:nvSpPr>
        <p:spPr>
          <a:xfrm>
            <a:off x="457200" y="2214563"/>
            <a:ext cx="8229600" cy="4240212"/>
          </a:xfrm>
        </p:spPr>
        <p:txBody>
          <a:bodyPr/>
          <a:lstStyle/>
          <a:p>
            <a:r>
              <a:rPr lang="en-US" sz="2400" dirty="0"/>
              <a:t>We analyzed the distribution of key variables such as production budgets, domestic gross, worldwide gross, and IMDb </a:t>
            </a:r>
            <a:r>
              <a:rPr lang="en-US" sz="2400"/>
              <a:t>ratings</a:t>
            </a:r>
            <a:r>
              <a:rPr lang="en-US" sz="2400" smtClean="0"/>
              <a:t>.</a:t>
            </a:r>
          </a:p>
          <a:p>
            <a:pPr marL="0" indent="0">
              <a:buNone/>
            </a:pPr>
            <a:endParaRPr lang="en-US" sz="2400" dirty="0"/>
          </a:p>
          <a:p>
            <a:r>
              <a:rPr lang="en-US" sz="2400" dirty="0"/>
              <a:t>We also compared these variables using scatter plots and performed a correlation analysis using a </a:t>
            </a:r>
            <a:r>
              <a:rPr lang="en-US" sz="2400" dirty="0" err="1"/>
              <a:t>heatmap</a:t>
            </a:r>
            <a:r>
              <a:rPr lang="en-US" sz="2400" dirty="0"/>
              <a:t>.</a:t>
            </a:r>
          </a:p>
          <a:p>
            <a:pPr marL="0" indent="0">
              <a:buNone/>
            </a:pPr>
            <a:endParaRPr lang="en-US" b="1" dirty="0"/>
          </a:p>
        </p:txBody>
      </p:sp>
    </p:spTree>
    <p:extLst>
      <p:ext uri="{BB962C8B-B14F-4D97-AF65-F5344CB8AC3E}">
        <p14:creationId xmlns:p14="http://schemas.microsoft.com/office/powerpoint/2010/main" val="2024550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1907704" y="404664"/>
            <a:ext cx="5049608" cy="1525736"/>
          </a:xfrm>
        </p:spPr>
        <p:txBody>
          <a:bodyPr/>
          <a:lstStyle/>
          <a:p>
            <a:r>
              <a:rPr lang="en-US" altLang="en-US" dirty="0" smtClean="0">
                <a:solidFill>
                  <a:srgbClr val="92D050"/>
                </a:solidFill>
              </a:rPr>
              <a:t>Production Budget vs. Domestic Gross</a:t>
            </a:r>
          </a:p>
        </p:txBody>
      </p:sp>
      <p:sp>
        <p:nvSpPr>
          <p:cNvPr id="3" name="TextBox 2"/>
          <p:cNvSpPr txBox="1"/>
          <p:nvPr/>
        </p:nvSpPr>
        <p:spPr>
          <a:xfrm>
            <a:off x="1372167" y="5589240"/>
            <a:ext cx="6120681" cy="646331"/>
          </a:xfrm>
          <a:prstGeom prst="rect">
            <a:avLst/>
          </a:prstGeom>
          <a:noFill/>
        </p:spPr>
        <p:txBody>
          <a:bodyPr wrap="square" rtlCol="0">
            <a:spAutoFit/>
          </a:bodyPr>
          <a:lstStyle/>
          <a:p>
            <a:r>
              <a:rPr lang="en-US" dirty="0"/>
              <a:t>The scatter plot shows that as budgets increase, domestic revenues also tend to go up.</a:t>
            </a:r>
          </a:p>
        </p:txBody>
      </p:sp>
      <p:pic>
        <p:nvPicPr>
          <p:cNvPr id="7" name="Content Placeholder 6"/>
          <p:cNvPicPr>
            <a:picLocks noGrp="1" noChangeAspect="1"/>
          </p:cNvPicPr>
          <p:nvPr>
            <p:ph idx="1"/>
          </p:nvPr>
        </p:nvPicPr>
        <p:blipFill>
          <a:blip r:embed="rId3"/>
          <a:stretch>
            <a:fillRect/>
          </a:stretch>
        </p:blipFill>
        <p:spPr>
          <a:xfrm>
            <a:off x="1187624" y="1988840"/>
            <a:ext cx="5705475" cy="3686175"/>
          </a:xfrm>
          <a:prstGeom prst="rect">
            <a:avLst/>
          </a:prstGeom>
        </p:spPr>
      </p:pic>
    </p:spTree>
    <p:extLst>
      <p:ext uri="{BB962C8B-B14F-4D97-AF65-F5344CB8AC3E}">
        <p14:creationId xmlns:p14="http://schemas.microsoft.com/office/powerpoint/2010/main" val="3950402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1907704" y="404664"/>
            <a:ext cx="5049608" cy="1525736"/>
          </a:xfrm>
        </p:spPr>
        <p:txBody>
          <a:bodyPr/>
          <a:lstStyle/>
          <a:p>
            <a:r>
              <a:rPr lang="en-US" altLang="en-US" dirty="0" smtClean="0">
                <a:solidFill>
                  <a:srgbClr val="92D050"/>
                </a:solidFill>
              </a:rPr>
              <a:t>Production Budget vs. Worldwide Gross</a:t>
            </a:r>
          </a:p>
        </p:txBody>
      </p:sp>
      <p:pic>
        <p:nvPicPr>
          <p:cNvPr id="2" name="Content Placeholder 1"/>
          <p:cNvPicPr>
            <a:picLocks noGrp="1" noChangeAspect="1"/>
          </p:cNvPicPr>
          <p:nvPr>
            <p:ph idx="1"/>
          </p:nvPr>
        </p:nvPicPr>
        <p:blipFill>
          <a:blip r:embed="rId3"/>
          <a:stretch>
            <a:fillRect/>
          </a:stretch>
        </p:blipFill>
        <p:spPr>
          <a:xfrm>
            <a:off x="1075531" y="1988840"/>
            <a:ext cx="5800725" cy="3686175"/>
          </a:xfrm>
          <a:prstGeom prst="rect">
            <a:avLst/>
          </a:prstGeom>
        </p:spPr>
      </p:pic>
      <p:sp>
        <p:nvSpPr>
          <p:cNvPr id="3" name="TextBox 2"/>
          <p:cNvSpPr txBox="1"/>
          <p:nvPr/>
        </p:nvSpPr>
        <p:spPr>
          <a:xfrm>
            <a:off x="1372167" y="5589240"/>
            <a:ext cx="6120681" cy="646331"/>
          </a:xfrm>
          <a:prstGeom prst="rect">
            <a:avLst/>
          </a:prstGeom>
          <a:noFill/>
        </p:spPr>
        <p:txBody>
          <a:bodyPr wrap="square" rtlCol="0">
            <a:spAutoFit/>
          </a:bodyPr>
          <a:lstStyle/>
          <a:p>
            <a:r>
              <a:rPr lang="en-US" dirty="0"/>
              <a:t>The scatter plot suggests that as budgets increase, worldwide revenues also tend to go up.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1907704" y="404664"/>
            <a:ext cx="5049608" cy="1525736"/>
          </a:xfrm>
        </p:spPr>
        <p:txBody>
          <a:bodyPr>
            <a:normAutofit fontScale="90000"/>
          </a:bodyPr>
          <a:lstStyle/>
          <a:p>
            <a:r>
              <a:rPr lang="en-US" dirty="0"/>
              <a:t>Correlation </a:t>
            </a:r>
            <a:r>
              <a:rPr lang="en-US" dirty="0" err="1"/>
              <a:t>Heatmap</a:t>
            </a:r>
            <a:r>
              <a:rPr lang="en-US" dirty="0"/>
              <a:t> of Budget and Gross Variables</a:t>
            </a:r>
          </a:p>
        </p:txBody>
      </p:sp>
      <p:pic>
        <p:nvPicPr>
          <p:cNvPr id="4" name="Content Placeholder 3"/>
          <p:cNvPicPr>
            <a:picLocks noGrp="1" noChangeAspect="1"/>
          </p:cNvPicPr>
          <p:nvPr>
            <p:ph idx="1"/>
          </p:nvPr>
        </p:nvPicPr>
        <p:blipFill>
          <a:blip r:embed="rId3"/>
          <a:stretch>
            <a:fillRect/>
          </a:stretch>
        </p:blipFill>
        <p:spPr>
          <a:xfrm>
            <a:off x="383446" y="2160588"/>
            <a:ext cx="4836626" cy="3755186"/>
          </a:xfrm>
          <a:prstGeom prst="rect">
            <a:avLst/>
          </a:prstGeom>
        </p:spPr>
      </p:pic>
      <p:sp>
        <p:nvSpPr>
          <p:cNvPr id="2" name="TextBox 1"/>
          <p:cNvSpPr txBox="1"/>
          <p:nvPr/>
        </p:nvSpPr>
        <p:spPr>
          <a:xfrm>
            <a:off x="5220072" y="2276872"/>
            <a:ext cx="2448272" cy="2585323"/>
          </a:xfrm>
          <a:prstGeom prst="rect">
            <a:avLst/>
          </a:prstGeom>
          <a:noFill/>
        </p:spPr>
        <p:txBody>
          <a:bodyPr wrap="square" rtlCol="0">
            <a:spAutoFit/>
          </a:bodyPr>
          <a:lstStyle/>
          <a:p>
            <a:r>
              <a:rPr lang="en-US" dirty="0"/>
              <a:t>There is a strong positive correlation between production budget and gross revenues for both domestic and worldwide, and between gross revenues and profits.</a:t>
            </a:r>
          </a:p>
        </p:txBody>
      </p:sp>
    </p:spTree>
    <p:extLst>
      <p:ext uri="{BB962C8B-B14F-4D97-AF65-F5344CB8AC3E}">
        <p14:creationId xmlns:p14="http://schemas.microsoft.com/office/powerpoint/2010/main" val="275310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1907704" y="116632"/>
            <a:ext cx="5400600" cy="792088"/>
          </a:xfrm>
        </p:spPr>
        <p:txBody>
          <a:bodyPr>
            <a:normAutofit fontScale="90000"/>
          </a:bodyPr>
          <a:lstStyle/>
          <a:p>
            <a:r>
              <a:rPr lang="en-US" altLang="en-US" dirty="0" smtClean="0">
                <a:solidFill>
                  <a:srgbClr val="92D050"/>
                </a:solidFill>
              </a:rPr>
              <a:t>Identifying the Most Profitable Genres Domestically</a:t>
            </a:r>
            <a:br>
              <a:rPr lang="en-US" altLang="en-US" dirty="0" smtClean="0">
                <a:solidFill>
                  <a:srgbClr val="92D050"/>
                </a:solidFill>
              </a:rPr>
            </a:br>
            <a:r>
              <a:rPr lang="en-US" altLang="en-US" dirty="0" smtClean="0">
                <a:solidFill>
                  <a:srgbClr val="92D050"/>
                </a:solidFill>
              </a:rPr>
              <a:t> </a:t>
            </a:r>
          </a:p>
        </p:txBody>
      </p:sp>
      <p:pic>
        <p:nvPicPr>
          <p:cNvPr id="3" name="Content Placeholder 2"/>
          <p:cNvPicPr>
            <a:picLocks noGrp="1" noChangeAspect="1"/>
          </p:cNvPicPr>
          <p:nvPr>
            <p:ph idx="1"/>
          </p:nvPr>
        </p:nvPicPr>
        <p:blipFill>
          <a:blip r:embed="rId3"/>
          <a:stretch>
            <a:fillRect/>
          </a:stretch>
        </p:blipFill>
        <p:spPr>
          <a:xfrm>
            <a:off x="611560" y="1964435"/>
            <a:ext cx="6809548" cy="3816424"/>
          </a:xfrm>
          <a:prstGeom prst="rect">
            <a:avLst/>
          </a:prstGeom>
        </p:spPr>
      </p:pic>
      <p:sp>
        <p:nvSpPr>
          <p:cNvPr id="6" name="TextBox 5"/>
          <p:cNvSpPr txBox="1"/>
          <p:nvPr/>
        </p:nvSpPr>
        <p:spPr>
          <a:xfrm>
            <a:off x="611560" y="5647749"/>
            <a:ext cx="7272808" cy="646331"/>
          </a:xfrm>
          <a:prstGeom prst="rect">
            <a:avLst/>
          </a:prstGeom>
          <a:noFill/>
        </p:spPr>
        <p:txBody>
          <a:bodyPr wrap="square" rtlCol="0">
            <a:spAutoFit/>
          </a:bodyPr>
          <a:lstStyle/>
          <a:p>
            <a:r>
              <a:rPr lang="en-US" dirty="0" smtClean="0"/>
              <a:t>Animations and musicals generate </a:t>
            </a:r>
            <a:r>
              <a:rPr lang="en-US" dirty="0"/>
              <a:t>the highest average </a:t>
            </a:r>
            <a:r>
              <a:rPr lang="en-US" dirty="0" smtClean="0"/>
              <a:t>domestic </a:t>
            </a:r>
            <a:r>
              <a:rPr lang="en-US" dirty="0"/>
              <a:t>profits.</a:t>
            </a:r>
          </a:p>
        </p:txBody>
      </p:sp>
    </p:spTree>
    <p:extLst>
      <p:ext uri="{BB962C8B-B14F-4D97-AF65-F5344CB8AC3E}">
        <p14:creationId xmlns:p14="http://schemas.microsoft.com/office/powerpoint/2010/main" val="2070307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166</TotalTime>
  <Words>350</Words>
  <Application>Microsoft Office PowerPoint</Application>
  <PresentationFormat>On-screen Show (4:3)</PresentationFormat>
  <Paragraphs>38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Georgia</vt:lpstr>
      <vt:lpstr>Times New Roman</vt:lpstr>
      <vt:lpstr>Trebuchet MS</vt:lpstr>
      <vt:lpstr>Wingdings</vt:lpstr>
      <vt:lpstr>Wingdings 3</vt:lpstr>
      <vt:lpstr>Facet</vt:lpstr>
      <vt:lpstr>   Exploratory Data Analysis for Microsoft's New Movie Studio </vt:lpstr>
      <vt:lpstr>Overview and Business Problem </vt:lpstr>
      <vt:lpstr>Objectives </vt:lpstr>
      <vt:lpstr>Data Sources</vt:lpstr>
      <vt:lpstr>Data Analysis </vt:lpstr>
      <vt:lpstr>Production Budget vs. Domestic Gross</vt:lpstr>
      <vt:lpstr>Production Budget vs. Worldwide Gross</vt:lpstr>
      <vt:lpstr>Correlation Heatmap of Budget and Gross Variables</vt:lpstr>
      <vt:lpstr>Identifying the Most Profitable Genres Domestically  </vt:lpstr>
      <vt:lpstr>Identifying the Most Profitable Genres Worldwide</vt:lpstr>
      <vt:lpstr>Conclusion </vt:lpstr>
      <vt:lpstr>Recommendations </vt:lpstr>
      <vt:lpstr>Questions and Answers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Eric Vadeboncoeur</dc:creator>
  <cp:lastModifiedBy>Mzii 🎮</cp:lastModifiedBy>
  <cp:revision>18</cp:revision>
  <cp:lastPrinted>2024-06-02T13:07:10Z</cp:lastPrinted>
  <dcterms:created xsi:type="dcterms:W3CDTF">2018-09-28T20:36:16Z</dcterms:created>
  <dcterms:modified xsi:type="dcterms:W3CDTF">2024-06-02T13:16:05Z</dcterms:modified>
</cp:coreProperties>
</file>