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9"/>
  </p:normalViewPr>
  <p:slideViewPr>
    <p:cSldViewPr snapToGrid="0" snapToObjects="1">
      <p:cViewPr varScale="1">
        <p:scale>
          <a:sx n="103" d="100"/>
          <a:sy n="103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719F1-F3CC-3846-B096-25E859368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547003-95D3-0D46-A83A-616987B061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E62BB-505A-9743-8FB0-AD3428F56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5323-A70D-744C-961C-2476B19F8A8F}" type="datetimeFigureOut">
              <a:rPr lang="en-US" smtClean="0"/>
              <a:t>6/9/19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EFD26-90A3-1A4A-ABD1-F9BD85112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DB933-CCE1-774E-A4D5-3767759ED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7F2D-58D0-D147-A2EC-BE77FA7F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659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61B0C-79AB-5B4B-907F-9D0C9837F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0E8DAC-719A-074B-B8F6-B6C97CEDD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AF9CA-CC95-3242-9173-E355FB856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5323-A70D-744C-961C-2476B19F8A8F}" type="datetimeFigureOut">
              <a:rPr lang="en-US" smtClean="0"/>
              <a:t>6/9/19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8A06C-FCD5-9840-8914-9C317CF5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1D31C-C279-B747-A9B8-9D4306E61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7F2D-58D0-D147-A2EC-BE77FA7F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770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92E4C3-962A-1F47-8880-8574F1A86F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0AC87-8192-A044-B729-2AC3C60DF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DB76F-8F85-994A-AEBE-2E21C46CE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5323-A70D-744C-961C-2476B19F8A8F}" type="datetimeFigureOut">
              <a:rPr lang="en-US" smtClean="0"/>
              <a:t>6/9/19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3E9A0-4ACE-1C42-A7F6-2EC588533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D6557-3140-D041-B635-AF0AC8158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7F2D-58D0-D147-A2EC-BE77FA7F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60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50C40-9CBE-A740-94B0-AECBB070A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92DE4-3DA6-1747-8FA7-F03E52CDD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AB656-3229-F244-825F-B6706CA06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5323-A70D-744C-961C-2476B19F8A8F}" type="datetimeFigureOut">
              <a:rPr lang="en-US" smtClean="0"/>
              <a:t>6/9/19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F7FDF-B232-8046-8909-A46D13E27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A855C-9E7E-E347-9AB1-AF3BC66CE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7F2D-58D0-D147-A2EC-BE77FA7F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21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9D293-5DA7-174C-9FB3-7E9AD636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E393E-DBC4-7A45-98DE-FCDB0426A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64CF3-A758-294E-B509-5B68F4F5B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5323-A70D-744C-961C-2476B19F8A8F}" type="datetimeFigureOut">
              <a:rPr lang="en-US" smtClean="0"/>
              <a:t>6/9/19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0F946-BD18-464A-A616-1FEE69BB1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BE470-EDDF-0741-B1E7-9E7B3E8E2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7F2D-58D0-D147-A2EC-BE77FA7F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882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9FAEF-12B0-2241-A9CE-4ACC35249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5D285-F4C3-2F4D-A661-A5161705B6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2F906B-3A2A-914D-B0E2-9EFDBCE8B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B85D44-D1B8-034C-8E2E-B46D8AD17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5323-A70D-744C-961C-2476B19F8A8F}" type="datetimeFigureOut">
              <a:rPr lang="en-US" smtClean="0"/>
              <a:t>6/9/19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2DED9-99F9-9540-8D43-3211EA9A3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17AD6C-A666-4741-A32B-FF20EE68D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7F2D-58D0-D147-A2EC-BE77FA7F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52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FA6C1-9085-2842-B1C9-F1840BF1A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E929F-B1A3-6941-B405-364694C13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87DF0C-4CF8-E240-A461-EAEB57134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D7067B-A7C6-094B-AFBD-7E5B7B55FE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A47FEF-7CC0-C249-A83C-B107F46DC5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6974AC-462F-4241-B5AB-8DA781761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5323-A70D-744C-961C-2476B19F8A8F}" type="datetimeFigureOut">
              <a:rPr lang="en-US" smtClean="0"/>
              <a:t>6/9/19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4F7496-8669-7E46-8B81-A20946513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247D50-4F49-BA4F-A2E5-C8EF39FF5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7F2D-58D0-D147-A2EC-BE77FA7F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381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F0F58-4614-5440-B501-FA1C2054C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F6187D-62B3-7B48-B897-1917D305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5323-A70D-744C-961C-2476B19F8A8F}" type="datetimeFigureOut">
              <a:rPr lang="en-US" smtClean="0"/>
              <a:t>6/9/19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C44066-85F3-504D-95C1-E84652C47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09F419-F067-2849-A265-43F7DA95F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7F2D-58D0-D147-A2EC-BE77FA7F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545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EA26E1-16EA-194A-9678-BB1DEDBB7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5323-A70D-744C-961C-2476B19F8A8F}" type="datetimeFigureOut">
              <a:rPr lang="en-US" smtClean="0"/>
              <a:t>6/9/19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C296A9-0009-424E-93AD-AD017DA9C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C12D3A-4399-4C49-A277-2AA13910E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7F2D-58D0-D147-A2EC-BE77FA7F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61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2906E-FFDD-DF49-871F-A68E28CF3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14DEE-BE7B-3D46-822A-7767C844E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B1DE36-3F12-6E4A-AF82-85295BFCD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325750-0F6A-2449-B3EE-D1BCAB2C2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5323-A70D-744C-961C-2476B19F8A8F}" type="datetimeFigureOut">
              <a:rPr lang="en-US" smtClean="0"/>
              <a:t>6/9/19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CC461A-2911-8741-BB5D-147CC407A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09E72-3546-864F-B39D-B740F99FE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7F2D-58D0-D147-A2EC-BE77FA7F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81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9BEC8-95E6-3341-B9BA-351478D2A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CCF2C9-9EF6-974C-9105-DF92980528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F3FF7C-F670-504F-A2CD-7E5AF5125B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E2A2EB-61C2-EE43-A5D9-DF833C721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5323-A70D-744C-961C-2476B19F8A8F}" type="datetimeFigureOut">
              <a:rPr lang="en-US" smtClean="0"/>
              <a:t>6/9/19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6D74B-D688-2C4D-8AF6-30C92413D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838BC5-CD71-2043-AE8A-A16DC26B0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7F2D-58D0-D147-A2EC-BE77FA7F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3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1EB3F0-9284-CC4D-86DF-6E6259579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3D776-B5F8-964B-82E3-EF69CE310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468D8-978B-9042-A491-C01591A114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45323-A70D-744C-961C-2476B19F8A8F}" type="datetimeFigureOut">
              <a:rPr lang="en-US" smtClean="0"/>
              <a:t>6/9/19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1E411-5889-B74B-85A8-DC99D6A70F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817E1-2A96-A24C-A3BB-59FD5FCF83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77F2D-58D0-D147-A2EC-BE77FA7F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779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F31B1C-BF60-2F47-B236-02F263C5AF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Google Analytics Customer Revenue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0B2417-B58C-2043-B5C6-D0BB27FF7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r>
              <a:rPr lang="en-US" sz="2000">
                <a:solidFill>
                  <a:schemeClr val="accent1"/>
                </a:solidFill>
              </a:rPr>
              <a:t>Samantha Werdel and Dave Palazzo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948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25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9" y="450222"/>
            <a:ext cx="4182520" cy="3603164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082572-4133-FA4D-AFAF-C3326DC05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700" y="762000"/>
            <a:ext cx="3595973" cy="301843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Data</a:t>
            </a: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9" name="Rectangle 27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836" y="450221"/>
            <a:ext cx="4899923" cy="5948858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9F1F0-5049-8945-A89E-BDF211EB5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9592" y="909143"/>
            <a:ext cx="4007581" cy="502958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Kaggle dataset from Google online merchandise store  </a:t>
            </a:r>
          </a:p>
          <a:p>
            <a:r>
              <a:rPr lang="en-US" sz="2400" dirty="0"/>
              <a:t>Data consists of a time-series of individual visits to the website </a:t>
            </a:r>
          </a:p>
          <a:p>
            <a:r>
              <a:rPr lang="en-US" sz="2400" dirty="0"/>
              <a:t>Competition: Predict natural log sum of all transactions per user.</a:t>
            </a:r>
          </a:p>
          <a:p>
            <a:r>
              <a:rPr lang="en-US" sz="2400" dirty="0"/>
              <a:t>Evaluation criteria </a:t>
            </a:r>
          </a:p>
          <a:p>
            <a:pPr marL="0" indent="0">
              <a:buNone/>
            </a:pPr>
            <a:endParaRPr lang="en-US" sz="24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sz="2400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5866" y="450221"/>
            <a:ext cx="1868033" cy="3603165"/>
          </a:xfrm>
          <a:prstGeom prst="rect">
            <a:avLst/>
          </a:prstGeom>
          <a:solidFill>
            <a:schemeClr val="accent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E1280EA-94B8-2A4F-A595-0F753ED83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770" y="4532194"/>
            <a:ext cx="4182519" cy="1537966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3746" y="4214253"/>
            <a:ext cx="1868033" cy="2173848"/>
          </a:xfrm>
          <a:prstGeom prst="rect">
            <a:avLst/>
          </a:prstGeom>
          <a:solidFill>
            <a:srgbClr val="FEB80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picture containing object&#10;&#10;Description automatically generated">
            <a:extLst>
              <a:ext uri="{FF2B5EF4-FFF2-40B4-BE49-F238E27FC236}">
                <a16:creationId xmlns:a16="http://schemas.microsoft.com/office/drawing/2014/main" id="{A33DA4DC-80C3-3849-A3F1-3109EB0A7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141" y="4354392"/>
            <a:ext cx="33782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658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855A7-6A5C-504E-8E1E-6127E478A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5277333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631844B9-31D6-4D04-B40D-04980DBE0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2871982"/>
            <a:ext cx="4558309" cy="3181684"/>
          </a:xfrm>
        </p:spPr>
        <p:txBody>
          <a:bodyPr anchor="t">
            <a:normAutofit/>
          </a:bodyPr>
          <a:lstStyle/>
          <a:p>
            <a:r>
              <a:rPr lang="en-US" sz="1800" dirty="0"/>
              <a:t>Missing values 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Normal Distribution of Response variable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Objective: Build a model that predicts total transaction revenue per customer.</a:t>
            </a:r>
          </a:p>
          <a:p>
            <a:endParaRPr lang="en-US" sz="1800" dirty="0"/>
          </a:p>
          <a:p>
            <a:r>
              <a:rPr lang="en-US" sz="1800" dirty="0"/>
              <a:t>Research Question: Which variables are important predictors for customer revenue 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99A8FB7-A79B-4BC9-9D56-B79587F6A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05005" y="2650637"/>
            <a:ext cx="3118104" cy="311810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6114379-CEF2-4927-BEAC-763037C09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9597" y="2815229"/>
            <a:ext cx="2788920" cy="27889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B23893E2-3349-46D7-A7AA-B9E447957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6859" y="0"/>
            <a:ext cx="4198060" cy="3650200"/>
          </a:xfrm>
          <a:custGeom>
            <a:avLst/>
            <a:gdLst>
              <a:gd name="connsiteX0" fmla="*/ 262846 w 4198060"/>
              <a:gd name="connsiteY0" fmla="*/ 0 h 3650200"/>
              <a:gd name="connsiteX1" fmla="*/ 4198060 w 4198060"/>
              <a:gd name="connsiteY1" fmla="*/ 0 h 3650200"/>
              <a:gd name="connsiteX2" fmla="*/ 4198060 w 4198060"/>
              <a:gd name="connsiteY2" fmla="*/ 3021648 h 3650200"/>
              <a:gd name="connsiteX3" fmla="*/ 4142653 w 4198060"/>
              <a:gd name="connsiteY3" fmla="*/ 3072005 h 3650200"/>
              <a:gd name="connsiteX4" fmla="*/ 2532040 w 4198060"/>
              <a:gd name="connsiteY4" fmla="*/ 3650200 h 3650200"/>
              <a:gd name="connsiteX5" fmla="*/ 0 w 4198060"/>
              <a:gd name="connsiteY5" fmla="*/ 1118160 h 3650200"/>
              <a:gd name="connsiteX6" fmla="*/ 198981 w 4198060"/>
              <a:gd name="connsiteY6" fmla="*/ 132576 h 365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8060" h="3650200">
                <a:moveTo>
                  <a:pt x="262846" y="0"/>
                </a:moveTo>
                <a:lnTo>
                  <a:pt x="4198060" y="0"/>
                </a:lnTo>
                <a:lnTo>
                  <a:pt x="4198060" y="3021648"/>
                </a:lnTo>
                <a:lnTo>
                  <a:pt x="4142653" y="3072005"/>
                </a:lnTo>
                <a:cubicBezTo>
                  <a:pt x="3704967" y="3433216"/>
                  <a:pt x="3143843" y="3650200"/>
                  <a:pt x="2532040" y="3650200"/>
                </a:cubicBezTo>
                <a:cubicBezTo>
                  <a:pt x="1133633" y="3650200"/>
                  <a:pt x="0" y="2516567"/>
                  <a:pt x="0" y="1118160"/>
                </a:cubicBezTo>
                <a:cubicBezTo>
                  <a:pt x="0" y="768558"/>
                  <a:pt x="70852" y="435505"/>
                  <a:pt x="198981" y="132576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7316F9D8-BA9B-5044-BD66-921A761B2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366" y="3716649"/>
            <a:ext cx="1741359" cy="1079642"/>
          </a:xfrm>
          <a:prstGeom prst="rect">
            <a:avLst/>
          </a:prstGeom>
        </p:spPr>
      </p:pic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C14C23C8-0D86-4D9E-A9C7-76291675C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0603" y="1"/>
            <a:ext cx="4034316" cy="3486455"/>
          </a:xfrm>
          <a:custGeom>
            <a:avLst/>
            <a:gdLst>
              <a:gd name="connsiteX0" fmla="*/ 280681 w 4034316"/>
              <a:gd name="connsiteY0" fmla="*/ 0 h 3486455"/>
              <a:gd name="connsiteX1" fmla="*/ 4034316 w 4034316"/>
              <a:gd name="connsiteY1" fmla="*/ 0 h 3486455"/>
              <a:gd name="connsiteX2" fmla="*/ 4034316 w 4034316"/>
              <a:gd name="connsiteY2" fmla="*/ 2800630 h 3486455"/>
              <a:gd name="connsiteX3" fmla="*/ 3874752 w 4034316"/>
              <a:gd name="connsiteY3" fmla="*/ 2945652 h 3486455"/>
              <a:gd name="connsiteX4" fmla="*/ 2368296 w 4034316"/>
              <a:gd name="connsiteY4" fmla="*/ 3486455 h 3486455"/>
              <a:gd name="connsiteX5" fmla="*/ 0 w 4034316"/>
              <a:gd name="connsiteY5" fmla="*/ 1118159 h 3486455"/>
              <a:gd name="connsiteX6" fmla="*/ 186113 w 4034316"/>
              <a:gd name="connsiteY6" fmla="*/ 196311 h 3486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34316" h="3486455">
                <a:moveTo>
                  <a:pt x="280681" y="0"/>
                </a:moveTo>
                <a:lnTo>
                  <a:pt x="4034316" y="0"/>
                </a:lnTo>
                <a:lnTo>
                  <a:pt x="4034316" y="2800630"/>
                </a:lnTo>
                <a:lnTo>
                  <a:pt x="3874752" y="2945652"/>
                </a:lnTo>
                <a:cubicBezTo>
                  <a:pt x="3465371" y="3283503"/>
                  <a:pt x="2940535" y="3486455"/>
                  <a:pt x="2368296" y="3486455"/>
                </a:cubicBezTo>
                <a:cubicBezTo>
                  <a:pt x="1060322" y="3486455"/>
                  <a:pt x="0" y="2426133"/>
                  <a:pt x="0" y="1118159"/>
                </a:cubicBezTo>
                <a:cubicBezTo>
                  <a:pt x="0" y="791166"/>
                  <a:pt x="66270" y="479650"/>
                  <a:pt x="186113" y="19631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Freeform: Shape 44">
            <a:extLst>
              <a:ext uri="{FF2B5EF4-FFF2-40B4-BE49-F238E27FC236}">
                <a16:creationId xmlns:a16="http://schemas.microsoft.com/office/drawing/2014/main" id="{2B7592FE-10D1-4664-B623-353F47C8D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8132" y="4032250"/>
            <a:ext cx="3303868" cy="2825750"/>
          </a:xfrm>
          <a:custGeom>
            <a:avLst/>
            <a:gdLst>
              <a:gd name="connsiteX0" fmla="*/ 1888600 w 3303868"/>
              <a:gd name="connsiteY0" fmla="*/ 0 h 2825750"/>
              <a:gd name="connsiteX1" fmla="*/ 3224042 w 3303868"/>
              <a:gd name="connsiteY1" fmla="*/ 553158 h 2825750"/>
              <a:gd name="connsiteX2" fmla="*/ 3303868 w 3303868"/>
              <a:gd name="connsiteY2" fmla="*/ 640989 h 2825750"/>
              <a:gd name="connsiteX3" fmla="*/ 3303868 w 3303868"/>
              <a:gd name="connsiteY3" fmla="*/ 2825750 h 2825750"/>
              <a:gd name="connsiteX4" fmla="*/ 250380 w 3303868"/>
              <a:gd name="connsiteY4" fmla="*/ 2825750 h 2825750"/>
              <a:gd name="connsiteX5" fmla="*/ 227944 w 3303868"/>
              <a:gd name="connsiteY5" fmla="*/ 2788819 h 2825750"/>
              <a:gd name="connsiteX6" fmla="*/ 0 w 3303868"/>
              <a:gd name="connsiteY6" fmla="*/ 1888600 h 2825750"/>
              <a:gd name="connsiteX7" fmla="*/ 1888600 w 3303868"/>
              <a:gd name="connsiteY7" fmla="*/ 0 h 282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03868" h="2825750">
                <a:moveTo>
                  <a:pt x="1888600" y="0"/>
                </a:moveTo>
                <a:cubicBezTo>
                  <a:pt x="2410123" y="0"/>
                  <a:pt x="2882273" y="211389"/>
                  <a:pt x="3224042" y="553158"/>
                </a:cubicBezTo>
                <a:lnTo>
                  <a:pt x="3303868" y="640989"/>
                </a:lnTo>
                <a:lnTo>
                  <a:pt x="3303868" y="2825750"/>
                </a:lnTo>
                <a:lnTo>
                  <a:pt x="250380" y="2825750"/>
                </a:lnTo>
                <a:lnTo>
                  <a:pt x="227944" y="2788819"/>
                </a:lnTo>
                <a:cubicBezTo>
                  <a:pt x="82574" y="2521217"/>
                  <a:pt x="0" y="2214552"/>
                  <a:pt x="0" y="1888600"/>
                </a:cubicBezTo>
                <a:cubicBezTo>
                  <a:pt x="0" y="845555"/>
                  <a:pt x="845555" y="0"/>
                  <a:pt x="188860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Freeform: Shape 46">
            <a:extLst>
              <a:ext uri="{FF2B5EF4-FFF2-40B4-BE49-F238E27FC236}">
                <a16:creationId xmlns:a16="http://schemas.microsoft.com/office/drawing/2014/main" id="{32248578-C6EF-47FB-8B88-AD65C2745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53088" y="4197206"/>
            <a:ext cx="3138912" cy="2660795"/>
          </a:xfrm>
          <a:custGeom>
            <a:avLst/>
            <a:gdLst>
              <a:gd name="connsiteX0" fmla="*/ 1723644 w 3138912"/>
              <a:gd name="connsiteY0" fmla="*/ 0 h 2660795"/>
              <a:gd name="connsiteX1" fmla="*/ 3053691 w 3138912"/>
              <a:gd name="connsiteY1" fmla="*/ 627247 h 2660795"/>
              <a:gd name="connsiteX2" fmla="*/ 3138912 w 3138912"/>
              <a:gd name="connsiteY2" fmla="*/ 741211 h 2660795"/>
              <a:gd name="connsiteX3" fmla="*/ 3138912 w 3138912"/>
              <a:gd name="connsiteY3" fmla="*/ 2660795 h 2660795"/>
              <a:gd name="connsiteX4" fmla="*/ 278239 w 3138912"/>
              <a:gd name="connsiteY4" fmla="*/ 2660795 h 2660795"/>
              <a:gd name="connsiteX5" fmla="*/ 208035 w 3138912"/>
              <a:gd name="connsiteY5" fmla="*/ 2545235 h 2660795"/>
              <a:gd name="connsiteX6" fmla="*/ 0 w 3138912"/>
              <a:gd name="connsiteY6" fmla="*/ 1723644 h 2660795"/>
              <a:gd name="connsiteX7" fmla="*/ 1723644 w 3138912"/>
              <a:gd name="connsiteY7" fmla="*/ 0 h 266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38912" h="2660795">
                <a:moveTo>
                  <a:pt x="1723644" y="0"/>
                </a:moveTo>
                <a:cubicBezTo>
                  <a:pt x="2259111" y="0"/>
                  <a:pt x="2737550" y="244172"/>
                  <a:pt x="3053691" y="627247"/>
                </a:cubicBezTo>
                <a:lnTo>
                  <a:pt x="3138912" y="741211"/>
                </a:lnTo>
                <a:lnTo>
                  <a:pt x="3138912" y="2660795"/>
                </a:lnTo>
                <a:lnTo>
                  <a:pt x="278239" y="2660795"/>
                </a:lnTo>
                <a:lnTo>
                  <a:pt x="208035" y="2545235"/>
                </a:lnTo>
                <a:cubicBezTo>
                  <a:pt x="75362" y="2301006"/>
                  <a:pt x="0" y="2021126"/>
                  <a:pt x="0" y="1723644"/>
                </a:cubicBezTo>
                <a:cubicBezTo>
                  <a:pt x="0" y="771702"/>
                  <a:pt x="771702" y="0"/>
                  <a:pt x="172364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2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C5E9F54-AF8C-4144-BB16-5ABA9DFA5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2150" y="5063107"/>
            <a:ext cx="2407535" cy="1414426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015C7C-7D7E-3649-A55F-73AB1A64AA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8517" y="288570"/>
            <a:ext cx="3378529" cy="207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5912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82878-60EE-7540-B0F6-13AE0B5A3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Method: Gradient Boosting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B7144-CE84-5E4A-8530-EFF6A89A3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Introduce Method, explain </a:t>
            </a:r>
          </a:p>
        </p:txBody>
      </p:sp>
    </p:spTree>
    <p:extLst>
      <p:ext uri="{BB962C8B-B14F-4D97-AF65-F5344CB8AC3E}">
        <p14:creationId xmlns:p14="http://schemas.microsoft.com/office/powerpoint/2010/main" val="3485444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82878-60EE-7540-B0F6-13AE0B5A3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 err="1">
                <a:solidFill>
                  <a:schemeClr val="accent1"/>
                </a:solidFill>
              </a:rPr>
              <a:t>XGBoost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B7144-CE84-5E4A-8530-EFF6A89A3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Data Satisfaction</a:t>
            </a:r>
          </a:p>
          <a:p>
            <a:r>
              <a:rPr lang="en-US" sz="2400" dirty="0"/>
              <a:t>Application in R</a:t>
            </a:r>
          </a:p>
          <a:p>
            <a:pPr lvl="1"/>
            <a:r>
              <a:rPr lang="en-US" sz="2000" dirty="0"/>
              <a:t>Interpretation</a:t>
            </a:r>
          </a:p>
          <a:p>
            <a:pPr marL="45720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89794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08AB0-CF08-BC42-9C32-D8F0302B2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Visuals from </a:t>
            </a:r>
            <a:r>
              <a:rPr lang="en-US" dirty="0" err="1"/>
              <a:t>XGBoost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BD60C-56C5-BD44-B884-C9C8ADC24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29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7688F-D170-534F-9DB0-85879E92B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26BB7-8BAA-8B4A-BEBD-A006E2948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14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96</Words>
  <Application>Microsoft Macintosh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Google Analytics Customer Revenue Prediction</vt:lpstr>
      <vt:lpstr>Data   </vt:lpstr>
      <vt:lpstr>Exploratory Data Analysis</vt:lpstr>
      <vt:lpstr>Method: Gradient Boosting </vt:lpstr>
      <vt:lpstr>XGBoost </vt:lpstr>
      <vt:lpstr>Visuals from XGBoost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Analytics Customer Revenue Prediction</dc:title>
  <dc:creator>David Palazzo</dc:creator>
  <cp:lastModifiedBy>David Palazzo</cp:lastModifiedBy>
  <cp:revision>2</cp:revision>
  <dcterms:created xsi:type="dcterms:W3CDTF">2019-06-09T17:58:49Z</dcterms:created>
  <dcterms:modified xsi:type="dcterms:W3CDTF">2019-06-09T19:28:40Z</dcterms:modified>
</cp:coreProperties>
</file>